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7"/>
  </p:notesMasterIdLst>
  <p:sldIdLst>
    <p:sldId id="269" r:id="rId5"/>
    <p:sldId id="258" r:id="rId6"/>
    <p:sldId id="259" r:id="rId7"/>
    <p:sldId id="260" r:id="rId8"/>
    <p:sldId id="261" r:id="rId9"/>
    <p:sldId id="262" r:id="rId10"/>
    <p:sldId id="263" r:id="rId11"/>
    <p:sldId id="264" r:id="rId12"/>
    <p:sldId id="265" r:id="rId13"/>
    <p:sldId id="266" r:id="rId14"/>
    <p:sldId id="267" r:id="rId15"/>
    <p:sldId id="268" r:id="rId16"/>
    <p:sldId id="404" r:id="rId17"/>
    <p:sldId id="405" r:id="rId18"/>
    <p:sldId id="406" r:id="rId19"/>
    <p:sldId id="272" r:id="rId20"/>
    <p:sldId id="407" r:id="rId21"/>
    <p:sldId id="408" r:id="rId22"/>
    <p:sldId id="275" r:id="rId23"/>
    <p:sldId id="409" r:id="rId24"/>
    <p:sldId id="410" r:id="rId25"/>
    <p:sldId id="411" r:id="rId26"/>
    <p:sldId id="412" r:id="rId27"/>
    <p:sldId id="282" r:id="rId28"/>
    <p:sldId id="283" r:id="rId29"/>
    <p:sldId id="413" r:id="rId30"/>
    <p:sldId id="285" r:id="rId31"/>
    <p:sldId id="286" r:id="rId32"/>
    <p:sldId id="287" r:id="rId33"/>
    <p:sldId id="288" r:id="rId34"/>
    <p:sldId id="414" r:id="rId35"/>
    <p:sldId id="415" r:id="rId36"/>
    <p:sldId id="416" r:id="rId37"/>
    <p:sldId id="417" r:id="rId38"/>
    <p:sldId id="293" r:id="rId39"/>
    <p:sldId id="294" r:id="rId40"/>
    <p:sldId id="418" r:id="rId41"/>
    <p:sldId id="296" r:id="rId42"/>
    <p:sldId id="419" r:id="rId43"/>
    <p:sldId id="420" r:id="rId44"/>
    <p:sldId id="421" r:id="rId45"/>
    <p:sldId id="42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F47820"/>
    <a:srgbClr val="CACCD0"/>
    <a:srgbClr val="114A8B"/>
    <a:srgbClr val="0366B3"/>
    <a:srgbClr val="DFE1E5"/>
    <a:srgbClr val="008DD0"/>
    <a:srgbClr val="F18C05"/>
    <a:srgbClr val="FFC4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CA09FC-8535-3357-1BDD-1827D566119B}" v="64" dt="2025-05-08T14:00:53.315"/>
    <p1510:client id="{6B2BFB3B-1E81-0343-A71D-F4555C434DCF}" v="21" dt="2025-05-08T15:50:28.4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694"/>
  </p:normalViewPr>
  <p:slideViewPr>
    <p:cSldViewPr snapToGrid="0">
      <p:cViewPr varScale="1">
        <p:scale>
          <a:sx n="103" d="100"/>
          <a:sy n="103" d="100"/>
        </p:scale>
        <p:origin x="336"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2400" b="1">
                <a:solidFill>
                  <a:schemeClr val="tx1"/>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5B2E-4543-BF45-5DFEB3D654A0}"/>
            </c:ext>
          </c:extLst>
        </c:ser>
        <c:ser>
          <c:idx val="1"/>
          <c:order val="1"/>
          <c:tx>
            <c:strRef>
              <c:f>Sheet1!$C$1</c:f>
              <c:strCache>
                <c:ptCount val="1"/>
                <c:pt idx="0">
                  <c:v>Series 2</c:v>
                </c:pt>
              </c:strCache>
            </c:strRef>
          </c:tx>
          <c:spPr>
            <a:ln w="28575" cap="rnd">
              <a:solidFill>
                <a:schemeClr val="accent2"/>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5B2E-4543-BF45-5DFEB3D654A0}"/>
            </c:ext>
          </c:extLst>
        </c:ser>
        <c:ser>
          <c:idx val="2"/>
          <c:order val="2"/>
          <c:tx>
            <c:strRef>
              <c:f>Sheet1!$D$1</c:f>
              <c:strCache>
                <c:ptCount val="1"/>
                <c:pt idx="0">
                  <c:v>Series 3</c:v>
                </c:pt>
              </c:strCache>
            </c:strRef>
          </c:tx>
          <c:spPr>
            <a:ln w="28575" cap="rnd">
              <a:solidFill>
                <a:schemeClr val="accent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5B2E-4543-BF45-5DFEB3D654A0}"/>
            </c:ext>
          </c:extLst>
        </c:ser>
        <c:dLbls>
          <c:showLegendKey val="0"/>
          <c:showVal val="0"/>
          <c:showCatName val="0"/>
          <c:showSerName val="0"/>
          <c:showPercent val="0"/>
          <c:showBubbleSize val="0"/>
        </c:dLbls>
        <c:smooth val="0"/>
        <c:axId val="234962095"/>
        <c:axId val="1645029792"/>
      </c:lineChart>
      <c:catAx>
        <c:axId val="234962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45029792"/>
        <c:crosses val="autoZero"/>
        <c:auto val="1"/>
        <c:lblAlgn val="ctr"/>
        <c:lblOffset val="100"/>
        <c:noMultiLvlLbl val="0"/>
      </c:catAx>
      <c:valAx>
        <c:axId val="1645029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34962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a:solidFill>
                  <a:schemeClr val="tx1"/>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114A8B"/>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25E-3E41-A083-9418AA5F7301}"/>
            </c:ext>
          </c:extLst>
        </c:ser>
        <c:ser>
          <c:idx val="1"/>
          <c:order val="1"/>
          <c:tx>
            <c:strRef>
              <c:f>Sheet1!$C$1</c:f>
              <c:strCache>
                <c:ptCount val="1"/>
                <c:pt idx="0">
                  <c:v>Series 2</c:v>
                </c:pt>
              </c:strCache>
            </c:strRef>
          </c:tx>
          <c:spPr>
            <a:solidFill>
              <a:srgbClr val="F47820"/>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25E-3E41-A083-9418AA5F7301}"/>
            </c:ext>
          </c:extLst>
        </c:ser>
        <c:ser>
          <c:idx val="2"/>
          <c:order val="2"/>
          <c:tx>
            <c:strRef>
              <c:f>Sheet1!$D$1</c:f>
              <c:strCache>
                <c:ptCount val="1"/>
                <c:pt idx="0">
                  <c:v>Series 3</c:v>
                </c:pt>
              </c:strCache>
            </c:strRef>
          </c:tx>
          <c:spPr>
            <a:solidFill>
              <a:srgbClr val="DFE1E5"/>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25E-3E41-A083-9418AA5F7301}"/>
            </c:ext>
          </c:extLst>
        </c:ser>
        <c:dLbls>
          <c:showLegendKey val="0"/>
          <c:showVal val="0"/>
          <c:showCatName val="0"/>
          <c:showSerName val="0"/>
          <c:showPercent val="0"/>
          <c:showBubbleSize val="0"/>
        </c:dLbls>
        <c:gapWidth val="219"/>
        <c:overlap val="-27"/>
        <c:axId val="800864495"/>
        <c:axId val="1644508432"/>
      </c:barChart>
      <c:catAx>
        <c:axId val="800864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44508432"/>
        <c:crosses val="autoZero"/>
        <c:auto val="1"/>
        <c:lblAlgn val="ctr"/>
        <c:lblOffset val="100"/>
        <c:noMultiLvlLbl val="0"/>
      </c:catAx>
      <c:valAx>
        <c:axId val="1644508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008644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B961B5-EB39-5444-A8DF-99CFADC8D28C}" type="doc">
      <dgm:prSet loTypeId="urn:microsoft.com/office/officeart/2005/8/layout/hierarchy2" loCatId="" qsTypeId="urn:microsoft.com/office/officeart/2005/8/quickstyle/simple1" qsCatId="simple" csTypeId="urn:microsoft.com/office/officeart/2005/8/colors/accent1_2" csCatId="accent1" phldr="1"/>
      <dgm:spPr/>
      <dgm:t>
        <a:bodyPr/>
        <a:lstStyle/>
        <a:p>
          <a:endParaRPr lang="en-US"/>
        </a:p>
      </dgm:t>
    </dgm:pt>
    <dgm:pt modelId="{10F89D3E-6B22-1046-BAE4-C421858528CD}">
      <dgm:prSet phldrT="[Text]" phldr="1" custT="1"/>
      <dgm:spPr>
        <a:solidFill>
          <a:srgbClr val="F47820"/>
        </a:solidFill>
      </dgm:spPr>
      <dgm:t>
        <a:bodyPr/>
        <a:lstStyle/>
        <a:p>
          <a:endParaRPr lang="en-US" sz="4000"/>
        </a:p>
      </dgm:t>
    </dgm:pt>
    <dgm:pt modelId="{501E5816-CC90-984A-B5C7-80E4C0149884}" type="parTrans" cxnId="{9469DD97-C505-5E48-96BB-31F1EBFEFD1F}">
      <dgm:prSet/>
      <dgm:spPr/>
      <dgm:t>
        <a:bodyPr/>
        <a:lstStyle/>
        <a:p>
          <a:endParaRPr lang="en-US"/>
        </a:p>
      </dgm:t>
    </dgm:pt>
    <dgm:pt modelId="{2DD84B6B-F369-794E-88EB-9327450F62D2}" type="sibTrans" cxnId="{9469DD97-C505-5E48-96BB-31F1EBFEFD1F}">
      <dgm:prSet/>
      <dgm:spPr/>
      <dgm:t>
        <a:bodyPr/>
        <a:lstStyle/>
        <a:p>
          <a:endParaRPr lang="en-US"/>
        </a:p>
      </dgm:t>
    </dgm:pt>
    <dgm:pt modelId="{82BCF320-11F7-6B4F-A4BE-44FA1591B5DC}">
      <dgm:prSet phldrT="[Text]" phldr="1" custT="1"/>
      <dgm:spPr>
        <a:solidFill>
          <a:srgbClr val="0366B3"/>
        </a:solidFill>
      </dgm:spPr>
      <dgm:t>
        <a:bodyPr/>
        <a:lstStyle/>
        <a:p>
          <a:endParaRPr lang="en-US" sz="3000"/>
        </a:p>
      </dgm:t>
    </dgm:pt>
    <dgm:pt modelId="{3884E5D2-5354-0F44-92D2-CDD61FAF2521}" type="parTrans" cxnId="{BF6CF2F8-622A-7046-8436-A0CC8043B5AE}">
      <dgm:prSet/>
      <dgm:spPr/>
      <dgm:t>
        <a:bodyPr/>
        <a:lstStyle/>
        <a:p>
          <a:endParaRPr lang="en-US"/>
        </a:p>
      </dgm:t>
    </dgm:pt>
    <dgm:pt modelId="{25F7F7FF-4E63-0E47-9A76-7BCC740A3DD1}" type="sibTrans" cxnId="{BF6CF2F8-622A-7046-8436-A0CC8043B5AE}">
      <dgm:prSet/>
      <dgm:spPr/>
      <dgm:t>
        <a:bodyPr/>
        <a:lstStyle/>
        <a:p>
          <a:endParaRPr lang="en-US"/>
        </a:p>
      </dgm:t>
    </dgm:pt>
    <dgm:pt modelId="{B1CABD15-5247-664B-B880-CF4ECAB2B4F9}">
      <dgm:prSet phldrT="[Text]" phldr="1" custT="1"/>
      <dgm:spPr>
        <a:solidFill>
          <a:srgbClr val="114A8B"/>
        </a:solidFill>
      </dgm:spPr>
      <dgm:t>
        <a:bodyPr/>
        <a:lstStyle/>
        <a:p>
          <a:endParaRPr lang="en-US" sz="2000"/>
        </a:p>
      </dgm:t>
    </dgm:pt>
    <dgm:pt modelId="{74168DE6-099A-CF45-9D4A-C141524FD7A2}" type="parTrans" cxnId="{B1DFBA93-A311-D941-828A-5373B8F7FA1D}">
      <dgm:prSet/>
      <dgm:spPr/>
      <dgm:t>
        <a:bodyPr/>
        <a:lstStyle/>
        <a:p>
          <a:endParaRPr lang="en-US"/>
        </a:p>
      </dgm:t>
    </dgm:pt>
    <dgm:pt modelId="{1DC3C82F-1EB0-D44C-AB76-1906FC2F5967}" type="sibTrans" cxnId="{B1DFBA93-A311-D941-828A-5373B8F7FA1D}">
      <dgm:prSet/>
      <dgm:spPr/>
      <dgm:t>
        <a:bodyPr/>
        <a:lstStyle/>
        <a:p>
          <a:endParaRPr lang="en-US"/>
        </a:p>
      </dgm:t>
    </dgm:pt>
    <dgm:pt modelId="{F643A86A-2C3D-DF46-B7D3-BEC2FE7E7A3C}">
      <dgm:prSet phldrT="[Text]" phldr="1" custT="1"/>
      <dgm:spPr>
        <a:solidFill>
          <a:srgbClr val="114A8B"/>
        </a:solidFill>
      </dgm:spPr>
      <dgm:t>
        <a:bodyPr/>
        <a:lstStyle/>
        <a:p>
          <a:endParaRPr lang="en-US" sz="2000"/>
        </a:p>
      </dgm:t>
    </dgm:pt>
    <dgm:pt modelId="{16B30EEE-3D1B-6C40-BFEC-8F2F6C1AA97E}" type="parTrans" cxnId="{A634AA2F-239C-F14C-81FD-6D8CDE8B12C8}">
      <dgm:prSet/>
      <dgm:spPr/>
      <dgm:t>
        <a:bodyPr/>
        <a:lstStyle/>
        <a:p>
          <a:endParaRPr lang="en-US"/>
        </a:p>
      </dgm:t>
    </dgm:pt>
    <dgm:pt modelId="{88E7B634-0976-A249-9DD9-87FC266AEE16}" type="sibTrans" cxnId="{A634AA2F-239C-F14C-81FD-6D8CDE8B12C8}">
      <dgm:prSet/>
      <dgm:spPr/>
      <dgm:t>
        <a:bodyPr/>
        <a:lstStyle/>
        <a:p>
          <a:endParaRPr lang="en-US"/>
        </a:p>
      </dgm:t>
    </dgm:pt>
    <dgm:pt modelId="{AEF79325-382C-354E-8D61-60F798134C86}">
      <dgm:prSet phldrT="[Text]" phldr="1" custT="1"/>
      <dgm:spPr>
        <a:solidFill>
          <a:srgbClr val="0366B3"/>
        </a:solidFill>
      </dgm:spPr>
      <dgm:t>
        <a:bodyPr/>
        <a:lstStyle/>
        <a:p>
          <a:endParaRPr lang="en-US" sz="3000"/>
        </a:p>
      </dgm:t>
    </dgm:pt>
    <dgm:pt modelId="{DD427DE7-A111-3044-A3C5-68798ECDFF97}" type="parTrans" cxnId="{5F58F55D-22C1-EA4E-8955-D2E8096B3A4B}">
      <dgm:prSet/>
      <dgm:spPr/>
      <dgm:t>
        <a:bodyPr/>
        <a:lstStyle/>
        <a:p>
          <a:endParaRPr lang="en-US"/>
        </a:p>
      </dgm:t>
    </dgm:pt>
    <dgm:pt modelId="{15B27920-2943-634F-B0A4-EAB6B938FF85}" type="sibTrans" cxnId="{5F58F55D-22C1-EA4E-8955-D2E8096B3A4B}">
      <dgm:prSet/>
      <dgm:spPr/>
      <dgm:t>
        <a:bodyPr/>
        <a:lstStyle/>
        <a:p>
          <a:endParaRPr lang="en-US"/>
        </a:p>
      </dgm:t>
    </dgm:pt>
    <dgm:pt modelId="{C8C457B5-96E7-6D49-BC58-736D12DB452F}">
      <dgm:prSet phldrT="[Text]" phldr="1" custT="1"/>
      <dgm:spPr>
        <a:solidFill>
          <a:srgbClr val="114A8B"/>
        </a:solidFill>
      </dgm:spPr>
      <dgm:t>
        <a:bodyPr/>
        <a:lstStyle/>
        <a:p>
          <a:endParaRPr lang="en-US" sz="2000"/>
        </a:p>
      </dgm:t>
    </dgm:pt>
    <dgm:pt modelId="{AC5EF56C-95B8-FA45-8EDC-2C2F02439A6A}" type="parTrans" cxnId="{BA217BAF-45E7-B04C-9CF3-D86879235B5E}">
      <dgm:prSet/>
      <dgm:spPr/>
      <dgm:t>
        <a:bodyPr/>
        <a:lstStyle/>
        <a:p>
          <a:endParaRPr lang="en-US"/>
        </a:p>
      </dgm:t>
    </dgm:pt>
    <dgm:pt modelId="{16099294-ACA2-F740-BF5B-17CAA8DAFD96}" type="sibTrans" cxnId="{BA217BAF-45E7-B04C-9CF3-D86879235B5E}">
      <dgm:prSet/>
      <dgm:spPr/>
      <dgm:t>
        <a:bodyPr/>
        <a:lstStyle/>
        <a:p>
          <a:endParaRPr lang="en-US"/>
        </a:p>
      </dgm:t>
    </dgm:pt>
    <dgm:pt modelId="{8294A593-3D39-7448-B36D-CBE3B86EE0B9}" type="pres">
      <dgm:prSet presAssocID="{99B961B5-EB39-5444-A8DF-99CFADC8D28C}" presName="diagram" presStyleCnt="0">
        <dgm:presLayoutVars>
          <dgm:chPref val="1"/>
          <dgm:dir/>
          <dgm:animOne val="branch"/>
          <dgm:animLvl val="lvl"/>
          <dgm:resizeHandles val="exact"/>
        </dgm:presLayoutVars>
      </dgm:prSet>
      <dgm:spPr/>
    </dgm:pt>
    <dgm:pt modelId="{55A02D31-9408-8E48-9F57-F1D1830523C4}" type="pres">
      <dgm:prSet presAssocID="{10F89D3E-6B22-1046-BAE4-C421858528CD}" presName="root1" presStyleCnt="0"/>
      <dgm:spPr/>
    </dgm:pt>
    <dgm:pt modelId="{8836B20F-7A93-AA43-AF17-17632964E7DB}" type="pres">
      <dgm:prSet presAssocID="{10F89D3E-6B22-1046-BAE4-C421858528CD}" presName="LevelOneTextNode" presStyleLbl="node0" presStyleIdx="0" presStyleCnt="1" custScaleX="121460" custScaleY="132346">
        <dgm:presLayoutVars>
          <dgm:chPref val="3"/>
        </dgm:presLayoutVars>
      </dgm:prSet>
      <dgm:spPr/>
    </dgm:pt>
    <dgm:pt modelId="{9310FADD-EF69-0941-91AF-CD50DCB65C41}" type="pres">
      <dgm:prSet presAssocID="{10F89D3E-6B22-1046-BAE4-C421858528CD}" presName="level2hierChild" presStyleCnt="0"/>
      <dgm:spPr/>
    </dgm:pt>
    <dgm:pt modelId="{54EFF4EF-FF9D-384E-BBE0-12289B0B9063}" type="pres">
      <dgm:prSet presAssocID="{3884E5D2-5354-0F44-92D2-CDD61FAF2521}" presName="conn2-1" presStyleLbl="parChTrans1D2" presStyleIdx="0" presStyleCnt="2"/>
      <dgm:spPr/>
    </dgm:pt>
    <dgm:pt modelId="{00AA4A6C-339D-4F40-9B24-A5C6335E8FF0}" type="pres">
      <dgm:prSet presAssocID="{3884E5D2-5354-0F44-92D2-CDD61FAF2521}" presName="connTx" presStyleLbl="parChTrans1D2" presStyleIdx="0" presStyleCnt="2"/>
      <dgm:spPr/>
    </dgm:pt>
    <dgm:pt modelId="{DA14F6E0-15CB-4D4D-84C8-DC1EC564AD4A}" type="pres">
      <dgm:prSet presAssocID="{82BCF320-11F7-6B4F-A4BE-44FA1591B5DC}" presName="root2" presStyleCnt="0"/>
      <dgm:spPr/>
    </dgm:pt>
    <dgm:pt modelId="{62C5480F-5C6E-1842-96D2-58E07CCEC376}" type="pres">
      <dgm:prSet presAssocID="{82BCF320-11F7-6B4F-A4BE-44FA1591B5DC}" presName="LevelTwoTextNode" presStyleLbl="node2" presStyleIdx="0" presStyleCnt="2" custScaleX="111223">
        <dgm:presLayoutVars>
          <dgm:chPref val="3"/>
        </dgm:presLayoutVars>
      </dgm:prSet>
      <dgm:spPr/>
    </dgm:pt>
    <dgm:pt modelId="{6A68AB0A-3066-BC4C-B7F3-C38C08D9C63D}" type="pres">
      <dgm:prSet presAssocID="{82BCF320-11F7-6B4F-A4BE-44FA1591B5DC}" presName="level3hierChild" presStyleCnt="0"/>
      <dgm:spPr/>
    </dgm:pt>
    <dgm:pt modelId="{34BB4376-9BAF-9746-ABDE-9B36CAC2074C}" type="pres">
      <dgm:prSet presAssocID="{74168DE6-099A-CF45-9D4A-C141524FD7A2}" presName="conn2-1" presStyleLbl="parChTrans1D3" presStyleIdx="0" presStyleCnt="3"/>
      <dgm:spPr/>
    </dgm:pt>
    <dgm:pt modelId="{8429C4BC-DC75-5D41-BF39-533F9D00F696}" type="pres">
      <dgm:prSet presAssocID="{74168DE6-099A-CF45-9D4A-C141524FD7A2}" presName="connTx" presStyleLbl="parChTrans1D3" presStyleIdx="0" presStyleCnt="3"/>
      <dgm:spPr/>
    </dgm:pt>
    <dgm:pt modelId="{358F2F6D-F98F-E847-91B1-8586DC493F94}" type="pres">
      <dgm:prSet presAssocID="{B1CABD15-5247-664B-B880-CF4ECAB2B4F9}" presName="root2" presStyleCnt="0"/>
      <dgm:spPr/>
    </dgm:pt>
    <dgm:pt modelId="{DF057949-20B2-DA41-82FB-E7D8AA703A0F}" type="pres">
      <dgm:prSet presAssocID="{B1CABD15-5247-664B-B880-CF4ECAB2B4F9}" presName="LevelTwoTextNode" presStyleLbl="node3" presStyleIdx="0" presStyleCnt="3">
        <dgm:presLayoutVars>
          <dgm:chPref val="3"/>
        </dgm:presLayoutVars>
      </dgm:prSet>
      <dgm:spPr/>
    </dgm:pt>
    <dgm:pt modelId="{37ED7EA5-2330-EE4E-B630-5EF576660274}" type="pres">
      <dgm:prSet presAssocID="{B1CABD15-5247-664B-B880-CF4ECAB2B4F9}" presName="level3hierChild" presStyleCnt="0"/>
      <dgm:spPr/>
    </dgm:pt>
    <dgm:pt modelId="{7E910A26-BA17-F643-8ACC-2430BAF68FB3}" type="pres">
      <dgm:prSet presAssocID="{16B30EEE-3D1B-6C40-BFEC-8F2F6C1AA97E}" presName="conn2-1" presStyleLbl="parChTrans1D3" presStyleIdx="1" presStyleCnt="3"/>
      <dgm:spPr/>
    </dgm:pt>
    <dgm:pt modelId="{3BF1CDDA-7C59-7644-9A37-DD2BCD76F9D0}" type="pres">
      <dgm:prSet presAssocID="{16B30EEE-3D1B-6C40-BFEC-8F2F6C1AA97E}" presName="connTx" presStyleLbl="parChTrans1D3" presStyleIdx="1" presStyleCnt="3"/>
      <dgm:spPr/>
    </dgm:pt>
    <dgm:pt modelId="{80186AB2-C2D9-784A-9B67-65309E6DD75D}" type="pres">
      <dgm:prSet presAssocID="{F643A86A-2C3D-DF46-B7D3-BEC2FE7E7A3C}" presName="root2" presStyleCnt="0"/>
      <dgm:spPr/>
    </dgm:pt>
    <dgm:pt modelId="{0F1768D2-0878-B047-A799-046AB61B820B}" type="pres">
      <dgm:prSet presAssocID="{F643A86A-2C3D-DF46-B7D3-BEC2FE7E7A3C}" presName="LevelTwoTextNode" presStyleLbl="node3" presStyleIdx="1" presStyleCnt="3">
        <dgm:presLayoutVars>
          <dgm:chPref val="3"/>
        </dgm:presLayoutVars>
      </dgm:prSet>
      <dgm:spPr/>
    </dgm:pt>
    <dgm:pt modelId="{98E416B0-8275-5142-9B7B-B62EEC945736}" type="pres">
      <dgm:prSet presAssocID="{F643A86A-2C3D-DF46-B7D3-BEC2FE7E7A3C}" presName="level3hierChild" presStyleCnt="0"/>
      <dgm:spPr/>
    </dgm:pt>
    <dgm:pt modelId="{4B49C3AD-9210-214D-A806-3F0D16BFAD35}" type="pres">
      <dgm:prSet presAssocID="{DD427DE7-A111-3044-A3C5-68798ECDFF97}" presName="conn2-1" presStyleLbl="parChTrans1D2" presStyleIdx="1" presStyleCnt="2"/>
      <dgm:spPr/>
    </dgm:pt>
    <dgm:pt modelId="{02E3B8F2-B0ED-DB4F-A629-94BA8710379F}" type="pres">
      <dgm:prSet presAssocID="{DD427DE7-A111-3044-A3C5-68798ECDFF97}" presName="connTx" presStyleLbl="parChTrans1D2" presStyleIdx="1" presStyleCnt="2"/>
      <dgm:spPr/>
    </dgm:pt>
    <dgm:pt modelId="{F0133806-13EF-5D43-87B7-6A8994971DF8}" type="pres">
      <dgm:prSet presAssocID="{AEF79325-382C-354E-8D61-60F798134C86}" presName="root2" presStyleCnt="0"/>
      <dgm:spPr/>
    </dgm:pt>
    <dgm:pt modelId="{D909DA3F-5495-6942-BA99-BADCC1FF8F09}" type="pres">
      <dgm:prSet presAssocID="{AEF79325-382C-354E-8D61-60F798134C86}" presName="LevelTwoTextNode" presStyleLbl="node2" presStyleIdx="1" presStyleCnt="2" custScaleX="111223">
        <dgm:presLayoutVars>
          <dgm:chPref val="3"/>
        </dgm:presLayoutVars>
      </dgm:prSet>
      <dgm:spPr/>
    </dgm:pt>
    <dgm:pt modelId="{9AEF0C37-94FF-1A4C-BBFA-A7D541AA8523}" type="pres">
      <dgm:prSet presAssocID="{AEF79325-382C-354E-8D61-60F798134C86}" presName="level3hierChild" presStyleCnt="0"/>
      <dgm:spPr/>
    </dgm:pt>
    <dgm:pt modelId="{E2BB89DD-9F00-FD48-BF64-ABDF7EE0AB0F}" type="pres">
      <dgm:prSet presAssocID="{AC5EF56C-95B8-FA45-8EDC-2C2F02439A6A}" presName="conn2-1" presStyleLbl="parChTrans1D3" presStyleIdx="2" presStyleCnt="3"/>
      <dgm:spPr/>
    </dgm:pt>
    <dgm:pt modelId="{4DBD8583-2032-594F-B5EE-6E2FB0CD290D}" type="pres">
      <dgm:prSet presAssocID="{AC5EF56C-95B8-FA45-8EDC-2C2F02439A6A}" presName="connTx" presStyleLbl="parChTrans1D3" presStyleIdx="2" presStyleCnt="3"/>
      <dgm:spPr/>
    </dgm:pt>
    <dgm:pt modelId="{9C687E68-9711-9F43-824F-D3172F8C00B5}" type="pres">
      <dgm:prSet presAssocID="{C8C457B5-96E7-6D49-BC58-736D12DB452F}" presName="root2" presStyleCnt="0"/>
      <dgm:spPr/>
    </dgm:pt>
    <dgm:pt modelId="{67875ED2-DC49-2348-A1D2-BAECEED786EB}" type="pres">
      <dgm:prSet presAssocID="{C8C457B5-96E7-6D49-BC58-736D12DB452F}" presName="LevelTwoTextNode" presStyleLbl="node3" presStyleIdx="2" presStyleCnt="3">
        <dgm:presLayoutVars>
          <dgm:chPref val="3"/>
        </dgm:presLayoutVars>
      </dgm:prSet>
      <dgm:spPr/>
    </dgm:pt>
    <dgm:pt modelId="{4415B826-8F84-B14D-9F2C-E1F83CEC8720}" type="pres">
      <dgm:prSet presAssocID="{C8C457B5-96E7-6D49-BC58-736D12DB452F}" presName="level3hierChild" presStyleCnt="0"/>
      <dgm:spPr/>
    </dgm:pt>
  </dgm:ptLst>
  <dgm:cxnLst>
    <dgm:cxn modelId="{F2DEE925-D7B1-5244-B6BF-34ECD8DD0790}" type="presOf" srcId="{C8C457B5-96E7-6D49-BC58-736D12DB452F}" destId="{67875ED2-DC49-2348-A1D2-BAECEED786EB}" srcOrd="0" destOrd="0" presId="urn:microsoft.com/office/officeart/2005/8/layout/hierarchy2"/>
    <dgm:cxn modelId="{A634AA2F-239C-F14C-81FD-6D8CDE8B12C8}" srcId="{82BCF320-11F7-6B4F-A4BE-44FA1591B5DC}" destId="{F643A86A-2C3D-DF46-B7D3-BEC2FE7E7A3C}" srcOrd="1" destOrd="0" parTransId="{16B30EEE-3D1B-6C40-BFEC-8F2F6C1AA97E}" sibTransId="{88E7B634-0976-A249-9DD9-87FC266AEE16}"/>
    <dgm:cxn modelId="{2E6E1B3F-0574-5444-A095-E85EC5CB416F}" type="presOf" srcId="{AC5EF56C-95B8-FA45-8EDC-2C2F02439A6A}" destId="{4DBD8583-2032-594F-B5EE-6E2FB0CD290D}" srcOrd="1" destOrd="0" presId="urn:microsoft.com/office/officeart/2005/8/layout/hierarchy2"/>
    <dgm:cxn modelId="{566ECE40-0576-EC44-8992-FB3B1F27C593}" type="presOf" srcId="{F643A86A-2C3D-DF46-B7D3-BEC2FE7E7A3C}" destId="{0F1768D2-0878-B047-A799-046AB61B820B}" srcOrd="0" destOrd="0" presId="urn:microsoft.com/office/officeart/2005/8/layout/hierarchy2"/>
    <dgm:cxn modelId="{BC406846-2A57-0B42-81E7-31F4D5BA6AE2}" type="presOf" srcId="{74168DE6-099A-CF45-9D4A-C141524FD7A2}" destId="{34BB4376-9BAF-9746-ABDE-9B36CAC2074C}" srcOrd="0" destOrd="0" presId="urn:microsoft.com/office/officeart/2005/8/layout/hierarchy2"/>
    <dgm:cxn modelId="{5F58F55D-22C1-EA4E-8955-D2E8096B3A4B}" srcId="{10F89D3E-6B22-1046-BAE4-C421858528CD}" destId="{AEF79325-382C-354E-8D61-60F798134C86}" srcOrd="1" destOrd="0" parTransId="{DD427DE7-A111-3044-A3C5-68798ECDFF97}" sibTransId="{15B27920-2943-634F-B0A4-EAB6B938FF85}"/>
    <dgm:cxn modelId="{0C6B0466-0BA3-694C-A251-B5FB888E34FE}" type="presOf" srcId="{AC5EF56C-95B8-FA45-8EDC-2C2F02439A6A}" destId="{E2BB89DD-9F00-FD48-BF64-ABDF7EE0AB0F}" srcOrd="0" destOrd="0" presId="urn:microsoft.com/office/officeart/2005/8/layout/hierarchy2"/>
    <dgm:cxn modelId="{8AEEC068-48D1-944C-9649-F25345171E9E}" type="presOf" srcId="{3884E5D2-5354-0F44-92D2-CDD61FAF2521}" destId="{54EFF4EF-FF9D-384E-BBE0-12289B0B9063}" srcOrd="0" destOrd="0" presId="urn:microsoft.com/office/officeart/2005/8/layout/hierarchy2"/>
    <dgm:cxn modelId="{ACD0996D-C892-894C-8D00-3161BE60E756}" type="presOf" srcId="{10F89D3E-6B22-1046-BAE4-C421858528CD}" destId="{8836B20F-7A93-AA43-AF17-17632964E7DB}" srcOrd="0" destOrd="0" presId="urn:microsoft.com/office/officeart/2005/8/layout/hierarchy2"/>
    <dgm:cxn modelId="{CEC16B6F-ADAB-FE4C-8275-956C258EACF6}" type="presOf" srcId="{74168DE6-099A-CF45-9D4A-C141524FD7A2}" destId="{8429C4BC-DC75-5D41-BF39-533F9D00F696}" srcOrd="1" destOrd="0" presId="urn:microsoft.com/office/officeart/2005/8/layout/hierarchy2"/>
    <dgm:cxn modelId="{40F31D8B-32E6-0240-8629-8C11C417CDF9}" type="presOf" srcId="{16B30EEE-3D1B-6C40-BFEC-8F2F6C1AA97E}" destId="{3BF1CDDA-7C59-7644-9A37-DD2BCD76F9D0}" srcOrd="1" destOrd="0" presId="urn:microsoft.com/office/officeart/2005/8/layout/hierarchy2"/>
    <dgm:cxn modelId="{DC0B2693-A02B-0744-B1A4-8556776463A4}" type="presOf" srcId="{B1CABD15-5247-664B-B880-CF4ECAB2B4F9}" destId="{DF057949-20B2-DA41-82FB-E7D8AA703A0F}" srcOrd="0" destOrd="0" presId="urn:microsoft.com/office/officeart/2005/8/layout/hierarchy2"/>
    <dgm:cxn modelId="{B1DFBA93-A311-D941-828A-5373B8F7FA1D}" srcId="{82BCF320-11F7-6B4F-A4BE-44FA1591B5DC}" destId="{B1CABD15-5247-664B-B880-CF4ECAB2B4F9}" srcOrd="0" destOrd="0" parTransId="{74168DE6-099A-CF45-9D4A-C141524FD7A2}" sibTransId="{1DC3C82F-1EB0-D44C-AB76-1906FC2F5967}"/>
    <dgm:cxn modelId="{9469DD97-C505-5E48-96BB-31F1EBFEFD1F}" srcId="{99B961B5-EB39-5444-A8DF-99CFADC8D28C}" destId="{10F89D3E-6B22-1046-BAE4-C421858528CD}" srcOrd="0" destOrd="0" parTransId="{501E5816-CC90-984A-B5C7-80E4C0149884}" sibTransId="{2DD84B6B-F369-794E-88EB-9327450F62D2}"/>
    <dgm:cxn modelId="{26D7B4AE-2646-4F40-9A8C-16A96D63592F}" type="presOf" srcId="{AEF79325-382C-354E-8D61-60F798134C86}" destId="{D909DA3F-5495-6942-BA99-BADCC1FF8F09}" srcOrd="0" destOrd="0" presId="urn:microsoft.com/office/officeart/2005/8/layout/hierarchy2"/>
    <dgm:cxn modelId="{BA217BAF-45E7-B04C-9CF3-D86879235B5E}" srcId="{AEF79325-382C-354E-8D61-60F798134C86}" destId="{C8C457B5-96E7-6D49-BC58-736D12DB452F}" srcOrd="0" destOrd="0" parTransId="{AC5EF56C-95B8-FA45-8EDC-2C2F02439A6A}" sibTransId="{16099294-ACA2-F740-BF5B-17CAA8DAFD96}"/>
    <dgm:cxn modelId="{77F55BB4-A97E-3347-B678-249E5D53AA78}" type="presOf" srcId="{3884E5D2-5354-0F44-92D2-CDD61FAF2521}" destId="{00AA4A6C-339D-4F40-9B24-A5C6335E8FF0}" srcOrd="1" destOrd="0" presId="urn:microsoft.com/office/officeart/2005/8/layout/hierarchy2"/>
    <dgm:cxn modelId="{BA0727BB-2C31-5A4B-B5FC-9FB6CEB55157}" type="presOf" srcId="{DD427DE7-A111-3044-A3C5-68798ECDFF97}" destId="{02E3B8F2-B0ED-DB4F-A629-94BA8710379F}" srcOrd="1" destOrd="0" presId="urn:microsoft.com/office/officeart/2005/8/layout/hierarchy2"/>
    <dgm:cxn modelId="{691932C8-0A8F-0943-9E2C-3D8E15C9E7B0}" type="presOf" srcId="{DD427DE7-A111-3044-A3C5-68798ECDFF97}" destId="{4B49C3AD-9210-214D-A806-3F0D16BFAD35}" srcOrd="0" destOrd="0" presId="urn:microsoft.com/office/officeart/2005/8/layout/hierarchy2"/>
    <dgm:cxn modelId="{3A5549D7-86D6-784F-B9F4-46B9B574AB3C}" type="presOf" srcId="{99B961B5-EB39-5444-A8DF-99CFADC8D28C}" destId="{8294A593-3D39-7448-B36D-CBE3B86EE0B9}" srcOrd="0" destOrd="0" presId="urn:microsoft.com/office/officeart/2005/8/layout/hierarchy2"/>
    <dgm:cxn modelId="{856392EB-38A2-EC4B-83E7-57739214BDA8}" type="presOf" srcId="{82BCF320-11F7-6B4F-A4BE-44FA1591B5DC}" destId="{62C5480F-5C6E-1842-96D2-58E07CCEC376}" srcOrd="0" destOrd="0" presId="urn:microsoft.com/office/officeart/2005/8/layout/hierarchy2"/>
    <dgm:cxn modelId="{221CE7EE-8C3A-544C-8349-9D596899960D}" type="presOf" srcId="{16B30EEE-3D1B-6C40-BFEC-8F2F6C1AA97E}" destId="{7E910A26-BA17-F643-8ACC-2430BAF68FB3}" srcOrd="0" destOrd="0" presId="urn:microsoft.com/office/officeart/2005/8/layout/hierarchy2"/>
    <dgm:cxn modelId="{BF6CF2F8-622A-7046-8436-A0CC8043B5AE}" srcId="{10F89D3E-6B22-1046-BAE4-C421858528CD}" destId="{82BCF320-11F7-6B4F-A4BE-44FA1591B5DC}" srcOrd="0" destOrd="0" parTransId="{3884E5D2-5354-0F44-92D2-CDD61FAF2521}" sibTransId="{25F7F7FF-4E63-0E47-9A76-7BCC740A3DD1}"/>
    <dgm:cxn modelId="{CE4129F9-0BFD-7D40-AE0D-7C011B12964F}" type="presParOf" srcId="{8294A593-3D39-7448-B36D-CBE3B86EE0B9}" destId="{55A02D31-9408-8E48-9F57-F1D1830523C4}" srcOrd="0" destOrd="0" presId="urn:microsoft.com/office/officeart/2005/8/layout/hierarchy2"/>
    <dgm:cxn modelId="{77F51109-70F4-6845-BDF0-4714664F0170}" type="presParOf" srcId="{55A02D31-9408-8E48-9F57-F1D1830523C4}" destId="{8836B20F-7A93-AA43-AF17-17632964E7DB}" srcOrd="0" destOrd="0" presId="urn:microsoft.com/office/officeart/2005/8/layout/hierarchy2"/>
    <dgm:cxn modelId="{2332C2F8-6A8E-2B40-9D9C-4F2457653881}" type="presParOf" srcId="{55A02D31-9408-8E48-9F57-F1D1830523C4}" destId="{9310FADD-EF69-0941-91AF-CD50DCB65C41}" srcOrd="1" destOrd="0" presId="urn:microsoft.com/office/officeart/2005/8/layout/hierarchy2"/>
    <dgm:cxn modelId="{BC3B7D4E-026D-6245-80DA-3BBD8E537561}" type="presParOf" srcId="{9310FADD-EF69-0941-91AF-CD50DCB65C41}" destId="{54EFF4EF-FF9D-384E-BBE0-12289B0B9063}" srcOrd="0" destOrd="0" presId="urn:microsoft.com/office/officeart/2005/8/layout/hierarchy2"/>
    <dgm:cxn modelId="{0AB32064-BD8A-BC48-8B41-9993785ADBE9}" type="presParOf" srcId="{54EFF4EF-FF9D-384E-BBE0-12289B0B9063}" destId="{00AA4A6C-339D-4F40-9B24-A5C6335E8FF0}" srcOrd="0" destOrd="0" presId="urn:microsoft.com/office/officeart/2005/8/layout/hierarchy2"/>
    <dgm:cxn modelId="{2B9C9D06-D723-8D4B-AD00-C87048167614}" type="presParOf" srcId="{9310FADD-EF69-0941-91AF-CD50DCB65C41}" destId="{DA14F6E0-15CB-4D4D-84C8-DC1EC564AD4A}" srcOrd="1" destOrd="0" presId="urn:microsoft.com/office/officeart/2005/8/layout/hierarchy2"/>
    <dgm:cxn modelId="{E39E8540-89EE-4C42-A561-5608397377A3}" type="presParOf" srcId="{DA14F6E0-15CB-4D4D-84C8-DC1EC564AD4A}" destId="{62C5480F-5C6E-1842-96D2-58E07CCEC376}" srcOrd="0" destOrd="0" presId="urn:microsoft.com/office/officeart/2005/8/layout/hierarchy2"/>
    <dgm:cxn modelId="{9F9A38E2-B19B-D749-9281-B82CC5141631}" type="presParOf" srcId="{DA14F6E0-15CB-4D4D-84C8-DC1EC564AD4A}" destId="{6A68AB0A-3066-BC4C-B7F3-C38C08D9C63D}" srcOrd="1" destOrd="0" presId="urn:microsoft.com/office/officeart/2005/8/layout/hierarchy2"/>
    <dgm:cxn modelId="{C01FEA99-0C7E-2C40-AFD1-5C853BB1F7D6}" type="presParOf" srcId="{6A68AB0A-3066-BC4C-B7F3-C38C08D9C63D}" destId="{34BB4376-9BAF-9746-ABDE-9B36CAC2074C}" srcOrd="0" destOrd="0" presId="urn:microsoft.com/office/officeart/2005/8/layout/hierarchy2"/>
    <dgm:cxn modelId="{3CFC8825-3AD2-BF4F-8E96-618BD8ECA2C0}" type="presParOf" srcId="{34BB4376-9BAF-9746-ABDE-9B36CAC2074C}" destId="{8429C4BC-DC75-5D41-BF39-533F9D00F696}" srcOrd="0" destOrd="0" presId="urn:microsoft.com/office/officeart/2005/8/layout/hierarchy2"/>
    <dgm:cxn modelId="{9CD1DC79-1511-154F-8CB4-2AE45C4A3F9D}" type="presParOf" srcId="{6A68AB0A-3066-BC4C-B7F3-C38C08D9C63D}" destId="{358F2F6D-F98F-E847-91B1-8586DC493F94}" srcOrd="1" destOrd="0" presId="urn:microsoft.com/office/officeart/2005/8/layout/hierarchy2"/>
    <dgm:cxn modelId="{E9A56304-BA56-7743-92FC-3748D2A4F13E}" type="presParOf" srcId="{358F2F6D-F98F-E847-91B1-8586DC493F94}" destId="{DF057949-20B2-DA41-82FB-E7D8AA703A0F}" srcOrd="0" destOrd="0" presId="urn:microsoft.com/office/officeart/2005/8/layout/hierarchy2"/>
    <dgm:cxn modelId="{EAF5BCE5-161C-0B4A-A1F4-C187D97182D4}" type="presParOf" srcId="{358F2F6D-F98F-E847-91B1-8586DC493F94}" destId="{37ED7EA5-2330-EE4E-B630-5EF576660274}" srcOrd="1" destOrd="0" presId="urn:microsoft.com/office/officeart/2005/8/layout/hierarchy2"/>
    <dgm:cxn modelId="{F35493DF-03DE-9C47-9295-EC8BA36DC61C}" type="presParOf" srcId="{6A68AB0A-3066-BC4C-B7F3-C38C08D9C63D}" destId="{7E910A26-BA17-F643-8ACC-2430BAF68FB3}" srcOrd="2" destOrd="0" presId="urn:microsoft.com/office/officeart/2005/8/layout/hierarchy2"/>
    <dgm:cxn modelId="{039B3721-F95F-8F4E-AEBD-08BFCBDAC3C6}" type="presParOf" srcId="{7E910A26-BA17-F643-8ACC-2430BAF68FB3}" destId="{3BF1CDDA-7C59-7644-9A37-DD2BCD76F9D0}" srcOrd="0" destOrd="0" presId="urn:microsoft.com/office/officeart/2005/8/layout/hierarchy2"/>
    <dgm:cxn modelId="{BF35ABB6-C7AB-D64F-8E8C-39515B1DB185}" type="presParOf" srcId="{6A68AB0A-3066-BC4C-B7F3-C38C08D9C63D}" destId="{80186AB2-C2D9-784A-9B67-65309E6DD75D}" srcOrd="3" destOrd="0" presId="urn:microsoft.com/office/officeart/2005/8/layout/hierarchy2"/>
    <dgm:cxn modelId="{794CD8AC-95B4-5C43-8B1F-EF0164BCDB76}" type="presParOf" srcId="{80186AB2-C2D9-784A-9B67-65309E6DD75D}" destId="{0F1768D2-0878-B047-A799-046AB61B820B}" srcOrd="0" destOrd="0" presId="urn:microsoft.com/office/officeart/2005/8/layout/hierarchy2"/>
    <dgm:cxn modelId="{F6BE2897-9AB8-424F-AE5C-9244ACB9FCE2}" type="presParOf" srcId="{80186AB2-C2D9-784A-9B67-65309E6DD75D}" destId="{98E416B0-8275-5142-9B7B-B62EEC945736}" srcOrd="1" destOrd="0" presId="urn:microsoft.com/office/officeart/2005/8/layout/hierarchy2"/>
    <dgm:cxn modelId="{AC5E4E8D-C5DA-5342-8217-6B0E7396319A}" type="presParOf" srcId="{9310FADD-EF69-0941-91AF-CD50DCB65C41}" destId="{4B49C3AD-9210-214D-A806-3F0D16BFAD35}" srcOrd="2" destOrd="0" presId="urn:microsoft.com/office/officeart/2005/8/layout/hierarchy2"/>
    <dgm:cxn modelId="{B413630A-190A-DC44-A4C3-2EB8921ABF3E}" type="presParOf" srcId="{4B49C3AD-9210-214D-A806-3F0D16BFAD35}" destId="{02E3B8F2-B0ED-DB4F-A629-94BA8710379F}" srcOrd="0" destOrd="0" presId="urn:microsoft.com/office/officeart/2005/8/layout/hierarchy2"/>
    <dgm:cxn modelId="{84F81D52-16D9-4447-8A95-97767110F9C8}" type="presParOf" srcId="{9310FADD-EF69-0941-91AF-CD50DCB65C41}" destId="{F0133806-13EF-5D43-87B7-6A8994971DF8}" srcOrd="3" destOrd="0" presId="urn:microsoft.com/office/officeart/2005/8/layout/hierarchy2"/>
    <dgm:cxn modelId="{4B00C948-DCA5-114E-BB2A-ED7FE7D2B472}" type="presParOf" srcId="{F0133806-13EF-5D43-87B7-6A8994971DF8}" destId="{D909DA3F-5495-6942-BA99-BADCC1FF8F09}" srcOrd="0" destOrd="0" presId="urn:microsoft.com/office/officeart/2005/8/layout/hierarchy2"/>
    <dgm:cxn modelId="{CD0DB5E6-BA88-7145-B4BF-988CFD7856BE}" type="presParOf" srcId="{F0133806-13EF-5D43-87B7-6A8994971DF8}" destId="{9AEF0C37-94FF-1A4C-BBFA-A7D541AA8523}" srcOrd="1" destOrd="0" presId="urn:microsoft.com/office/officeart/2005/8/layout/hierarchy2"/>
    <dgm:cxn modelId="{D00C5098-D801-2A42-84B8-D3D613D93027}" type="presParOf" srcId="{9AEF0C37-94FF-1A4C-BBFA-A7D541AA8523}" destId="{E2BB89DD-9F00-FD48-BF64-ABDF7EE0AB0F}" srcOrd="0" destOrd="0" presId="urn:microsoft.com/office/officeart/2005/8/layout/hierarchy2"/>
    <dgm:cxn modelId="{E5A1837D-B261-DA41-A27E-ED5113F6248B}" type="presParOf" srcId="{E2BB89DD-9F00-FD48-BF64-ABDF7EE0AB0F}" destId="{4DBD8583-2032-594F-B5EE-6E2FB0CD290D}" srcOrd="0" destOrd="0" presId="urn:microsoft.com/office/officeart/2005/8/layout/hierarchy2"/>
    <dgm:cxn modelId="{E535DCAF-E1C8-AB42-BA13-A0FF1CA46074}" type="presParOf" srcId="{9AEF0C37-94FF-1A4C-BBFA-A7D541AA8523}" destId="{9C687E68-9711-9F43-824F-D3172F8C00B5}" srcOrd="1" destOrd="0" presId="urn:microsoft.com/office/officeart/2005/8/layout/hierarchy2"/>
    <dgm:cxn modelId="{90D33E1C-BF80-4D44-8E83-74140446E310}" type="presParOf" srcId="{9C687E68-9711-9F43-824F-D3172F8C00B5}" destId="{67875ED2-DC49-2348-A1D2-BAECEED786EB}" srcOrd="0" destOrd="0" presId="urn:microsoft.com/office/officeart/2005/8/layout/hierarchy2"/>
    <dgm:cxn modelId="{C3B2749E-9A35-F049-9876-F9F9253D3D87}" type="presParOf" srcId="{9C687E68-9711-9F43-824F-D3172F8C00B5}" destId="{4415B826-8F84-B14D-9F2C-E1F83CEC872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556500-477C-604D-BA8F-1D4A4C5002CC}"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CC37D4B3-E935-CC40-8E19-DCC39DDC7351}">
      <dgm:prSet phldrT="[Text]" phldr="1"/>
      <dgm:spPr>
        <a:solidFill>
          <a:srgbClr val="0366B3"/>
        </a:solidFill>
        <a:effectLst>
          <a:outerShdw blurRad="50800" dist="50800" dir="5400000" algn="ctr" rotWithShape="0">
            <a:srgbClr val="114A8B">
              <a:alpha val="50187"/>
            </a:srgbClr>
          </a:outerShdw>
        </a:effectLst>
      </dgm:spPr>
      <dgm:t>
        <a:bodyPr/>
        <a:lstStyle/>
        <a:p>
          <a:endParaRPr lang="en-US"/>
        </a:p>
      </dgm:t>
    </dgm:pt>
    <dgm:pt modelId="{D88A3362-8F1E-D34E-A11B-4B1B3B377DC6}" type="parTrans" cxnId="{6BD69845-EEE3-A24D-8746-B6E36C47A5DA}">
      <dgm:prSet/>
      <dgm:spPr/>
      <dgm:t>
        <a:bodyPr/>
        <a:lstStyle/>
        <a:p>
          <a:endParaRPr lang="en-US"/>
        </a:p>
      </dgm:t>
    </dgm:pt>
    <dgm:pt modelId="{2D1AA64C-F7DF-C945-9EC7-3887C3545E28}" type="sibTrans" cxnId="{6BD69845-EEE3-A24D-8746-B6E36C47A5DA}">
      <dgm:prSet/>
      <dgm:spPr/>
      <dgm:t>
        <a:bodyPr/>
        <a:lstStyle/>
        <a:p>
          <a:endParaRPr lang="en-US"/>
        </a:p>
      </dgm:t>
    </dgm:pt>
    <dgm:pt modelId="{63AD97F0-B44A-3F43-9CF7-30BF111D86A3}">
      <dgm:prSet phldrT="[Text]" phldr="1"/>
      <dgm:spPr>
        <a:solidFill>
          <a:srgbClr val="0366B3"/>
        </a:solidFill>
        <a:effectLst>
          <a:outerShdw blurRad="50800" dist="50800" dir="5400000" algn="ctr" rotWithShape="0">
            <a:srgbClr val="114A8B">
              <a:alpha val="50451"/>
            </a:srgbClr>
          </a:outerShdw>
        </a:effectLst>
      </dgm:spPr>
      <dgm:t>
        <a:bodyPr/>
        <a:lstStyle/>
        <a:p>
          <a:endParaRPr lang="en-US"/>
        </a:p>
      </dgm:t>
    </dgm:pt>
    <dgm:pt modelId="{AE5D2F22-E822-244C-A806-CFD25B102E17}" type="parTrans" cxnId="{BB2D98E6-04C7-2340-9329-D30035B9A21F}">
      <dgm:prSet/>
      <dgm:spPr/>
      <dgm:t>
        <a:bodyPr/>
        <a:lstStyle/>
        <a:p>
          <a:endParaRPr lang="en-US"/>
        </a:p>
      </dgm:t>
    </dgm:pt>
    <dgm:pt modelId="{AAE5EA28-D62D-C147-9FD9-B72215B8B43B}" type="sibTrans" cxnId="{BB2D98E6-04C7-2340-9329-D30035B9A21F}">
      <dgm:prSet/>
      <dgm:spPr/>
      <dgm:t>
        <a:bodyPr/>
        <a:lstStyle/>
        <a:p>
          <a:endParaRPr lang="en-US"/>
        </a:p>
      </dgm:t>
    </dgm:pt>
    <dgm:pt modelId="{CB252963-8A0C-6548-802A-A76657444438}">
      <dgm:prSet phldrT="[Text]" phldr="1"/>
      <dgm:spPr>
        <a:solidFill>
          <a:srgbClr val="0366B3"/>
        </a:solidFill>
        <a:effectLst>
          <a:outerShdw blurRad="50800" dist="38100" dir="2700000" algn="tl" rotWithShape="0">
            <a:srgbClr val="114A8B">
              <a:alpha val="40000"/>
            </a:srgbClr>
          </a:outerShdw>
        </a:effectLst>
      </dgm:spPr>
      <dgm:t>
        <a:bodyPr/>
        <a:lstStyle/>
        <a:p>
          <a:endParaRPr lang="en-US"/>
        </a:p>
      </dgm:t>
    </dgm:pt>
    <dgm:pt modelId="{B4CA63D7-1A7A-1B4A-BAFD-68B02DADDF28}" type="parTrans" cxnId="{61FFDB90-5C42-2848-AF1E-118FBB5A322F}">
      <dgm:prSet/>
      <dgm:spPr/>
      <dgm:t>
        <a:bodyPr/>
        <a:lstStyle/>
        <a:p>
          <a:endParaRPr lang="en-US"/>
        </a:p>
      </dgm:t>
    </dgm:pt>
    <dgm:pt modelId="{15F59B5B-9BAB-EC44-A53C-B2D6830C4772}" type="sibTrans" cxnId="{61FFDB90-5C42-2848-AF1E-118FBB5A322F}">
      <dgm:prSet/>
      <dgm:spPr/>
      <dgm:t>
        <a:bodyPr/>
        <a:lstStyle/>
        <a:p>
          <a:endParaRPr lang="en-US"/>
        </a:p>
      </dgm:t>
    </dgm:pt>
    <dgm:pt modelId="{57C10728-3986-6840-805B-74ED126037E5}" type="pres">
      <dgm:prSet presAssocID="{0D556500-477C-604D-BA8F-1D4A4C5002CC}" presName="linear" presStyleCnt="0">
        <dgm:presLayoutVars>
          <dgm:dir/>
          <dgm:animLvl val="lvl"/>
          <dgm:resizeHandles val="exact"/>
        </dgm:presLayoutVars>
      </dgm:prSet>
      <dgm:spPr/>
    </dgm:pt>
    <dgm:pt modelId="{154DDBD9-DA36-C44E-B149-BA8360E6CEF8}" type="pres">
      <dgm:prSet presAssocID="{CC37D4B3-E935-CC40-8E19-DCC39DDC7351}" presName="parentLin" presStyleCnt="0"/>
      <dgm:spPr/>
    </dgm:pt>
    <dgm:pt modelId="{1E08AF45-7604-6746-9371-0A4D2F888403}" type="pres">
      <dgm:prSet presAssocID="{CC37D4B3-E935-CC40-8E19-DCC39DDC7351}" presName="parentLeftMargin" presStyleLbl="node1" presStyleIdx="0" presStyleCnt="3"/>
      <dgm:spPr/>
    </dgm:pt>
    <dgm:pt modelId="{C7A521DB-C78F-2346-B217-EEA1C8450214}" type="pres">
      <dgm:prSet presAssocID="{CC37D4B3-E935-CC40-8E19-DCC39DDC7351}" presName="parentText" presStyleLbl="node1" presStyleIdx="0" presStyleCnt="3" custScaleX="144466" custLinFactNeighborX="-77603" custLinFactNeighborY="2704">
        <dgm:presLayoutVars>
          <dgm:chMax val="0"/>
          <dgm:bulletEnabled val="1"/>
        </dgm:presLayoutVars>
      </dgm:prSet>
      <dgm:spPr/>
    </dgm:pt>
    <dgm:pt modelId="{3D2DBEE0-7DE1-134D-9CF0-83827FA6219E}" type="pres">
      <dgm:prSet presAssocID="{CC37D4B3-E935-CC40-8E19-DCC39DDC7351}" presName="negativeSpace" presStyleCnt="0"/>
      <dgm:spPr/>
    </dgm:pt>
    <dgm:pt modelId="{C3FFC65D-FA31-4D41-BC9D-7707D6F059FE}" type="pres">
      <dgm:prSet presAssocID="{CC37D4B3-E935-CC40-8E19-DCC39DDC7351}" presName="childText" presStyleLbl="conFgAcc1" presStyleIdx="0" presStyleCnt="3">
        <dgm:presLayoutVars>
          <dgm:bulletEnabled val="1"/>
        </dgm:presLayoutVars>
      </dgm:prSet>
      <dgm:spPr>
        <a:ln w="28575">
          <a:solidFill>
            <a:srgbClr val="F47820"/>
          </a:solidFill>
        </a:ln>
      </dgm:spPr>
    </dgm:pt>
    <dgm:pt modelId="{FCFE2BFD-7617-D244-A5AF-9F51B3048CF4}" type="pres">
      <dgm:prSet presAssocID="{2D1AA64C-F7DF-C945-9EC7-3887C3545E28}" presName="spaceBetweenRectangles" presStyleCnt="0"/>
      <dgm:spPr/>
    </dgm:pt>
    <dgm:pt modelId="{4D7C7F6B-F2C6-0848-ACED-CB48ED381115}" type="pres">
      <dgm:prSet presAssocID="{63AD97F0-B44A-3F43-9CF7-30BF111D86A3}" presName="parentLin" presStyleCnt="0"/>
      <dgm:spPr/>
    </dgm:pt>
    <dgm:pt modelId="{611CCDC5-A1D8-B349-B7AA-BCE31E117491}" type="pres">
      <dgm:prSet presAssocID="{63AD97F0-B44A-3F43-9CF7-30BF111D86A3}" presName="parentLeftMargin" presStyleLbl="node1" presStyleIdx="0" presStyleCnt="3"/>
      <dgm:spPr/>
    </dgm:pt>
    <dgm:pt modelId="{889AF43D-9F25-4E43-8816-C123B520E415}" type="pres">
      <dgm:prSet presAssocID="{63AD97F0-B44A-3F43-9CF7-30BF111D86A3}" presName="parentText" presStyleLbl="node1" presStyleIdx="1" presStyleCnt="3" custScaleX="142857" custLinFactNeighborX="-70446" custLinFactNeighborY="-4056">
        <dgm:presLayoutVars>
          <dgm:chMax val="0"/>
          <dgm:bulletEnabled val="1"/>
        </dgm:presLayoutVars>
      </dgm:prSet>
      <dgm:spPr/>
    </dgm:pt>
    <dgm:pt modelId="{C409FB05-A833-E34C-8445-D1A04260CE96}" type="pres">
      <dgm:prSet presAssocID="{63AD97F0-B44A-3F43-9CF7-30BF111D86A3}" presName="negativeSpace" presStyleCnt="0"/>
      <dgm:spPr/>
    </dgm:pt>
    <dgm:pt modelId="{C835B5B3-DFDE-C94F-AAA3-A525656F115E}" type="pres">
      <dgm:prSet presAssocID="{63AD97F0-B44A-3F43-9CF7-30BF111D86A3}" presName="childText" presStyleLbl="conFgAcc1" presStyleIdx="1" presStyleCnt="3">
        <dgm:presLayoutVars>
          <dgm:bulletEnabled val="1"/>
        </dgm:presLayoutVars>
      </dgm:prSet>
      <dgm:spPr>
        <a:ln w="28575">
          <a:solidFill>
            <a:srgbClr val="F47820"/>
          </a:solidFill>
        </a:ln>
      </dgm:spPr>
    </dgm:pt>
    <dgm:pt modelId="{B1F9FA0D-38A6-3248-A348-57FFFCAE916B}" type="pres">
      <dgm:prSet presAssocID="{AAE5EA28-D62D-C147-9FD9-B72215B8B43B}" presName="spaceBetweenRectangles" presStyleCnt="0"/>
      <dgm:spPr/>
    </dgm:pt>
    <dgm:pt modelId="{B5DB6FA6-A060-9A4D-AC44-0B30C2D341A6}" type="pres">
      <dgm:prSet presAssocID="{CB252963-8A0C-6548-802A-A76657444438}" presName="parentLin" presStyleCnt="0"/>
      <dgm:spPr/>
    </dgm:pt>
    <dgm:pt modelId="{7EB0A14B-13AA-7B43-A371-7C76977A9DBB}" type="pres">
      <dgm:prSet presAssocID="{CB252963-8A0C-6548-802A-A76657444438}" presName="parentLeftMargin" presStyleLbl="node1" presStyleIdx="1" presStyleCnt="3"/>
      <dgm:spPr/>
    </dgm:pt>
    <dgm:pt modelId="{933E13F7-CC3E-2441-BCD8-6B9C46A2AB1A}" type="pres">
      <dgm:prSet presAssocID="{CB252963-8A0C-6548-802A-A76657444438}" presName="parentText" presStyleLbl="node1" presStyleIdx="2" presStyleCnt="3" custScaleX="140204" custLinFactNeighborX="-61640" custLinFactNeighborY="-1031">
        <dgm:presLayoutVars>
          <dgm:chMax val="0"/>
          <dgm:bulletEnabled val="1"/>
        </dgm:presLayoutVars>
      </dgm:prSet>
      <dgm:spPr/>
    </dgm:pt>
    <dgm:pt modelId="{C71A3798-2656-1B45-A667-EF0CC3BF2C2F}" type="pres">
      <dgm:prSet presAssocID="{CB252963-8A0C-6548-802A-A76657444438}" presName="negativeSpace" presStyleCnt="0"/>
      <dgm:spPr/>
    </dgm:pt>
    <dgm:pt modelId="{5090ED82-D5DF-0E4D-9997-5CCBB0BC8E88}" type="pres">
      <dgm:prSet presAssocID="{CB252963-8A0C-6548-802A-A76657444438}" presName="childText" presStyleLbl="conFgAcc1" presStyleIdx="2" presStyleCnt="3">
        <dgm:presLayoutVars>
          <dgm:bulletEnabled val="1"/>
        </dgm:presLayoutVars>
      </dgm:prSet>
      <dgm:spPr>
        <a:ln w="28575">
          <a:solidFill>
            <a:srgbClr val="F47820"/>
          </a:solidFill>
        </a:ln>
      </dgm:spPr>
    </dgm:pt>
  </dgm:ptLst>
  <dgm:cxnLst>
    <dgm:cxn modelId="{16C26A06-4652-BD49-8744-1AE057F66815}" type="presOf" srcId="{CB252963-8A0C-6548-802A-A76657444438}" destId="{933E13F7-CC3E-2441-BCD8-6B9C46A2AB1A}" srcOrd="1" destOrd="0" presId="urn:microsoft.com/office/officeart/2005/8/layout/list1"/>
    <dgm:cxn modelId="{FE626C17-6AF8-F34C-ADCD-DDDE47D857CE}" type="presOf" srcId="{63AD97F0-B44A-3F43-9CF7-30BF111D86A3}" destId="{611CCDC5-A1D8-B349-B7AA-BCE31E117491}" srcOrd="0" destOrd="0" presId="urn:microsoft.com/office/officeart/2005/8/layout/list1"/>
    <dgm:cxn modelId="{6BD69845-EEE3-A24D-8746-B6E36C47A5DA}" srcId="{0D556500-477C-604D-BA8F-1D4A4C5002CC}" destId="{CC37D4B3-E935-CC40-8E19-DCC39DDC7351}" srcOrd="0" destOrd="0" parTransId="{D88A3362-8F1E-D34E-A11B-4B1B3B377DC6}" sibTransId="{2D1AA64C-F7DF-C945-9EC7-3887C3545E28}"/>
    <dgm:cxn modelId="{53D18970-A12D-8546-AEBF-2BC774E5AEDD}" type="presOf" srcId="{CB252963-8A0C-6548-802A-A76657444438}" destId="{7EB0A14B-13AA-7B43-A371-7C76977A9DBB}" srcOrd="0" destOrd="0" presId="urn:microsoft.com/office/officeart/2005/8/layout/list1"/>
    <dgm:cxn modelId="{61FFDB90-5C42-2848-AF1E-118FBB5A322F}" srcId="{0D556500-477C-604D-BA8F-1D4A4C5002CC}" destId="{CB252963-8A0C-6548-802A-A76657444438}" srcOrd="2" destOrd="0" parTransId="{B4CA63D7-1A7A-1B4A-BAFD-68B02DADDF28}" sibTransId="{15F59B5B-9BAB-EC44-A53C-B2D6830C4772}"/>
    <dgm:cxn modelId="{F6C46DB5-D3AE-7C49-AC45-611385CD8ACB}" type="presOf" srcId="{63AD97F0-B44A-3F43-9CF7-30BF111D86A3}" destId="{889AF43D-9F25-4E43-8816-C123B520E415}" srcOrd="1" destOrd="0" presId="urn:microsoft.com/office/officeart/2005/8/layout/list1"/>
    <dgm:cxn modelId="{C3B474BC-A39B-FC4F-A1D9-A2A57F727B7F}" type="presOf" srcId="{0D556500-477C-604D-BA8F-1D4A4C5002CC}" destId="{57C10728-3986-6840-805B-74ED126037E5}" srcOrd="0" destOrd="0" presId="urn:microsoft.com/office/officeart/2005/8/layout/list1"/>
    <dgm:cxn modelId="{F16192C7-4B00-D246-8F5C-5DD937929D90}" type="presOf" srcId="{CC37D4B3-E935-CC40-8E19-DCC39DDC7351}" destId="{C7A521DB-C78F-2346-B217-EEA1C8450214}" srcOrd="1" destOrd="0" presId="urn:microsoft.com/office/officeart/2005/8/layout/list1"/>
    <dgm:cxn modelId="{A51DABD1-8E2B-6C4B-AA81-F2A6464C8B33}" type="presOf" srcId="{CC37D4B3-E935-CC40-8E19-DCC39DDC7351}" destId="{1E08AF45-7604-6746-9371-0A4D2F888403}" srcOrd="0" destOrd="0" presId="urn:microsoft.com/office/officeart/2005/8/layout/list1"/>
    <dgm:cxn modelId="{BB2D98E6-04C7-2340-9329-D30035B9A21F}" srcId="{0D556500-477C-604D-BA8F-1D4A4C5002CC}" destId="{63AD97F0-B44A-3F43-9CF7-30BF111D86A3}" srcOrd="1" destOrd="0" parTransId="{AE5D2F22-E822-244C-A806-CFD25B102E17}" sibTransId="{AAE5EA28-D62D-C147-9FD9-B72215B8B43B}"/>
    <dgm:cxn modelId="{9EA23623-2F9C-B140-861B-B45892206280}" type="presParOf" srcId="{57C10728-3986-6840-805B-74ED126037E5}" destId="{154DDBD9-DA36-C44E-B149-BA8360E6CEF8}" srcOrd="0" destOrd="0" presId="urn:microsoft.com/office/officeart/2005/8/layout/list1"/>
    <dgm:cxn modelId="{34C6EC18-D6CE-4D48-9947-C904B49DCC04}" type="presParOf" srcId="{154DDBD9-DA36-C44E-B149-BA8360E6CEF8}" destId="{1E08AF45-7604-6746-9371-0A4D2F888403}" srcOrd="0" destOrd="0" presId="urn:microsoft.com/office/officeart/2005/8/layout/list1"/>
    <dgm:cxn modelId="{BF57443D-26D6-0A4B-98A4-ABDC55DEAEC6}" type="presParOf" srcId="{154DDBD9-DA36-C44E-B149-BA8360E6CEF8}" destId="{C7A521DB-C78F-2346-B217-EEA1C8450214}" srcOrd="1" destOrd="0" presId="urn:microsoft.com/office/officeart/2005/8/layout/list1"/>
    <dgm:cxn modelId="{3DD161CE-392B-1849-AE40-00020C84BCC3}" type="presParOf" srcId="{57C10728-3986-6840-805B-74ED126037E5}" destId="{3D2DBEE0-7DE1-134D-9CF0-83827FA6219E}" srcOrd="1" destOrd="0" presId="urn:microsoft.com/office/officeart/2005/8/layout/list1"/>
    <dgm:cxn modelId="{5B388B5A-7F85-D940-9AC6-9934953F48FF}" type="presParOf" srcId="{57C10728-3986-6840-805B-74ED126037E5}" destId="{C3FFC65D-FA31-4D41-BC9D-7707D6F059FE}" srcOrd="2" destOrd="0" presId="urn:microsoft.com/office/officeart/2005/8/layout/list1"/>
    <dgm:cxn modelId="{091AC274-A358-1241-8A85-2144B1BF8EC5}" type="presParOf" srcId="{57C10728-3986-6840-805B-74ED126037E5}" destId="{FCFE2BFD-7617-D244-A5AF-9F51B3048CF4}" srcOrd="3" destOrd="0" presId="urn:microsoft.com/office/officeart/2005/8/layout/list1"/>
    <dgm:cxn modelId="{0993DE40-502E-814A-B6F9-EE19DA9BA1AC}" type="presParOf" srcId="{57C10728-3986-6840-805B-74ED126037E5}" destId="{4D7C7F6B-F2C6-0848-ACED-CB48ED381115}" srcOrd="4" destOrd="0" presId="urn:microsoft.com/office/officeart/2005/8/layout/list1"/>
    <dgm:cxn modelId="{BF79ECFA-822D-8A4D-96D3-14B8A05A7120}" type="presParOf" srcId="{4D7C7F6B-F2C6-0848-ACED-CB48ED381115}" destId="{611CCDC5-A1D8-B349-B7AA-BCE31E117491}" srcOrd="0" destOrd="0" presId="urn:microsoft.com/office/officeart/2005/8/layout/list1"/>
    <dgm:cxn modelId="{15347B6C-0E39-E943-8A9A-3895B4A577DF}" type="presParOf" srcId="{4D7C7F6B-F2C6-0848-ACED-CB48ED381115}" destId="{889AF43D-9F25-4E43-8816-C123B520E415}" srcOrd="1" destOrd="0" presId="urn:microsoft.com/office/officeart/2005/8/layout/list1"/>
    <dgm:cxn modelId="{5F7416E7-D95C-7F49-A7D2-50840F99D7A5}" type="presParOf" srcId="{57C10728-3986-6840-805B-74ED126037E5}" destId="{C409FB05-A833-E34C-8445-D1A04260CE96}" srcOrd="5" destOrd="0" presId="urn:microsoft.com/office/officeart/2005/8/layout/list1"/>
    <dgm:cxn modelId="{97B34B4C-DD18-4641-B60E-F913DF4EF63D}" type="presParOf" srcId="{57C10728-3986-6840-805B-74ED126037E5}" destId="{C835B5B3-DFDE-C94F-AAA3-A525656F115E}" srcOrd="6" destOrd="0" presId="urn:microsoft.com/office/officeart/2005/8/layout/list1"/>
    <dgm:cxn modelId="{9D367EF6-D19A-FF49-A938-D2D0DB8E7CE2}" type="presParOf" srcId="{57C10728-3986-6840-805B-74ED126037E5}" destId="{B1F9FA0D-38A6-3248-A348-57FFFCAE916B}" srcOrd="7" destOrd="0" presId="urn:microsoft.com/office/officeart/2005/8/layout/list1"/>
    <dgm:cxn modelId="{5A030CCB-B08F-E342-A611-8252697B8638}" type="presParOf" srcId="{57C10728-3986-6840-805B-74ED126037E5}" destId="{B5DB6FA6-A060-9A4D-AC44-0B30C2D341A6}" srcOrd="8" destOrd="0" presId="urn:microsoft.com/office/officeart/2005/8/layout/list1"/>
    <dgm:cxn modelId="{BDFEB18E-2BF3-C048-AE7A-30BB8877F179}" type="presParOf" srcId="{B5DB6FA6-A060-9A4D-AC44-0B30C2D341A6}" destId="{7EB0A14B-13AA-7B43-A371-7C76977A9DBB}" srcOrd="0" destOrd="0" presId="urn:microsoft.com/office/officeart/2005/8/layout/list1"/>
    <dgm:cxn modelId="{E53DC8EC-D5E8-004E-8679-FB01CF25C153}" type="presParOf" srcId="{B5DB6FA6-A060-9A4D-AC44-0B30C2D341A6}" destId="{933E13F7-CC3E-2441-BCD8-6B9C46A2AB1A}" srcOrd="1" destOrd="0" presId="urn:microsoft.com/office/officeart/2005/8/layout/list1"/>
    <dgm:cxn modelId="{2DD35A3A-305D-3047-89D0-2A33F04F6C76}" type="presParOf" srcId="{57C10728-3986-6840-805B-74ED126037E5}" destId="{C71A3798-2656-1B45-A667-EF0CC3BF2C2F}" srcOrd="9" destOrd="0" presId="urn:microsoft.com/office/officeart/2005/8/layout/list1"/>
    <dgm:cxn modelId="{E45C94FF-C89A-ED47-8368-12DC42DC8F71}" type="presParOf" srcId="{57C10728-3986-6840-805B-74ED126037E5}" destId="{5090ED82-D5DF-0E4D-9997-5CCBB0BC8E8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B77845-DB70-1449-9C47-C3A1E088E078}" type="doc">
      <dgm:prSet loTypeId="urn:microsoft.com/office/officeart/2005/8/layout/process3" loCatId="" qsTypeId="urn:microsoft.com/office/officeart/2005/8/quickstyle/simple1" qsCatId="simple" csTypeId="urn:microsoft.com/office/officeart/2005/8/colors/accent1_2" csCatId="accent1" phldr="1"/>
      <dgm:spPr/>
      <dgm:t>
        <a:bodyPr/>
        <a:lstStyle/>
        <a:p>
          <a:endParaRPr lang="en-US"/>
        </a:p>
      </dgm:t>
    </dgm:pt>
    <dgm:pt modelId="{69AA946E-619A-484B-A45E-C66520077E9A}">
      <dgm:prSet phldrT="[Text]" phldr="1" custT="1"/>
      <dgm:spPr>
        <a:solidFill>
          <a:srgbClr val="0366B3"/>
        </a:solidFill>
      </dgm:spPr>
      <dgm:t>
        <a:bodyPr/>
        <a:lstStyle/>
        <a:p>
          <a:endParaRPr lang="en-US" sz="3000"/>
        </a:p>
      </dgm:t>
    </dgm:pt>
    <dgm:pt modelId="{D8783CE4-25B9-B84F-B9AA-B01FC040F0EF}" type="parTrans" cxnId="{7110F547-CBE3-1F4F-902E-7CE6E468FBA6}">
      <dgm:prSet/>
      <dgm:spPr/>
      <dgm:t>
        <a:bodyPr/>
        <a:lstStyle/>
        <a:p>
          <a:endParaRPr lang="en-US"/>
        </a:p>
      </dgm:t>
    </dgm:pt>
    <dgm:pt modelId="{7EE31330-7CB8-A647-A405-218A5A375EE2}" type="sibTrans" cxnId="{7110F547-CBE3-1F4F-902E-7CE6E468FBA6}">
      <dgm:prSet/>
      <dgm:spPr>
        <a:solidFill>
          <a:srgbClr val="F47820"/>
        </a:solidFill>
        <a:ln>
          <a:noFill/>
        </a:ln>
      </dgm:spPr>
      <dgm:t>
        <a:bodyPr/>
        <a:lstStyle/>
        <a:p>
          <a:endParaRPr lang="en-US"/>
        </a:p>
      </dgm:t>
    </dgm:pt>
    <dgm:pt modelId="{7A27722D-E251-B047-AC87-41C581038724}">
      <dgm:prSet phldrT="[Text]" phldr="1" custT="1"/>
      <dgm:spPr>
        <a:ln>
          <a:solidFill>
            <a:srgbClr val="CACCD0"/>
          </a:solidFill>
        </a:ln>
      </dgm:spPr>
      <dgm:t>
        <a:bodyPr/>
        <a:lstStyle/>
        <a:p>
          <a:endParaRPr lang="en-US" sz="2000"/>
        </a:p>
      </dgm:t>
    </dgm:pt>
    <dgm:pt modelId="{10CF0768-F388-D443-B7A5-8F496CD2CA8F}" type="parTrans" cxnId="{B2C06BCF-B7FE-CB41-A2BD-49EEA224BBC8}">
      <dgm:prSet/>
      <dgm:spPr/>
      <dgm:t>
        <a:bodyPr/>
        <a:lstStyle/>
        <a:p>
          <a:endParaRPr lang="en-US"/>
        </a:p>
      </dgm:t>
    </dgm:pt>
    <dgm:pt modelId="{73A69F47-9D44-CB49-8B78-788B64305625}" type="sibTrans" cxnId="{B2C06BCF-B7FE-CB41-A2BD-49EEA224BBC8}">
      <dgm:prSet/>
      <dgm:spPr/>
      <dgm:t>
        <a:bodyPr/>
        <a:lstStyle/>
        <a:p>
          <a:endParaRPr lang="en-US"/>
        </a:p>
      </dgm:t>
    </dgm:pt>
    <dgm:pt modelId="{4D7B8E3A-E4EE-E646-A068-D91A431C8838}">
      <dgm:prSet phldrT="[Text]" phldr="1" custT="1"/>
      <dgm:spPr>
        <a:solidFill>
          <a:srgbClr val="0366B3"/>
        </a:solidFill>
      </dgm:spPr>
      <dgm:t>
        <a:bodyPr/>
        <a:lstStyle/>
        <a:p>
          <a:endParaRPr lang="en-US" sz="3000"/>
        </a:p>
      </dgm:t>
    </dgm:pt>
    <dgm:pt modelId="{3F422EAA-A3BE-634D-9D3B-65EF2E1312BC}" type="parTrans" cxnId="{21E974AE-1464-4B44-AAB9-A458154B4A6C}">
      <dgm:prSet/>
      <dgm:spPr/>
      <dgm:t>
        <a:bodyPr/>
        <a:lstStyle/>
        <a:p>
          <a:endParaRPr lang="en-US"/>
        </a:p>
      </dgm:t>
    </dgm:pt>
    <dgm:pt modelId="{B0C53983-1815-0649-BC84-C873410776FF}" type="sibTrans" cxnId="{21E974AE-1464-4B44-AAB9-A458154B4A6C}">
      <dgm:prSet/>
      <dgm:spPr>
        <a:solidFill>
          <a:srgbClr val="F47820"/>
        </a:solidFill>
      </dgm:spPr>
      <dgm:t>
        <a:bodyPr/>
        <a:lstStyle/>
        <a:p>
          <a:endParaRPr lang="en-US"/>
        </a:p>
      </dgm:t>
    </dgm:pt>
    <dgm:pt modelId="{58D3A459-38ED-AF45-BD8D-39F3C87AC347}">
      <dgm:prSet phldrT="[Text]" phldr="1" custT="1"/>
      <dgm:spPr>
        <a:ln>
          <a:solidFill>
            <a:srgbClr val="CACCD0"/>
          </a:solidFill>
        </a:ln>
      </dgm:spPr>
      <dgm:t>
        <a:bodyPr/>
        <a:lstStyle/>
        <a:p>
          <a:endParaRPr lang="en-US" sz="2000"/>
        </a:p>
      </dgm:t>
    </dgm:pt>
    <dgm:pt modelId="{88DDD9F6-95FB-A645-90B8-353AA449697A}" type="parTrans" cxnId="{947D0DF6-5CF0-184C-BC6A-86541F89A463}">
      <dgm:prSet/>
      <dgm:spPr/>
      <dgm:t>
        <a:bodyPr/>
        <a:lstStyle/>
        <a:p>
          <a:endParaRPr lang="en-US"/>
        </a:p>
      </dgm:t>
    </dgm:pt>
    <dgm:pt modelId="{B255C08B-A716-734B-933B-086262DE33D0}" type="sibTrans" cxnId="{947D0DF6-5CF0-184C-BC6A-86541F89A463}">
      <dgm:prSet/>
      <dgm:spPr/>
      <dgm:t>
        <a:bodyPr/>
        <a:lstStyle/>
        <a:p>
          <a:endParaRPr lang="en-US"/>
        </a:p>
      </dgm:t>
    </dgm:pt>
    <dgm:pt modelId="{7404A8B9-4270-F344-AABC-5D18E1E19DFE}">
      <dgm:prSet phldrT="[Text]" phldr="1" custT="1"/>
      <dgm:spPr>
        <a:solidFill>
          <a:srgbClr val="0366B3"/>
        </a:solidFill>
      </dgm:spPr>
      <dgm:t>
        <a:bodyPr/>
        <a:lstStyle/>
        <a:p>
          <a:endParaRPr lang="en-US" sz="3000"/>
        </a:p>
      </dgm:t>
    </dgm:pt>
    <dgm:pt modelId="{9DB45FF5-A363-2F42-95E0-0FE715AA8548}" type="parTrans" cxnId="{59D71DF0-D859-8043-8A79-F54A1C7A9F9F}">
      <dgm:prSet/>
      <dgm:spPr/>
      <dgm:t>
        <a:bodyPr/>
        <a:lstStyle/>
        <a:p>
          <a:endParaRPr lang="en-US"/>
        </a:p>
      </dgm:t>
    </dgm:pt>
    <dgm:pt modelId="{AA2E6B65-024A-B748-9EFC-BD0C0D820477}" type="sibTrans" cxnId="{59D71DF0-D859-8043-8A79-F54A1C7A9F9F}">
      <dgm:prSet/>
      <dgm:spPr/>
      <dgm:t>
        <a:bodyPr/>
        <a:lstStyle/>
        <a:p>
          <a:endParaRPr lang="en-US"/>
        </a:p>
      </dgm:t>
    </dgm:pt>
    <dgm:pt modelId="{5517609F-F0A1-CD4B-AEFA-988987318D1B}">
      <dgm:prSet phldrT="[Text]" phldr="1" custT="1"/>
      <dgm:spPr>
        <a:ln>
          <a:solidFill>
            <a:srgbClr val="CACCD0"/>
          </a:solidFill>
        </a:ln>
      </dgm:spPr>
      <dgm:t>
        <a:bodyPr/>
        <a:lstStyle/>
        <a:p>
          <a:endParaRPr lang="en-US" sz="2000"/>
        </a:p>
      </dgm:t>
    </dgm:pt>
    <dgm:pt modelId="{D0B6A459-B76D-FF4E-A2BF-6E529CF5C60E}" type="parTrans" cxnId="{06DCD8B8-BDB9-564E-8D65-99EE41C1EDBA}">
      <dgm:prSet/>
      <dgm:spPr/>
      <dgm:t>
        <a:bodyPr/>
        <a:lstStyle/>
        <a:p>
          <a:endParaRPr lang="en-US"/>
        </a:p>
      </dgm:t>
    </dgm:pt>
    <dgm:pt modelId="{1FFB6B34-4CCD-1345-9733-2B1B63C18A7F}" type="sibTrans" cxnId="{06DCD8B8-BDB9-564E-8D65-99EE41C1EDBA}">
      <dgm:prSet/>
      <dgm:spPr/>
      <dgm:t>
        <a:bodyPr/>
        <a:lstStyle/>
        <a:p>
          <a:endParaRPr lang="en-US"/>
        </a:p>
      </dgm:t>
    </dgm:pt>
    <dgm:pt modelId="{006BC782-A51C-4B49-8265-FFD9EA379D05}" type="pres">
      <dgm:prSet presAssocID="{C5B77845-DB70-1449-9C47-C3A1E088E078}" presName="linearFlow" presStyleCnt="0">
        <dgm:presLayoutVars>
          <dgm:dir/>
          <dgm:animLvl val="lvl"/>
          <dgm:resizeHandles val="exact"/>
        </dgm:presLayoutVars>
      </dgm:prSet>
      <dgm:spPr/>
    </dgm:pt>
    <dgm:pt modelId="{A745D130-F07E-2443-87A7-D354D40D491D}" type="pres">
      <dgm:prSet presAssocID="{69AA946E-619A-484B-A45E-C66520077E9A}" presName="composite" presStyleCnt="0"/>
      <dgm:spPr/>
    </dgm:pt>
    <dgm:pt modelId="{9272FE07-0241-704C-8638-026B7FC1E6A1}" type="pres">
      <dgm:prSet presAssocID="{69AA946E-619A-484B-A45E-C66520077E9A}" presName="parTx" presStyleLbl="node1" presStyleIdx="0" presStyleCnt="3">
        <dgm:presLayoutVars>
          <dgm:chMax val="0"/>
          <dgm:chPref val="0"/>
          <dgm:bulletEnabled val="1"/>
        </dgm:presLayoutVars>
      </dgm:prSet>
      <dgm:spPr/>
    </dgm:pt>
    <dgm:pt modelId="{3E83DAF4-A636-7043-B2A1-06D046A49CDC}" type="pres">
      <dgm:prSet presAssocID="{69AA946E-619A-484B-A45E-C66520077E9A}" presName="parSh" presStyleLbl="node1" presStyleIdx="0" presStyleCnt="3"/>
      <dgm:spPr/>
    </dgm:pt>
    <dgm:pt modelId="{32625552-EF51-714C-B8E6-9B39BE649BF6}" type="pres">
      <dgm:prSet presAssocID="{69AA946E-619A-484B-A45E-C66520077E9A}" presName="desTx" presStyleLbl="fgAcc1" presStyleIdx="0" presStyleCnt="3">
        <dgm:presLayoutVars>
          <dgm:bulletEnabled val="1"/>
        </dgm:presLayoutVars>
      </dgm:prSet>
      <dgm:spPr/>
    </dgm:pt>
    <dgm:pt modelId="{AC5D91AE-44AC-2D40-844C-98510D4A94DF}" type="pres">
      <dgm:prSet presAssocID="{7EE31330-7CB8-A647-A405-218A5A375EE2}" presName="sibTrans" presStyleLbl="sibTrans2D1" presStyleIdx="0" presStyleCnt="2"/>
      <dgm:spPr/>
    </dgm:pt>
    <dgm:pt modelId="{E0D6C312-855B-B147-9CE2-9416F340B4E8}" type="pres">
      <dgm:prSet presAssocID="{7EE31330-7CB8-A647-A405-218A5A375EE2}" presName="connTx" presStyleLbl="sibTrans2D1" presStyleIdx="0" presStyleCnt="2"/>
      <dgm:spPr/>
    </dgm:pt>
    <dgm:pt modelId="{D083EDB6-7189-724C-A723-0B60254C6871}" type="pres">
      <dgm:prSet presAssocID="{4D7B8E3A-E4EE-E646-A068-D91A431C8838}" presName="composite" presStyleCnt="0"/>
      <dgm:spPr/>
    </dgm:pt>
    <dgm:pt modelId="{A39B0C9A-334F-714F-A7B5-277F20490CD0}" type="pres">
      <dgm:prSet presAssocID="{4D7B8E3A-E4EE-E646-A068-D91A431C8838}" presName="parTx" presStyleLbl="node1" presStyleIdx="0" presStyleCnt="3">
        <dgm:presLayoutVars>
          <dgm:chMax val="0"/>
          <dgm:chPref val="0"/>
          <dgm:bulletEnabled val="1"/>
        </dgm:presLayoutVars>
      </dgm:prSet>
      <dgm:spPr/>
    </dgm:pt>
    <dgm:pt modelId="{FC6A49D8-761D-3E49-9EF2-B0FBAF6A25F1}" type="pres">
      <dgm:prSet presAssocID="{4D7B8E3A-E4EE-E646-A068-D91A431C8838}" presName="parSh" presStyleLbl="node1" presStyleIdx="1" presStyleCnt="3"/>
      <dgm:spPr/>
    </dgm:pt>
    <dgm:pt modelId="{93EB22A7-1DBF-4F4D-878C-E6ADADEB78AB}" type="pres">
      <dgm:prSet presAssocID="{4D7B8E3A-E4EE-E646-A068-D91A431C8838}" presName="desTx" presStyleLbl="fgAcc1" presStyleIdx="1" presStyleCnt="3">
        <dgm:presLayoutVars>
          <dgm:bulletEnabled val="1"/>
        </dgm:presLayoutVars>
      </dgm:prSet>
      <dgm:spPr/>
    </dgm:pt>
    <dgm:pt modelId="{ABFEE424-DB85-0343-BF33-D461FDA5D0C7}" type="pres">
      <dgm:prSet presAssocID="{B0C53983-1815-0649-BC84-C873410776FF}" presName="sibTrans" presStyleLbl="sibTrans2D1" presStyleIdx="1" presStyleCnt="2"/>
      <dgm:spPr/>
    </dgm:pt>
    <dgm:pt modelId="{31182993-04AD-4547-AE92-B8671C14905F}" type="pres">
      <dgm:prSet presAssocID="{B0C53983-1815-0649-BC84-C873410776FF}" presName="connTx" presStyleLbl="sibTrans2D1" presStyleIdx="1" presStyleCnt="2"/>
      <dgm:spPr/>
    </dgm:pt>
    <dgm:pt modelId="{CA811BDD-918A-094E-A0CB-911CD9CEBA01}" type="pres">
      <dgm:prSet presAssocID="{7404A8B9-4270-F344-AABC-5D18E1E19DFE}" presName="composite" presStyleCnt="0"/>
      <dgm:spPr/>
    </dgm:pt>
    <dgm:pt modelId="{F6DA7D68-F68A-3041-8448-D9DC82DF121A}" type="pres">
      <dgm:prSet presAssocID="{7404A8B9-4270-F344-AABC-5D18E1E19DFE}" presName="parTx" presStyleLbl="node1" presStyleIdx="1" presStyleCnt="3">
        <dgm:presLayoutVars>
          <dgm:chMax val="0"/>
          <dgm:chPref val="0"/>
          <dgm:bulletEnabled val="1"/>
        </dgm:presLayoutVars>
      </dgm:prSet>
      <dgm:spPr/>
    </dgm:pt>
    <dgm:pt modelId="{C2E7B877-CDAA-6B44-AD7B-FB1C198AF6FD}" type="pres">
      <dgm:prSet presAssocID="{7404A8B9-4270-F344-AABC-5D18E1E19DFE}" presName="parSh" presStyleLbl="node1" presStyleIdx="2" presStyleCnt="3"/>
      <dgm:spPr/>
    </dgm:pt>
    <dgm:pt modelId="{C6E3C98B-76AD-6346-B32D-049CA1D3A025}" type="pres">
      <dgm:prSet presAssocID="{7404A8B9-4270-F344-AABC-5D18E1E19DFE}" presName="desTx" presStyleLbl="fgAcc1" presStyleIdx="2" presStyleCnt="3">
        <dgm:presLayoutVars>
          <dgm:bulletEnabled val="1"/>
        </dgm:presLayoutVars>
      </dgm:prSet>
      <dgm:spPr/>
    </dgm:pt>
  </dgm:ptLst>
  <dgm:cxnLst>
    <dgm:cxn modelId="{46AD8A22-7105-C442-BBD2-FFCC108C8AE5}" type="presOf" srcId="{7404A8B9-4270-F344-AABC-5D18E1E19DFE}" destId="{F6DA7D68-F68A-3041-8448-D9DC82DF121A}" srcOrd="0" destOrd="0" presId="urn:microsoft.com/office/officeart/2005/8/layout/process3"/>
    <dgm:cxn modelId="{8B9FC247-A339-E746-8726-89DC092FB1C3}" type="presOf" srcId="{B0C53983-1815-0649-BC84-C873410776FF}" destId="{ABFEE424-DB85-0343-BF33-D461FDA5D0C7}" srcOrd="0" destOrd="0" presId="urn:microsoft.com/office/officeart/2005/8/layout/process3"/>
    <dgm:cxn modelId="{7110F547-CBE3-1F4F-902E-7CE6E468FBA6}" srcId="{C5B77845-DB70-1449-9C47-C3A1E088E078}" destId="{69AA946E-619A-484B-A45E-C66520077E9A}" srcOrd="0" destOrd="0" parTransId="{D8783CE4-25B9-B84F-B9AA-B01FC040F0EF}" sibTransId="{7EE31330-7CB8-A647-A405-218A5A375EE2}"/>
    <dgm:cxn modelId="{FBD2425D-D1D9-7749-B069-7E4B5EC24169}" type="presOf" srcId="{5517609F-F0A1-CD4B-AEFA-988987318D1B}" destId="{C6E3C98B-76AD-6346-B32D-049CA1D3A025}" srcOrd="0" destOrd="0" presId="urn:microsoft.com/office/officeart/2005/8/layout/process3"/>
    <dgm:cxn modelId="{7C01985D-9373-3F46-BEF2-C1CCF2A34735}" type="presOf" srcId="{4D7B8E3A-E4EE-E646-A068-D91A431C8838}" destId="{A39B0C9A-334F-714F-A7B5-277F20490CD0}" srcOrd="0" destOrd="0" presId="urn:microsoft.com/office/officeart/2005/8/layout/process3"/>
    <dgm:cxn modelId="{A9D59883-D809-5A4A-9854-B5146D508183}" type="presOf" srcId="{C5B77845-DB70-1449-9C47-C3A1E088E078}" destId="{006BC782-A51C-4B49-8265-FFD9EA379D05}" srcOrd="0" destOrd="0" presId="urn:microsoft.com/office/officeart/2005/8/layout/process3"/>
    <dgm:cxn modelId="{D7880A88-9965-5C49-87FF-8424C2226186}" type="presOf" srcId="{B0C53983-1815-0649-BC84-C873410776FF}" destId="{31182993-04AD-4547-AE92-B8671C14905F}" srcOrd="1" destOrd="0" presId="urn:microsoft.com/office/officeart/2005/8/layout/process3"/>
    <dgm:cxn modelId="{20E2CB8B-E2F6-0B49-8C42-53A43CF4D7BD}" type="presOf" srcId="{69AA946E-619A-484B-A45E-C66520077E9A}" destId="{9272FE07-0241-704C-8638-026B7FC1E6A1}" srcOrd="0" destOrd="0" presId="urn:microsoft.com/office/officeart/2005/8/layout/process3"/>
    <dgm:cxn modelId="{2633EF9C-EC63-8E47-B1A2-094B3058637E}" type="presOf" srcId="{69AA946E-619A-484B-A45E-C66520077E9A}" destId="{3E83DAF4-A636-7043-B2A1-06D046A49CDC}" srcOrd="1" destOrd="0" presId="urn:microsoft.com/office/officeart/2005/8/layout/process3"/>
    <dgm:cxn modelId="{21E974AE-1464-4B44-AAB9-A458154B4A6C}" srcId="{C5B77845-DB70-1449-9C47-C3A1E088E078}" destId="{4D7B8E3A-E4EE-E646-A068-D91A431C8838}" srcOrd="1" destOrd="0" parTransId="{3F422EAA-A3BE-634D-9D3B-65EF2E1312BC}" sibTransId="{B0C53983-1815-0649-BC84-C873410776FF}"/>
    <dgm:cxn modelId="{15DD05B1-E888-B74B-8E5F-DC492F189B65}" type="presOf" srcId="{7EE31330-7CB8-A647-A405-218A5A375EE2}" destId="{E0D6C312-855B-B147-9CE2-9416F340B4E8}" srcOrd="1" destOrd="0" presId="urn:microsoft.com/office/officeart/2005/8/layout/process3"/>
    <dgm:cxn modelId="{06DCD8B8-BDB9-564E-8D65-99EE41C1EDBA}" srcId="{7404A8B9-4270-F344-AABC-5D18E1E19DFE}" destId="{5517609F-F0A1-CD4B-AEFA-988987318D1B}" srcOrd="0" destOrd="0" parTransId="{D0B6A459-B76D-FF4E-A2BF-6E529CF5C60E}" sibTransId="{1FFB6B34-4CCD-1345-9733-2B1B63C18A7F}"/>
    <dgm:cxn modelId="{627783CA-7155-A541-8794-AD056D026140}" type="presOf" srcId="{58D3A459-38ED-AF45-BD8D-39F3C87AC347}" destId="{93EB22A7-1DBF-4F4D-878C-E6ADADEB78AB}" srcOrd="0" destOrd="0" presId="urn:microsoft.com/office/officeart/2005/8/layout/process3"/>
    <dgm:cxn modelId="{B2C06BCF-B7FE-CB41-A2BD-49EEA224BBC8}" srcId="{69AA946E-619A-484B-A45E-C66520077E9A}" destId="{7A27722D-E251-B047-AC87-41C581038724}" srcOrd="0" destOrd="0" parTransId="{10CF0768-F388-D443-B7A5-8F496CD2CA8F}" sibTransId="{73A69F47-9D44-CB49-8B78-788B64305625}"/>
    <dgm:cxn modelId="{397244D5-21ED-264E-B433-A72DB7704F9F}" type="presOf" srcId="{7A27722D-E251-B047-AC87-41C581038724}" destId="{32625552-EF51-714C-B8E6-9B39BE649BF6}" srcOrd="0" destOrd="0" presId="urn:microsoft.com/office/officeart/2005/8/layout/process3"/>
    <dgm:cxn modelId="{4D16D2D6-A57D-1F48-9026-AF2389A0AADD}" type="presOf" srcId="{4D7B8E3A-E4EE-E646-A068-D91A431C8838}" destId="{FC6A49D8-761D-3E49-9EF2-B0FBAF6A25F1}" srcOrd="1" destOrd="0" presId="urn:microsoft.com/office/officeart/2005/8/layout/process3"/>
    <dgm:cxn modelId="{8EC8F1DC-6DD6-CF45-8A07-7BDBB67C6B9F}" type="presOf" srcId="{7EE31330-7CB8-A647-A405-218A5A375EE2}" destId="{AC5D91AE-44AC-2D40-844C-98510D4A94DF}" srcOrd="0" destOrd="0" presId="urn:microsoft.com/office/officeart/2005/8/layout/process3"/>
    <dgm:cxn modelId="{59D71DF0-D859-8043-8A79-F54A1C7A9F9F}" srcId="{C5B77845-DB70-1449-9C47-C3A1E088E078}" destId="{7404A8B9-4270-F344-AABC-5D18E1E19DFE}" srcOrd="2" destOrd="0" parTransId="{9DB45FF5-A363-2F42-95E0-0FE715AA8548}" sibTransId="{AA2E6B65-024A-B748-9EFC-BD0C0D820477}"/>
    <dgm:cxn modelId="{947D0DF6-5CF0-184C-BC6A-86541F89A463}" srcId="{4D7B8E3A-E4EE-E646-A068-D91A431C8838}" destId="{58D3A459-38ED-AF45-BD8D-39F3C87AC347}" srcOrd="0" destOrd="0" parTransId="{88DDD9F6-95FB-A645-90B8-353AA449697A}" sibTransId="{B255C08B-A716-734B-933B-086262DE33D0}"/>
    <dgm:cxn modelId="{BB4577FB-88EE-2F4C-8B70-639F1A86F0AF}" type="presOf" srcId="{7404A8B9-4270-F344-AABC-5D18E1E19DFE}" destId="{C2E7B877-CDAA-6B44-AD7B-FB1C198AF6FD}" srcOrd="1" destOrd="0" presId="urn:microsoft.com/office/officeart/2005/8/layout/process3"/>
    <dgm:cxn modelId="{BFEF5D04-3527-4541-B64C-99F978806035}" type="presParOf" srcId="{006BC782-A51C-4B49-8265-FFD9EA379D05}" destId="{A745D130-F07E-2443-87A7-D354D40D491D}" srcOrd="0" destOrd="0" presId="urn:microsoft.com/office/officeart/2005/8/layout/process3"/>
    <dgm:cxn modelId="{BA55F638-EB6E-D740-8061-5D07B4A3B115}" type="presParOf" srcId="{A745D130-F07E-2443-87A7-D354D40D491D}" destId="{9272FE07-0241-704C-8638-026B7FC1E6A1}" srcOrd="0" destOrd="0" presId="urn:microsoft.com/office/officeart/2005/8/layout/process3"/>
    <dgm:cxn modelId="{3C46CD92-B418-3C4E-9486-265371115523}" type="presParOf" srcId="{A745D130-F07E-2443-87A7-D354D40D491D}" destId="{3E83DAF4-A636-7043-B2A1-06D046A49CDC}" srcOrd="1" destOrd="0" presId="urn:microsoft.com/office/officeart/2005/8/layout/process3"/>
    <dgm:cxn modelId="{1F98CD89-B10D-A843-90AD-36FC262B221E}" type="presParOf" srcId="{A745D130-F07E-2443-87A7-D354D40D491D}" destId="{32625552-EF51-714C-B8E6-9B39BE649BF6}" srcOrd="2" destOrd="0" presId="urn:microsoft.com/office/officeart/2005/8/layout/process3"/>
    <dgm:cxn modelId="{1B232360-3660-A64D-8F21-7DEC67DB4B81}" type="presParOf" srcId="{006BC782-A51C-4B49-8265-FFD9EA379D05}" destId="{AC5D91AE-44AC-2D40-844C-98510D4A94DF}" srcOrd="1" destOrd="0" presId="urn:microsoft.com/office/officeart/2005/8/layout/process3"/>
    <dgm:cxn modelId="{44365782-6133-9346-85AD-A6260D10C5C3}" type="presParOf" srcId="{AC5D91AE-44AC-2D40-844C-98510D4A94DF}" destId="{E0D6C312-855B-B147-9CE2-9416F340B4E8}" srcOrd="0" destOrd="0" presId="urn:microsoft.com/office/officeart/2005/8/layout/process3"/>
    <dgm:cxn modelId="{B2740C2A-C2EE-CF4B-A9B8-52CA5FF76AF8}" type="presParOf" srcId="{006BC782-A51C-4B49-8265-FFD9EA379D05}" destId="{D083EDB6-7189-724C-A723-0B60254C6871}" srcOrd="2" destOrd="0" presId="urn:microsoft.com/office/officeart/2005/8/layout/process3"/>
    <dgm:cxn modelId="{73425E46-1C54-8C4A-9865-F4B6D929A22B}" type="presParOf" srcId="{D083EDB6-7189-724C-A723-0B60254C6871}" destId="{A39B0C9A-334F-714F-A7B5-277F20490CD0}" srcOrd="0" destOrd="0" presId="urn:microsoft.com/office/officeart/2005/8/layout/process3"/>
    <dgm:cxn modelId="{BAFC36BA-5618-1846-BE38-89BD3BBB0209}" type="presParOf" srcId="{D083EDB6-7189-724C-A723-0B60254C6871}" destId="{FC6A49D8-761D-3E49-9EF2-B0FBAF6A25F1}" srcOrd="1" destOrd="0" presId="urn:microsoft.com/office/officeart/2005/8/layout/process3"/>
    <dgm:cxn modelId="{580A3E4A-7B3A-B44C-80D0-41A3C1683B48}" type="presParOf" srcId="{D083EDB6-7189-724C-A723-0B60254C6871}" destId="{93EB22A7-1DBF-4F4D-878C-E6ADADEB78AB}" srcOrd="2" destOrd="0" presId="urn:microsoft.com/office/officeart/2005/8/layout/process3"/>
    <dgm:cxn modelId="{0F8D0B07-B90E-F749-909A-C44031015319}" type="presParOf" srcId="{006BC782-A51C-4B49-8265-FFD9EA379D05}" destId="{ABFEE424-DB85-0343-BF33-D461FDA5D0C7}" srcOrd="3" destOrd="0" presId="urn:microsoft.com/office/officeart/2005/8/layout/process3"/>
    <dgm:cxn modelId="{F58BB15E-6C45-B24D-804D-072A5C3CDC4A}" type="presParOf" srcId="{ABFEE424-DB85-0343-BF33-D461FDA5D0C7}" destId="{31182993-04AD-4547-AE92-B8671C14905F}" srcOrd="0" destOrd="0" presId="urn:microsoft.com/office/officeart/2005/8/layout/process3"/>
    <dgm:cxn modelId="{0D56B5AE-98FD-AB4E-8FE9-EB4F23D36FA7}" type="presParOf" srcId="{006BC782-A51C-4B49-8265-FFD9EA379D05}" destId="{CA811BDD-918A-094E-A0CB-911CD9CEBA01}" srcOrd="4" destOrd="0" presId="urn:microsoft.com/office/officeart/2005/8/layout/process3"/>
    <dgm:cxn modelId="{96BBCFFF-FE51-BF45-B8E5-FD88FC69116F}" type="presParOf" srcId="{CA811BDD-918A-094E-A0CB-911CD9CEBA01}" destId="{F6DA7D68-F68A-3041-8448-D9DC82DF121A}" srcOrd="0" destOrd="0" presId="urn:microsoft.com/office/officeart/2005/8/layout/process3"/>
    <dgm:cxn modelId="{FDBECDF1-4B21-DD49-96C6-8D1A9DE6C1A0}" type="presParOf" srcId="{CA811BDD-918A-094E-A0CB-911CD9CEBA01}" destId="{C2E7B877-CDAA-6B44-AD7B-FB1C198AF6FD}" srcOrd="1" destOrd="0" presId="urn:microsoft.com/office/officeart/2005/8/layout/process3"/>
    <dgm:cxn modelId="{09AFD0CE-778E-234D-9088-04B84856802E}" type="presParOf" srcId="{CA811BDD-918A-094E-A0CB-911CD9CEBA01}" destId="{C6E3C98B-76AD-6346-B32D-049CA1D3A025}"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6B20F-7A93-AA43-AF17-17632964E7DB}">
      <dsp:nvSpPr>
        <dsp:cNvPr id="0" name=""/>
        <dsp:cNvSpPr/>
      </dsp:nvSpPr>
      <dsp:spPr>
        <a:xfrm>
          <a:off x="1181531" y="1409370"/>
          <a:ext cx="2680201" cy="1460208"/>
        </a:xfrm>
        <a:prstGeom prst="roundRect">
          <a:avLst>
            <a:gd name="adj" fmla="val 10000"/>
          </a:avLst>
        </a:prstGeom>
        <a:solidFill>
          <a:srgbClr val="F478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a:off x="1224299" y="1452138"/>
        <a:ext cx="2594665" cy="1374672"/>
      </dsp:txXfrm>
    </dsp:sp>
    <dsp:sp modelId="{54EFF4EF-FF9D-384E-BBE0-12289B0B9063}">
      <dsp:nvSpPr>
        <dsp:cNvPr id="0" name=""/>
        <dsp:cNvSpPr/>
      </dsp:nvSpPr>
      <dsp:spPr>
        <a:xfrm rot="18770822">
          <a:off x="3654089" y="1636419"/>
          <a:ext cx="1297948" cy="54492"/>
        </a:xfrm>
        <a:custGeom>
          <a:avLst/>
          <a:gdLst/>
          <a:ahLst/>
          <a:cxnLst/>
          <a:rect l="0" t="0" r="0" b="0"/>
          <a:pathLst>
            <a:path>
              <a:moveTo>
                <a:pt x="0" y="27246"/>
              </a:moveTo>
              <a:lnTo>
                <a:pt x="1297948"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70614" y="1631216"/>
        <a:ext cx="64897" cy="64897"/>
      </dsp:txXfrm>
    </dsp:sp>
    <dsp:sp modelId="{62C5480F-5C6E-1842-96D2-58E07CCEC376}">
      <dsp:nvSpPr>
        <dsp:cNvPr id="0" name=""/>
        <dsp:cNvSpPr/>
      </dsp:nvSpPr>
      <dsp:spPr>
        <a:xfrm>
          <a:off x="4744393" y="636192"/>
          <a:ext cx="2454305" cy="1103326"/>
        </a:xfrm>
        <a:prstGeom prst="roundRect">
          <a:avLst>
            <a:gd name="adj" fmla="val 10000"/>
          </a:avLst>
        </a:prstGeom>
        <a:solidFill>
          <a:srgbClr val="0366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4776708" y="668507"/>
        <a:ext cx="2389675" cy="1038696"/>
      </dsp:txXfrm>
    </dsp:sp>
    <dsp:sp modelId="{34BB4376-9BAF-9746-ABDE-9B36CAC2074C}">
      <dsp:nvSpPr>
        <dsp:cNvPr id="0" name=""/>
        <dsp:cNvSpPr/>
      </dsp:nvSpPr>
      <dsp:spPr>
        <a:xfrm rot="19457599">
          <a:off x="7096530" y="843403"/>
          <a:ext cx="1087000" cy="54492"/>
        </a:xfrm>
        <a:custGeom>
          <a:avLst/>
          <a:gdLst/>
          <a:ahLst/>
          <a:cxnLst/>
          <a:rect l="0" t="0" r="0" b="0"/>
          <a:pathLst>
            <a:path>
              <a:moveTo>
                <a:pt x="0" y="27246"/>
              </a:moveTo>
              <a:lnTo>
                <a:pt x="1087000" y="272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12855" y="843474"/>
        <a:ext cx="54350" cy="54350"/>
      </dsp:txXfrm>
    </dsp:sp>
    <dsp:sp modelId="{DF057949-20B2-DA41-82FB-E7D8AA703A0F}">
      <dsp:nvSpPr>
        <dsp:cNvPr id="0" name=""/>
        <dsp:cNvSpPr/>
      </dsp:nvSpPr>
      <dsp:spPr>
        <a:xfrm>
          <a:off x="8081361" y="1779"/>
          <a:ext cx="2206653" cy="1103326"/>
        </a:xfrm>
        <a:prstGeom prst="roundRect">
          <a:avLst>
            <a:gd name="adj" fmla="val 10000"/>
          </a:avLst>
        </a:prstGeom>
        <a:solidFill>
          <a:srgbClr val="114A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8113676" y="34094"/>
        <a:ext cx="2142023" cy="1038696"/>
      </dsp:txXfrm>
    </dsp:sp>
    <dsp:sp modelId="{7E910A26-BA17-F643-8ACC-2430BAF68FB3}">
      <dsp:nvSpPr>
        <dsp:cNvPr id="0" name=""/>
        <dsp:cNvSpPr/>
      </dsp:nvSpPr>
      <dsp:spPr>
        <a:xfrm rot="2142401">
          <a:off x="7096530" y="1477815"/>
          <a:ext cx="1087000" cy="54492"/>
        </a:xfrm>
        <a:custGeom>
          <a:avLst/>
          <a:gdLst/>
          <a:ahLst/>
          <a:cxnLst/>
          <a:rect l="0" t="0" r="0" b="0"/>
          <a:pathLst>
            <a:path>
              <a:moveTo>
                <a:pt x="0" y="27246"/>
              </a:moveTo>
              <a:lnTo>
                <a:pt x="1087000" y="272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12855" y="1477887"/>
        <a:ext cx="54350" cy="54350"/>
      </dsp:txXfrm>
    </dsp:sp>
    <dsp:sp modelId="{0F1768D2-0878-B047-A799-046AB61B820B}">
      <dsp:nvSpPr>
        <dsp:cNvPr id="0" name=""/>
        <dsp:cNvSpPr/>
      </dsp:nvSpPr>
      <dsp:spPr>
        <a:xfrm>
          <a:off x="8081361" y="1270605"/>
          <a:ext cx="2206653" cy="1103326"/>
        </a:xfrm>
        <a:prstGeom prst="roundRect">
          <a:avLst>
            <a:gd name="adj" fmla="val 10000"/>
          </a:avLst>
        </a:prstGeom>
        <a:solidFill>
          <a:srgbClr val="114A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8113676" y="1302920"/>
        <a:ext cx="2142023" cy="1038696"/>
      </dsp:txXfrm>
    </dsp:sp>
    <dsp:sp modelId="{4B49C3AD-9210-214D-A806-3F0D16BFAD35}">
      <dsp:nvSpPr>
        <dsp:cNvPr id="0" name=""/>
        <dsp:cNvSpPr/>
      </dsp:nvSpPr>
      <dsp:spPr>
        <a:xfrm rot="2829178">
          <a:off x="3654089" y="2588038"/>
          <a:ext cx="1297948" cy="54492"/>
        </a:xfrm>
        <a:custGeom>
          <a:avLst/>
          <a:gdLst/>
          <a:ahLst/>
          <a:cxnLst/>
          <a:rect l="0" t="0" r="0" b="0"/>
          <a:pathLst>
            <a:path>
              <a:moveTo>
                <a:pt x="0" y="27246"/>
              </a:moveTo>
              <a:lnTo>
                <a:pt x="1297948"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70614" y="2582835"/>
        <a:ext cx="64897" cy="64897"/>
      </dsp:txXfrm>
    </dsp:sp>
    <dsp:sp modelId="{D909DA3F-5495-6942-BA99-BADCC1FF8F09}">
      <dsp:nvSpPr>
        <dsp:cNvPr id="0" name=""/>
        <dsp:cNvSpPr/>
      </dsp:nvSpPr>
      <dsp:spPr>
        <a:xfrm>
          <a:off x="4744393" y="2539430"/>
          <a:ext cx="2454305" cy="1103326"/>
        </a:xfrm>
        <a:prstGeom prst="roundRect">
          <a:avLst>
            <a:gd name="adj" fmla="val 10000"/>
          </a:avLst>
        </a:prstGeom>
        <a:solidFill>
          <a:srgbClr val="0366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4776708" y="2571745"/>
        <a:ext cx="2389675" cy="1038696"/>
      </dsp:txXfrm>
    </dsp:sp>
    <dsp:sp modelId="{E2BB89DD-9F00-FD48-BF64-ABDF7EE0AB0F}">
      <dsp:nvSpPr>
        <dsp:cNvPr id="0" name=""/>
        <dsp:cNvSpPr/>
      </dsp:nvSpPr>
      <dsp:spPr>
        <a:xfrm>
          <a:off x="7198699" y="3063848"/>
          <a:ext cx="882661" cy="54492"/>
        </a:xfrm>
        <a:custGeom>
          <a:avLst/>
          <a:gdLst/>
          <a:ahLst/>
          <a:cxnLst/>
          <a:rect l="0" t="0" r="0" b="0"/>
          <a:pathLst>
            <a:path>
              <a:moveTo>
                <a:pt x="0" y="27246"/>
              </a:moveTo>
              <a:lnTo>
                <a:pt x="882661" y="272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17963" y="3069027"/>
        <a:ext cx="44133" cy="44133"/>
      </dsp:txXfrm>
    </dsp:sp>
    <dsp:sp modelId="{67875ED2-DC49-2348-A1D2-BAECEED786EB}">
      <dsp:nvSpPr>
        <dsp:cNvPr id="0" name=""/>
        <dsp:cNvSpPr/>
      </dsp:nvSpPr>
      <dsp:spPr>
        <a:xfrm>
          <a:off x="8081361" y="2539430"/>
          <a:ext cx="2206653" cy="1103326"/>
        </a:xfrm>
        <a:prstGeom prst="roundRect">
          <a:avLst>
            <a:gd name="adj" fmla="val 10000"/>
          </a:avLst>
        </a:prstGeom>
        <a:solidFill>
          <a:srgbClr val="114A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8113676" y="2571745"/>
        <a:ext cx="2142023" cy="10386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FC65D-FA31-4D41-BC9D-7707D6F059FE}">
      <dsp:nvSpPr>
        <dsp:cNvPr id="0" name=""/>
        <dsp:cNvSpPr/>
      </dsp:nvSpPr>
      <dsp:spPr>
        <a:xfrm>
          <a:off x="0" y="485389"/>
          <a:ext cx="10515599" cy="730800"/>
        </a:xfrm>
        <a:prstGeom prst="rect">
          <a:avLst/>
        </a:prstGeom>
        <a:solidFill>
          <a:schemeClr val="lt1">
            <a:alpha val="90000"/>
            <a:hueOff val="0"/>
            <a:satOff val="0"/>
            <a:lumOff val="0"/>
            <a:alphaOff val="0"/>
          </a:schemeClr>
        </a:solidFill>
        <a:ln w="28575" cap="flat" cmpd="sng" algn="ctr">
          <a:solidFill>
            <a:srgbClr val="F47820"/>
          </a:solidFill>
          <a:prstDash val="solid"/>
          <a:miter lim="800000"/>
        </a:ln>
        <a:effectLst/>
      </dsp:spPr>
      <dsp:style>
        <a:lnRef idx="1">
          <a:scrgbClr r="0" g="0" b="0"/>
        </a:lnRef>
        <a:fillRef idx="1">
          <a:scrgbClr r="0" g="0" b="0"/>
        </a:fillRef>
        <a:effectRef idx="0">
          <a:scrgbClr r="0" g="0" b="0"/>
        </a:effectRef>
        <a:fontRef idx="minor"/>
      </dsp:style>
    </dsp:sp>
    <dsp:sp modelId="{C7A521DB-C78F-2346-B217-EEA1C8450214}">
      <dsp:nvSpPr>
        <dsp:cNvPr id="0" name=""/>
        <dsp:cNvSpPr/>
      </dsp:nvSpPr>
      <dsp:spPr>
        <a:xfrm>
          <a:off x="110858" y="80497"/>
          <a:ext cx="10010938" cy="856080"/>
        </a:xfrm>
        <a:prstGeom prst="roundRect">
          <a:avLst/>
        </a:prstGeom>
        <a:solidFill>
          <a:srgbClr val="0366B3"/>
        </a:solidFill>
        <a:ln>
          <a:noFill/>
        </a:ln>
        <a:effectLst>
          <a:outerShdw blurRad="50800" dist="50800" dir="5400000" algn="ctr" rotWithShape="0">
            <a:srgbClr val="114A8B">
              <a:alpha val="50187"/>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89050">
            <a:lnSpc>
              <a:spcPct val="90000"/>
            </a:lnSpc>
            <a:spcBef>
              <a:spcPct val="0"/>
            </a:spcBef>
            <a:spcAft>
              <a:spcPct val="35000"/>
            </a:spcAft>
            <a:buNone/>
          </a:pPr>
          <a:endParaRPr lang="en-US" sz="2900" kern="1200"/>
        </a:p>
      </dsp:txBody>
      <dsp:txXfrm>
        <a:off x="152648" y="122287"/>
        <a:ext cx="9927358" cy="772500"/>
      </dsp:txXfrm>
    </dsp:sp>
    <dsp:sp modelId="{C835B5B3-DFDE-C94F-AAA3-A525656F115E}">
      <dsp:nvSpPr>
        <dsp:cNvPr id="0" name=""/>
        <dsp:cNvSpPr/>
      </dsp:nvSpPr>
      <dsp:spPr>
        <a:xfrm>
          <a:off x="0" y="1800829"/>
          <a:ext cx="10515599" cy="730800"/>
        </a:xfrm>
        <a:prstGeom prst="rect">
          <a:avLst/>
        </a:prstGeom>
        <a:solidFill>
          <a:schemeClr val="lt1">
            <a:alpha val="90000"/>
            <a:hueOff val="0"/>
            <a:satOff val="0"/>
            <a:lumOff val="0"/>
            <a:alphaOff val="0"/>
          </a:schemeClr>
        </a:solidFill>
        <a:ln w="28575" cap="flat" cmpd="sng" algn="ctr">
          <a:solidFill>
            <a:srgbClr val="F47820"/>
          </a:solidFill>
          <a:prstDash val="solid"/>
          <a:miter lim="800000"/>
        </a:ln>
        <a:effectLst/>
      </dsp:spPr>
      <dsp:style>
        <a:lnRef idx="1">
          <a:scrgbClr r="0" g="0" b="0"/>
        </a:lnRef>
        <a:fillRef idx="1">
          <a:scrgbClr r="0" g="0" b="0"/>
        </a:fillRef>
        <a:effectRef idx="0">
          <a:scrgbClr r="0" g="0" b="0"/>
        </a:effectRef>
        <a:fontRef idx="minor"/>
      </dsp:style>
    </dsp:sp>
    <dsp:sp modelId="{889AF43D-9F25-4E43-8816-C123B520E415}">
      <dsp:nvSpPr>
        <dsp:cNvPr id="0" name=""/>
        <dsp:cNvSpPr/>
      </dsp:nvSpPr>
      <dsp:spPr>
        <a:xfrm>
          <a:off x="147953" y="1338066"/>
          <a:ext cx="10012401" cy="856080"/>
        </a:xfrm>
        <a:prstGeom prst="roundRect">
          <a:avLst/>
        </a:prstGeom>
        <a:solidFill>
          <a:srgbClr val="0366B3"/>
        </a:solidFill>
        <a:ln>
          <a:noFill/>
        </a:ln>
        <a:effectLst>
          <a:outerShdw blurRad="50800" dist="50800" dir="5400000" algn="ctr" rotWithShape="0">
            <a:srgbClr val="114A8B">
              <a:alpha val="50451"/>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89050">
            <a:lnSpc>
              <a:spcPct val="90000"/>
            </a:lnSpc>
            <a:spcBef>
              <a:spcPct val="0"/>
            </a:spcBef>
            <a:spcAft>
              <a:spcPct val="35000"/>
            </a:spcAft>
            <a:buNone/>
          </a:pPr>
          <a:endParaRPr lang="en-US" sz="2900" kern="1200"/>
        </a:p>
      </dsp:txBody>
      <dsp:txXfrm>
        <a:off x="189743" y="1379856"/>
        <a:ext cx="9928821" cy="772500"/>
      </dsp:txXfrm>
    </dsp:sp>
    <dsp:sp modelId="{5090ED82-D5DF-0E4D-9997-5CCBB0BC8E88}">
      <dsp:nvSpPr>
        <dsp:cNvPr id="0" name=""/>
        <dsp:cNvSpPr/>
      </dsp:nvSpPr>
      <dsp:spPr>
        <a:xfrm>
          <a:off x="0" y="3116269"/>
          <a:ext cx="10515599" cy="730800"/>
        </a:xfrm>
        <a:prstGeom prst="rect">
          <a:avLst/>
        </a:prstGeom>
        <a:solidFill>
          <a:schemeClr val="lt1">
            <a:alpha val="90000"/>
            <a:hueOff val="0"/>
            <a:satOff val="0"/>
            <a:lumOff val="0"/>
            <a:alphaOff val="0"/>
          </a:schemeClr>
        </a:solidFill>
        <a:ln w="28575" cap="flat" cmpd="sng" algn="ctr">
          <a:solidFill>
            <a:srgbClr val="F47820"/>
          </a:solidFill>
          <a:prstDash val="solid"/>
          <a:miter lim="800000"/>
        </a:ln>
        <a:effectLst/>
      </dsp:spPr>
      <dsp:style>
        <a:lnRef idx="1">
          <a:scrgbClr r="0" g="0" b="0"/>
        </a:lnRef>
        <a:fillRef idx="1">
          <a:scrgbClr r="0" g="0" b="0"/>
        </a:fillRef>
        <a:effectRef idx="0">
          <a:scrgbClr r="0" g="0" b="0"/>
        </a:effectRef>
        <a:fontRef idx="minor"/>
      </dsp:style>
    </dsp:sp>
    <dsp:sp modelId="{933E13F7-CC3E-2441-BCD8-6B9C46A2AB1A}">
      <dsp:nvSpPr>
        <dsp:cNvPr id="0" name=""/>
        <dsp:cNvSpPr/>
      </dsp:nvSpPr>
      <dsp:spPr>
        <a:xfrm>
          <a:off x="195386" y="2679403"/>
          <a:ext cx="9997793" cy="856080"/>
        </a:xfrm>
        <a:prstGeom prst="roundRect">
          <a:avLst/>
        </a:prstGeom>
        <a:solidFill>
          <a:srgbClr val="0366B3"/>
        </a:solidFill>
        <a:ln>
          <a:noFill/>
        </a:ln>
        <a:effectLst>
          <a:outerShdw blurRad="50800" dist="38100" dir="2700000" algn="tl" rotWithShape="0">
            <a:srgbClr val="114A8B">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89050">
            <a:lnSpc>
              <a:spcPct val="90000"/>
            </a:lnSpc>
            <a:spcBef>
              <a:spcPct val="0"/>
            </a:spcBef>
            <a:spcAft>
              <a:spcPct val="35000"/>
            </a:spcAft>
            <a:buNone/>
          </a:pPr>
          <a:endParaRPr lang="en-US" sz="2900" kern="1200"/>
        </a:p>
      </dsp:txBody>
      <dsp:txXfrm>
        <a:off x="237176" y="2721193"/>
        <a:ext cx="9914213" cy="772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3DAF4-A636-7043-B2A1-06D046A49CDC}">
      <dsp:nvSpPr>
        <dsp:cNvPr id="0" name=""/>
        <dsp:cNvSpPr/>
      </dsp:nvSpPr>
      <dsp:spPr>
        <a:xfrm>
          <a:off x="5230" y="10445"/>
          <a:ext cx="2378024" cy="1771200"/>
        </a:xfrm>
        <a:prstGeom prst="roundRect">
          <a:avLst>
            <a:gd name="adj" fmla="val 10000"/>
          </a:avLst>
        </a:prstGeom>
        <a:solidFill>
          <a:srgbClr val="0366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114300" numCol="1" spcCol="1270" anchor="t" anchorCtr="0">
          <a:noAutofit/>
        </a:bodyPr>
        <a:lstStyle/>
        <a:p>
          <a:pPr marL="0" lvl="0" indent="0" algn="l" defTabSz="1333500">
            <a:lnSpc>
              <a:spcPct val="90000"/>
            </a:lnSpc>
            <a:spcBef>
              <a:spcPct val="0"/>
            </a:spcBef>
            <a:spcAft>
              <a:spcPct val="35000"/>
            </a:spcAft>
            <a:buNone/>
          </a:pPr>
          <a:endParaRPr lang="en-US" sz="3000" kern="1200"/>
        </a:p>
      </dsp:txBody>
      <dsp:txXfrm>
        <a:off x="5230" y="10445"/>
        <a:ext cx="2378024" cy="951209"/>
      </dsp:txXfrm>
    </dsp:sp>
    <dsp:sp modelId="{32625552-EF51-714C-B8E6-9B39BE649BF6}">
      <dsp:nvSpPr>
        <dsp:cNvPr id="0" name=""/>
        <dsp:cNvSpPr/>
      </dsp:nvSpPr>
      <dsp:spPr>
        <a:xfrm>
          <a:off x="492295" y="961654"/>
          <a:ext cx="2378024" cy="2361600"/>
        </a:xfrm>
        <a:prstGeom prst="roundRect">
          <a:avLst>
            <a:gd name="adj" fmla="val 10000"/>
          </a:avLst>
        </a:prstGeom>
        <a:solidFill>
          <a:schemeClr val="lt1">
            <a:alpha val="90000"/>
            <a:hueOff val="0"/>
            <a:satOff val="0"/>
            <a:lumOff val="0"/>
            <a:alphaOff val="0"/>
          </a:schemeClr>
        </a:solidFill>
        <a:ln w="12700" cap="flat" cmpd="sng" algn="ctr">
          <a:solidFill>
            <a:srgbClr val="CACCD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endParaRPr lang="en-US" sz="2000" kern="1200"/>
        </a:p>
      </dsp:txBody>
      <dsp:txXfrm>
        <a:off x="561464" y="1030823"/>
        <a:ext cx="2239686" cy="2223262"/>
      </dsp:txXfrm>
    </dsp:sp>
    <dsp:sp modelId="{AC5D91AE-44AC-2D40-844C-98510D4A94DF}">
      <dsp:nvSpPr>
        <dsp:cNvPr id="0" name=""/>
        <dsp:cNvSpPr/>
      </dsp:nvSpPr>
      <dsp:spPr>
        <a:xfrm>
          <a:off x="2743754" y="190020"/>
          <a:ext cx="764259" cy="592059"/>
        </a:xfrm>
        <a:prstGeom prst="rightArrow">
          <a:avLst>
            <a:gd name="adj1" fmla="val 60000"/>
            <a:gd name="adj2" fmla="val 50000"/>
          </a:avLst>
        </a:prstGeom>
        <a:solidFill>
          <a:srgbClr val="F4782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2743754" y="308432"/>
        <a:ext cx="586641" cy="355235"/>
      </dsp:txXfrm>
    </dsp:sp>
    <dsp:sp modelId="{FC6A49D8-761D-3E49-9EF2-B0FBAF6A25F1}">
      <dsp:nvSpPr>
        <dsp:cNvPr id="0" name=""/>
        <dsp:cNvSpPr/>
      </dsp:nvSpPr>
      <dsp:spPr>
        <a:xfrm>
          <a:off x="3825254" y="10445"/>
          <a:ext cx="2378024" cy="1771200"/>
        </a:xfrm>
        <a:prstGeom prst="roundRect">
          <a:avLst>
            <a:gd name="adj" fmla="val 10000"/>
          </a:avLst>
        </a:prstGeom>
        <a:solidFill>
          <a:srgbClr val="0366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114300" numCol="1" spcCol="1270" anchor="t" anchorCtr="0">
          <a:noAutofit/>
        </a:bodyPr>
        <a:lstStyle/>
        <a:p>
          <a:pPr marL="0" lvl="0" indent="0" algn="l" defTabSz="1333500">
            <a:lnSpc>
              <a:spcPct val="90000"/>
            </a:lnSpc>
            <a:spcBef>
              <a:spcPct val="0"/>
            </a:spcBef>
            <a:spcAft>
              <a:spcPct val="35000"/>
            </a:spcAft>
            <a:buNone/>
          </a:pPr>
          <a:endParaRPr lang="en-US" sz="3000" kern="1200"/>
        </a:p>
      </dsp:txBody>
      <dsp:txXfrm>
        <a:off x="3825254" y="10445"/>
        <a:ext cx="2378024" cy="951209"/>
      </dsp:txXfrm>
    </dsp:sp>
    <dsp:sp modelId="{93EB22A7-1DBF-4F4D-878C-E6ADADEB78AB}">
      <dsp:nvSpPr>
        <dsp:cNvPr id="0" name=""/>
        <dsp:cNvSpPr/>
      </dsp:nvSpPr>
      <dsp:spPr>
        <a:xfrm>
          <a:off x="4312320" y="961654"/>
          <a:ext cx="2378024" cy="2361600"/>
        </a:xfrm>
        <a:prstGeom prst="roundRect">
          <a:avLst>
            <a:gd name="adj" fmla="val 10000"/>
          </a:avLst>
        </a:prstGeom>
        <a:solidFill>
          <a:schemeClr val="lt1">
            <a:alpha val="90000"/>
            <a:hueOff val="0"/>
            <a:satOff val="0"/>
            <a:lumOff val="0"/>
            <a:alphaOff val="0"/>
          </a:schemeClr>
        </a:solidFill>
        <a:ln w="12700" cap="flat" cmpd="sng" algn="ctr">
          <a:solidFill>
            <a:srgbClr val="CACCD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endParaRPr lang="en-US" sz="2000" kern="1200"/>
        </a:p>
      </dsp:txBody>
      <dsp:txXfrm>
        <a:off x="4381489" y="1030823"/>
        <a:ext cx="2239686" cy="2223262"/>
      </dsp:txXfrm>
    </dsp:sp>
    <dsp:sp modelId="{ABFEE424-DB85-0343-BF33-D461FDA5D0C7}">
      <dsp:nvSpPr>
        <dsp:cNvPr id="0" name=""/>
        <dsp:cNvSpPr/>
      </dsp:nvSpPr>
      <dsp:spPr>
        <a:xfrm>
          <a:off x="6563779" y="190020"/>
          <a:ext cx="764259" cy="592059"/>
        </a:xfrm>
        <a:prstGeom prst="rightArrow">
          <a:avLst>
            <a:gd name="adj1" fmla="val 60000"/>
            <a:gd name="adj2" fmla="val 50000"/>
          </a:avLst>
        </a:prstGeom>
        <a:solidFill>
          <a:srgbClr val="F4782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6563779" y="308432"/>
        <a:ext cx="586641" cy="355235"/>
      </dsp:txXfrm>
    </dsp:sp>
    <dsp:sp modelId="{C2E7B877-CDAA-6B44-AD7B-FB1C198AF6FD}">
      <dsp:nvSpPr>
        <dsp:cNvPr id="0" name=""/>
        <dsp:cNvSpPr/>
      </dsp:nvSpPr>
      <dsp:spPr>
        <a:xfrm>
          <a:off x="7645279" y="10445"/>
          <a:ext cx="2378024" cy="1771200"/>
        </a:xfrm>
        <a:prstGeom prst="roundRect">
          <a:avLst>
            <a:gd name="adj" fmla="val 10000"/>
          </a:avLst>
        </a:prstGeom>
        <a:solidFill>
          <a:srgbClr val="0366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114300" numCol="1" spcCol="1270" anchor="t" anchorCtr="0">
          <a:noAutofit/>
        </a:bodyPr>
        <a:lstStyle/>
        <a:p>
          <a:pPr marL="0" lvl="0" indent="0" algn="l" defTabSz="1333500">
            <a:lnSpc>
              <a:spcPct val="90000"/>
            </a:lnSpc>
            <a:spcBef>
              <a:spcPct val="0"/>
            </a:spcBef>
            <a:spcAft>
              <a:spcPct val="35000"/>
            </a:spcAft>
            <a:buNone/>
          </a:pPr>
          <a:endParaRPr lang="en-US" sz="3000" kern="1200"/>
        </a:p>
      </dsp:txBody>
      <dsp:txXfrm>
        <a:off x="7645279" y="10445"/>
        <a:ext cx="2378024" cy="951209"/>
      </dsp:txXfrm>
    </dsp:sp>
    <dsp:sp modelId="{C6E3C98B-76AD-6346-B32D-049CA1D3A025}">
      <dsp:nvSpPr>
        <dsp:cNvPr id="0" name=""/>
        <dsp:cNvSpPr/>
      </dsp:nvSpPr>
      <dsp:spPr>
        <a:xfrm>
          <a:off x="8132345" y="961654"/>
          <a:ext cx="2378024" cy="2361600"/>
        </a:xfrm>
        <a:prstGeom prst="roundRect">
          <a:avLst>
            <a:gd name="adj" fmla="val 10000"/>
          </a:avLst>
        </a:prstGeom>
        <a:solidFill>
          <a:schemeClr val="lt1">
            <a:alpha val="90000"/>
            <a:hueOff val="0"/>
            <a:satOff val="0"/>
            <a:lumOff val="0"/>
            <a:alphaOff val="0"/>
          </a:schemeClr>
        </a:solidFill>
        <a:ln w="12700" cap="flat" cmpd="sng" algn="ctr">
          <a:solidFill>
            <a:srgbClr val="CACCD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endParaRPr lang="en-US" sz="2000" kern="1200"/>
        </a:p>
      </dsp:txBody>
      <dsp:txXfrm>
        <a:off x="8201514" y="1030823"/>
        <a:ext cx="2239686" cy="22232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64A1-3F19-3F40-A715-A18507AD2E11}" type="datetimeFigureOut">
              <a:rPr lang="en-US" smtClean="0"/>
              <a:t>3/25/26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F0CF51-66E2-AA43-A46B-FDB9223C51A9}" type="slidenum">
              <a:rPr lang="en-US" smtClean="0"/>
              <a:t>‹#›</a:t>
            </a:fld>
            <a:endParaRPr lang="en-US"/>
          </a:p>
        </p:txBody>
      </p:sp>
    </p:spTree>
    <p:extLst>
      <p:ext uri="{BB962C8B-B14F-4D97-AF65-F5344CB8AC3E}">
        <p14:creationId xmlns:p14="http://schemas.microsoft.com/office/powerpoint/2010/main" val="1988879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newfi.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A528394-8318-E215-9182-E2F54657CFB2}"/>
              </a:ext>
            </a:extLst>
          </p:cNvPr>
          <p:cNvSpPr/>
          <p:nvPr userDrawn="1"/>
        </p:nvSpPr>
        <p:spPr>
          <a:xfrm>
            <a:off x="9046575" y="-1"/>
            <a:ext cx="3145425" cy="812406"/>
          </a:xfrm>
          <a:prstGeom prst="rect">
            <a:avLst/>
          </a:prstGeom>
          <a:solidFill>
            <a:srgbClr val="F47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82DA8C3-F07F-1FEB-202E-1EACA3EBF642}"/>
              </a:ext>
            </a:extLst>
          </p:cNvPr>
          <p:cNvSpPr/>
          <p:nvPr userDrawn="1"/>
        </p:nvSpPr>
        <p:spPr>
          <a:xfrm>
            <a:off x="-1" y="-1"/>
            <a:ext cx="2904565" cy="812406"/>
          </a:xfrm>
          <a:prstGeom prst="rect">
            <a:avLst/>
          </a:prstGeom>
          <a:solidFill>
            <a:srgbClr val="DFE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a:extLst>
              <a:ext uri="{FF2B5EF4-FFF2-40B4-BE49-F238E27FC236}">
                <a16:creationId xmlns:a16="http://schemas.microsoft.com/office/drawing/2014/main" id="{2FD286C9-1DF7-2058-2865-CB112B434353}"/>
              </a:ext>
            </a:extLst>
          </p:cNvPr>
          <p:cNvSpPr/>
          <p:nvPr userDrawn="1"/>
        </p:nvSpPr>
        <p:spPr>
          <a:xfrm>
            <a:off x="2000719" y="-3"/>
            <a:ext cx="2904565" cy="812408"/>
          </a:xfrm>
          <a:prstGeom prst="parallelogram">
            <a:avLst/>
          </a:prstGeom>
          <a:solidFill>
            <a:srgbClr val="008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allelogram 33">
            <a:extLst>
              <a:ext uri="{FF2B5EF4-FFF2-40B4-BE49-F238E27FC236}">
                <a16:creationId xmlns:a16="http://schemas.microsoft.com/office/drawing/2014/main" id="{0C5A4C4C-25BD-1337-BF33-E087E27B3A36}"/>
              </a:ext>
            </a:extLst>
          </p:cNvPr>
          <p:cNvSpPr/>
          <p:nvPr userDrawn="1"/>
        </p:nvSpPr>
        <p:spPr>
          <a:xfrm>
            <a:off x="4399005" y="-3"/>
            <a:ext cx="2892911" cy="812408"/>
          </a:xfrm>
          <a:prstGeom prst="parallelogram">
            <a:avLst/>
          </a:prstGeom>
          <a:solidFill>
            <a:srgbClr val="03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arallelogram 34">
            <a:extLst>
              <a:ext uri="{FF2B5EF4-FFF2-40B4-BE49-F238E27FC236}">
                <a16:creationId xmlns:a16="http://schemas.microsoft.com/office/drawing/2014/main" id="{39EE71F7-2B60-EAB2-1E3C-2AB6C3EBFCD1}"/>
              </a:ext>
            </a:extLst>
          </p:cNvPr>
          <p:cNvSpPr/>
          <p:nvPr userDrawn="1"/>
        </p:nvSpPr>
        <p:spPr>
          <a:xfrm>
            <a:off x="7010400" y="-3"/>
            <a:ext cx="2904564" cy="812408"/>
          </a:xfrm>
          <a:prstGeom prst="parallelogram">
            <a:avLst/>
          </a:prstGeom>
          <a:solidFill>
            <a:srgbClr val="114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Logo&#10;&#10;Description automatically generated">
            <a:extLst>
              <a:ext uri="{FF2B5EF4-FFF2-40B4-BE49-F238E27FC236}">
                <a16:creationId xmlns:a16="http://schemas.microsoft.com/office/drawing/2014/main" id="{4E27D149-28E0-8D8A-788A-4B2FA6A225B8}"/>
              </a:ext>
            </a:extLst>
          </p:cNvPr>
          <p:cNvPicPr>
            <a:picLocks noChangeAspect="1"/>
          </p:cNvPicPr>
          <p:nvPr userDrawn="1"/>
        </p:nvPicPr>
        <p:blipFill>
          <a:blip r:embed="rId2"/>
          <a:stretch>
            <a:fillRect/>
          </a:stretch>
        </p:blipFill>
        <p:spPr>
          <a:xfrm>
            <a:off x="3618818" y="2282318"/>
            <a:ext cx="4954364" cy="1287618"/>
          </a:xfrm>
          <a:prstGeom prst="rect">
            <a:avLst/>
          </a:prstGeom>
          <a:effectLst/>
        </p:spPr>
      </p:pic>
      <p:sp>
        <p:nvSpPr>
          <p:cNvPr id="37" name="Rectangle 36">
            <a:extLst>
              <a:ext uri="{FF2B5EF4-FFF2-40B4-BE49-F238E27FC236}">
                <a16:creationId xmlns:a16="http://schemas.microsoft.com/office/drawing/2014/main" id="{15468A78-3D6F-5D4C-029E-219125BDB3C8}"/>
              </a:ext>
            </a:extLst>
          </p:cNvPr>
          <p:cNvSpPr/>
          <p:nvPr userDrawn="1"/>
        </p:nvSpPr>
        <p:spPr>
          <a:xfrm>
            <a:off x="9046575" y="6045591"/>
            <a:ext cx="3145425" cy="812406"/>
          </a:xfrm>
          <a:prstGeom prst="rect">
            <a:avLst/>
          </a:prstGeom>
          <a:solidFill>
            <a:srgbClr val="F47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1852A06-9688-2741-ADE9-ED5BDF9EFF57}"/>
              </a:ext>
            </a:extLst>
          </p:cNvPr>
          <p:cNvSpPr/>
          <p:nvPr userDrawn="1"/>
        </p:nvSpPr>
        <p:spPr>
          <a:xfrm>
            <a:off x="-1" y="6045591"/>
            <a:ext cx="2904565" cy="812406"/>
          </a:xfrm>
          <a:prstGeom prst="rect">
            <a:avLst/>
          </a:prstGeom>
          <a:solidFill>
            <a:srgbClr val="DFE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allelogram 38">
            <a:extLst>
              <a:ext uri="{FF2B5EF4-FFF2-40B4-BE49-F238E27FC236}">
                <a16:creationId xmlns:a16="http://schemas.microsoft.com/office/drawing/2014/main" id="{B34A2C83-4849-95D6-02A1-58C04FC6D2BA}"/>
              </a:ext>
            </a:extLst>
          </p:cNvPr>
          <p:cNvSpPr/>
          <p:nvPr userDrawn="1"/>
        </p:nvSpPr>
        <p:spPr>
          <a:xfrm>
            <a:off x="2000719" y="6045589"/>
            <a:ext cx="2904565" cy="812408"/>
          </a:xfrm>
          <a:prstGeom prst="parallelogram">
            <a:avLst/>
          </a:prstGeom>
          <a:solidFill>
            <a:srgbClr val="008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arallelogram 39">
            <a:extLst>
              <a:ext uri="{FF2B5EF4-FFF2-40B4-BE49-F238E27FC236}">
                <a16:creationId xmlns:a16="http://schemas.microsoft.com/office/drawing/2014/main" id="{7343052A-A429-B98C-FE08-C6429155C129}"/>
              </a:ext>
            </a:extLst>
          </p:cNvPr>
          <p:cNvSpPr/>
          <p:nvPr userDrawn="1"/>
        </p:nvSpPr>
        <p:spPr>
          <a:xfrm>
            <a:off x="4399005" y="6045589"/>
            <a:ext cx="2892911" cy="812408"/>
          </a:xfrm>
          <a:prstGeom prst="parallelogram">
            <a:avLst/>
          </a:prstGeom>
          <a:solidFill>
            <a:srgbClr val="03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a:extLst>
              <a:ext uri="{FF2B5EF4-FFF2-40B4-BE49-F238E27FC236}">
                <a16:creationId xmlns:a16="http://schemas.microsoft.com/office/drawing/2014/main" id="{4AF3BDC9-6E07-7370-3D55-E6E353BC8AE2}"/>
              </a:ext>
            </a:extLst>
          </p:cNvPr>
          <p:cNvSpPr/>
          <p:nvPr userDrawn="1"/>
        </p:nvSpPr>
        <p:spPr>
          <a:xfrm>
            <a:off x="7010400" y="6045589"/>
            <a:ext cx="2904564" cy="812408"/>
          </a:xfrm>
          <a:prstGeom prst="parallelogram">
            <a:avLst/>
          </a:prstGeom>
          <a:solidFill>
            <a:srgbClr val="114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itle 45">
            <a:extLst>
              <a:ext uri="{FF2B5EF4-FFF2-40B4-BE49-F238E27FC236}">
                <a16:creationId xmlns:a16="http://schemas.microsoft.com/office/drawing/2014/main" id="{F584B8D4-D441-1008-8C70-8E3FC0F0CCAF}"/>
              </a:ext>
            </a:extLst>
          </p:cNvPr>
          <p:cNvSpPr>
            <a:spLocks noGrp="1"/>
          </p:cNvSpPr>
          <p:nvPr>
            <p:ph type="title"/>
          </p:nvPr>
        </p:nvSpPr>
        <p:spPr>
          <a:xfrm>
            <a:off x="2138878" y="3862280"/>
            <a:ext cx="7914244" cy="927233"/>
          </a:xfrm>
        </p:spPr>
        <p:txBody>
          <a:bodyPr>
            <a:normAutofit/>
          </a:bodyPr>
          <a:lstStyle>
            <a:lvl1pPr algn="ctr">
              <a:defRPr sz="4000" b="1"/>
            </a:lvl1pPr>
          </a:lstStyle>
          <a:p>
            <a:r>
              <a:rPr lang="en-US"/>
              <a:t>Click to edit Master title style</a:t>
            </a:r>
          </a:p>
        </p:txBody>
      </p:sp>
      <p:sp>
        <p:nvSpPr>
          <p:cNvPr id="8" name="Text Placeholder 2">
            <a:extLst>
              <a:ext uri="{FF2B5EF4-FFF2-40B4-BE49-F238E27FC236}">
                <a16:creationId xmlns:a16="http://schemas.microsoft.com/office/drawing/2014/main" id="{972FCBCE-86A4-05D1-7BFE-FF1A659C52FF}"/>
              </a:ext>
            </a:extLst>
          </p:cNvPr>
          <p:cNvSpPr>
            <a:spLocks noGrp="1"/>
          </p:cNvSpPr>
          <p:nvPr>
            <p:ph type="body" idx="1"/>
          </p:nvPr>
        </p:nvSpPr>
        <p:spPr>
          <a:xfrm>
            <a:off x="3618818" y="4861237"/>
            <a:ext cx="4954364" cy="441240"/>
          </a:xfrm>
        </p:spPr>
        <p:txBody>
          <a:bodyPr/>
          <a:lstStyle>
            <a:lvl1pPr marL="0" indent="0" algn="ct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9006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Media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B02ADE-8DFF-FC7C-BB5C-7119897A4312}"/>
              </a:ext>
            </a:extLst>
          </p:cNvPr>
          <p:cNvSpPr>
            <a:spLocks noGrp="1"/>
          </p:cNvSpPr>
          <p:nvPr>
            <p:ph type="title"/>
          </p:nvPr>
        </p:nvSpPr>
        <p:spPr>
          <a:xfrm>
            <a:off x="839788" y="592667"/>
            <a:ext cx="10515600" cy="1098021"/>
          </a:xfrm>
        </p:spPr>
        <p:txBody>
          <a:bodyPr/>
          <a:lstStyle/>
          <a:p>
            <a:r>
              <a:rPr lang="en-US"/>
              <a:t>Click to edit Master title style</a:t>
            </a:r>
          </a:p>
        </p:txBody>
      </p:sp>
      <p:sp>
        <p:nvSpPr>
          <p:cNvPr id="9" name="Content Placeholder 3">
            <a:extLst>
              <a:ext uri="{FF2B5EF4-FFF2-40B4-BE49-F238E27FC236}">
                <a16:creationId xmlns:a16="http://schemas.microsoft.com/office/drawing/2014/main" id="{4FD982CC-CBBF-D951-A208-6BAD7A00CCC6}"/>
              </a:ext>
            </a:extLst>
          </p:cNvPr>
          <p:cNvSpPr>
            <a:spLocks noGrp="1"/>
          </p:cNvSpPr>
          <p:nvPr>
            <p:ph sz="half" idx="2"/>
          </p:nvPr>
        </p:nvSpPr>
        <p:spPr>
          <a:xfrm>
            <a:off x="839788" y="1811868"/>
            <a:ext cx="5157787" cy="4681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5">
            <a:extLst>
              <a:ext uri="{FF2B5EF4-FFF2-40B4-BE49-F238E27FC236}">
                <a16:creationId xmlns:a16="http://schemas.microsoft.com/office/drawing/2014/main" id="{3A709CD0-D772-9035-39CE-0656799BFA64}"/>
              </a:ext>
            </a:extLst>
          </p:cNvPr>
          <p:cNvSpPr>
            <a:spLocks noGrp="1"/>
          </p:cNvSpPr>
          <p:nvPr>
            <p:ph sz="quarter" idx="4"/>
          </p:nvPr>
        </p:nvSpPr>
        <p:spPr>
          <a:xfrm>
            <a:off x="6194427" y="1811868"/>
            <a:ext cx="5183188" cy="4681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6812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CC4410-8927-1F8B-82BF-C3D5B77B3EFA}"/>
              </a:ext>
            </a:extLst>
          </p:cNvPr>
          <p:cNvSpPr>
            <a:spLocks noGrp="1"/>
          </p:cNvSpPr>
          <p:nvPr>
            <p:ph idx="1"/>
          </p:nvPr>
        </p:nvSpPr>
        <p:spPr>
          <a:xfrm>
            <a:off x="5183188" y="1981201"/>
            <a:ext cx="6172200" cy="43857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6361DF-E34C-3E69-0C04-C21A5B07F583}"/>
              </a:ext>
            </a:extLst>
          </p:cNvPr>
          <p:cNvSpPr>
            <a:spLocks noGrp="1"/>
          </p:cNvSpPr>
          <p:nvPr>
            <p:ph type="body" sz="half" idx="2"/>
          </p:nvPr>
        </p:nvSpPr>
        <p:spPr>
          <a:xfrm>
            <a:off x="839788" y="1981200"/>
            <a:ext cx="3932237" cy="438573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a:extLst>
              <a:ext uri="{FF2B5EF4-FFF2-40B4-BE49-F238E27FC236}">
                <a16:creationId xmlns:a16="http://schemas.microsoft.com/office/drawing/2014/main" id="{5A369367-3036-1A84-4BCC-C5A48535FDCC}"/>
              </a:ext>
            </a:extLst>
          </p:cNvPr>
          <p:cNvSpPr>
            <a:spLocks noGrp="1"/>
          </p:cNvSpPr>
          <p:nvPr>
            <p:ph type="title"/>
          </p:nvPr>
        </p:nvSpPr>
        <p:spPr>
          <a:xfrm>
            <a:off x="839788" y="592667"/>
            <a:ext cx="10515600" cy="1134533"/>
          </a:xfrm>
        </p:spPr>
        <p:txBody>
          <a:bodyPr>
            <a:normAutofit/>
          </a:bodyPr>
          <a:lstStyle>
            <a:lvl1pPr>
              <a:defRPr sz="4400"/>
            </a:lvl1pPr>
          </a:lstStyle>
          <a:p>
            <a:r>
              <a:rPr lang="en-US"/>
              <a:t>Click to edit Master title style</a:t>
            </a:r>
          </a:p>
        </p:txBody>
      </p:sp>
    </p:spTree>
    <p:extLst>
      <p:ext uri="{BB962C8B-B14F-4D97-AF65-F5344CB8AC3E}">
        <p14:creationId xmlns:p14="http://schemas.microsoft.com/office/powerpoint/2010/main" val="1045905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dia 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CC4410-8927-1F8B-82BF-C3D5B77B3EFA}"/>
              </a:ext>
            </a:extLst>
          </p:cNvPr>
          <p:cNvSpPr>
            <a:spLocks noGrp="1"/>
          </p:cNvSpPr>
          <p:nvPr>
            <p:ph idx="1"/>
          </p:nvPr>
        </p:nvSpPr>
        <p:spPr>
          <a:xfrm>
            <a:off x="4323806" y="1981201"/>
            <a:ext cx="7031582" cy="43857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6361DF-E34C-3E69-0C04-C21A5B07F583}"/>
              </a:ext>
            </a:extLst>
          </p:cNvPr>
          <p:cNvSpPr>
            <a:spLocks noGrp="1"/>
          </p:cNvSpPr>
          <p:nvPr>
            <p:ph type="body" sz="half" idx="2"/>
          </p:nvPr>
        </p:nvSpPr>
        <p:spPr>
          <a:xfrm>
            <a:off x="839788" y="1981201"/>
            <a:ext cx="3196635" cy="42841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a:extLst>
              <a:ext uri="{FF2B5EF4-FFF2-40B4-BE49-F238E27FC236}">
                <a16:creationId xmlns:a16="http://schemas.microsoft.com/office/drawing/2014/main" id="{5A369367-3036-1A84-4BCC-C5A48535FDCC}"/>
              </a:ext>
            </a:extLst>
          </p:cNvPr>
          <p:cNvSpPr>
            <a:spLocks noGrp="1"/>
          </p:cNvSpPr>
          <p:nvPr>
            <p:ph type="title"/>
          </p:nvPr>
        </p:nvSpPr>
        <p:spPr>
          <a:xfrm>
            <a:off x="839788" y="592667"/>
            <a:ext cx="10515600" cy="1134533"/>
          </a:xfrm>
        </p:spPr>
        <p:txBody>
          <a:bodyPr>
            <a:normAutofit/>
          </a:bodyPr>
          <a:lstStyle>
            <a:lvl1pPr>
              <a:defRPr sz="4400"/>
            </a:lvl1pPr>
          </a:lstStyle>
          <a:p>
            <a:r>
              <a:rPr lang="en-US"/>
              <a:t>Click to edit Master title style</a:t>
            </a:r>
          </a:p>
        </p:txBody>
      </p:sp>
    </p:spTree>
    <p:extLst>
      <p:ext uri="{BB962C8B-B14F-4D97-AF65-F5344CB8AC3E}">
        <p14:creationId xmlns:p14="http://schemas.microsoft.com/office/powerpoint/2010/main" val="2679440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Media 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CC4410-8927-1F8B-82BF-C3D5B77B3EFA}"/>
              </a:ext>
            </a:extLst>
          </p:cNvPr>
          <p:cNvSpPr>
            <a:spLocks noGrp="1"/>
          </p:cNvSpPr>
          <p:nvPr>
            <p:ph idx="1"/>
          </p:nvPr>
        </p:nvSpPr>
        <p:spPr>
          <a:xfrm>
            <a:off x="5183188" y="592668"/>
            <a:ext cx="6172200" cy="57742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6361DF-E34C-3E69-0C04-C21A5B07F583}"/>
              </a:ext>
            </a:extLst>
          </p:cNvPr>
          <p:cNvSpPr>
            <a:spLocks noGrp="1"/>
          </p:cNvSpPr>
          <p:nvPr>
            <p:ph type="body" sz="half" idx="2"/>
          </p:nvPr>
        </p:nvSpPr>
        <p:spPr>
          <a:xfrm>
            <a:off x="839788" y="1981201"/>
            <a:ext cx="3932237" cy="42841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a:extLst>
              <a:ext uri="{FF2B5EF4-FFF2-40B4-BE49-F238E27FC236}">
                <a16:creationId xmlns:a16="http://schemas.microsoft.com/office/drawing/2014/main" id="{5A369367-3036-1A84-4BCC-C5A48535FDCC}"/>
              </a:ext>
            </a:extLst>
          </p:cNvPr>
          <p:cNvSpPr>
            <a:spLocks noGrp="1"/>
          </p:cNvSpPr>
          <p:nvPr>
            <p:ph type="title"/>
          </p:nvPr>
        </p:nvSpPr>
        <p:spPr>
          <a:xfrm>
            <a:off x="839788" y="592667"/>
            <a:ext cx="3932237" cy="1134533"/>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340959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 Media Content Half and Hal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F8F87-1037-A3ED-AE7A-D367CDB5F930}"/>
              </a:ext>
            </a:extLst>
          </p:cNvPr>
          <p:cNvSpPr>
            <a:spLocks noGrp="1"/>
          </p:cNvSpPr>
          <p:nvPr>
            <p:ph type="title"/>
          </p:nvPr>
        </p:nvSpPr>
        <p:spPr>
          <a:xfrm>
            <a:off x="839788" y="592667"/>
            <a:ext cx="10515600" cy="1098021"/>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240E97-9BEB-7FD0-19E8-8778B10490BF}"/>
              </a:ext>
            </a:extLst>
          </p:cNvPr>
          <p:cNvSpPr>
            <a:spLocks noGrp="1"/>
          </p:cNvSpPr>
          <p:nvPr>
            <p:ph type="body" idx="1"/>
          </p:nvPr>
        </p:nvSpPr>
        <p:spPr>
          <a:xfrm>
            <a:off x="839788" y="183753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B0B7E3-C033-0BC4-2D33-795898A27D03}"/>
              </a:ext>
            </a:extLst>
          </p:cNvPr>
          <p:cNvSpPr>
            <a:spLocks noGrp="1"/>
          </p:cNvSpPr>
          <p:nvPr>
            <p:ph sz="half" idx="2"/>
          </p:nvPr>
        </p:nvSpPr>
        <p:spPr>
          <a:xfrm>
            <a:off x="839788" y="280828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32F867-03A2-8005-E08B-4254422AD701}"/>
              </a:ext>
            </a:extLst>
          </p:cNvPr>
          <p:cNvSpPr>
            <a:spLocks noGrp="1"/>
          </p:cNvSpPr>
          <p:nvPr>
            <p:ph type="body" sz="quarter" idx="3"/>
          </p:nvPr>
        </p:nvSpPr>
        <p:spPr>
          <a:xfrm>
            <a:off x="6169024" y="183753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ED0022-3674-EF60-C04D-EDA87B343120}"/>
              </a:ext>
            </a:extLst>
          </p:cNvPr>
          <p:cNvSpPr>
            <a:spLocks noGrp="1"/>
          </p:cNvSpPr>
          <p:nvPr>
            <p:ph sz="quarter" idx="4"/>
          </p:nvPr>
        </p:nvSpPr>
        <p:spPr>
          <a:xfrm>
            <a:off x="6194427" y="280828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2338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Slide ">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C4A70D4-FA37-707F-550E-052CAF024D43}"/>
              </a:ext>
            </a:extLst>
          </p:cNvPr>
          <p:cNvSpPr>
            <a:spLocks noGrp="1"/>
          </p:cNvSpPr>
          <p:nvPr>
            <p:ph type="pic" idx="1"/>
          </p:nvPr>
        </p:nvSpPr>
        <p:spPr>
          <a:xfrm>
            <a:off x="839788" y="1993900"/>
            <a:ext cx="10512424" cy="45688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57543E84-C443-31BD-EB56-ECED696ED019}"/>
              </a:ext>
            </a:extLst>
          </p:cNvPr>
          <p:cNvSpPr>
            <a:spLocks noGrp="1"/>
          </p:cNvSpPr>
          <p:nvPr>
            <p:ph type="title"/>
          </p:nvPr>
        </p:nvSpPr>
        <p:spPr>
          <a:xfrm>
            <a:off x="839788" y="592667"/>
            <a:ext cx="10512424" cy="1134533"/>
          </a:xfrm>
        </p:spPr>
        <p:txBody>
          <a:bodyPr>
            <a:normAutofit/>
          </a:bodyPr>
          <a:lstStyle>
            <a:lvl1pPr>
              <a:defRPr sz="4400"/>
            </a:lvl1pPr>
          </a:lstStyle>
          <a:p>
            <a:r>
              <a:rPr lang="en-US"/>
              <a:t>Click to edit Master title style</a:t>
            </a:r>
          </a:p>
        </p:txBody>
      </p:sp>
    </p:spTree>
    <p:extLst>
      <p:ext uri="{BB962C8B-B14F-4D97-AF65-F5344CB8AC3E}">
        <p14:creationId xmlns:p14="http://schemas.microsoft.com/office/powerpoint/2010/main" val="1462710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alf and Half Pictur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C4A70D4-FA37-707F-550E-052CAF024D43}"/>
              </a:ext>
            </a:extLst>
          </p:cNvPr>
          <p:cNvSpPr>
            <a:spLocks noGrp="1"/>
          </p:cNvSpPr>
          <p:nvPr>
            <p:ph type="pic" idx="1"/>
          </p:nvPr>
        </p:nvSpPr>
        <p:spPr>
          <a:xfrm>
            <a:off x="839788" y="1913465"/>
            <a:ext cx="4951412" cy="45688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57543E84-C443-31BD-EB56-ECED696ED019}"/>
              </a:ext>
            </a:extLst>
          </p:cNvPr>
          <p:cNvSpPr>
            <a:spLocks noGrp="1"/>
          </p:cNvSpPr>
          <p:nvPr>
            <p:ph type="title"/>
          </p:nvPr>
        </p:nvSpPr>
        <p:spPr>
          <a:xfrm>
            <a:off x="839788" y="592667"/>
            <a:ext cx="10512424" cy="1134533"/>
          </a:xfrm>
        </p:spPr>
        <p:txBody>
          <a:bodyPr>
            <a:normAutofit/>
          </a:bodyPr>
          <a:lstStyle>
            <a:lvl1pPr>
              <a:defRPr sz="4400"/>
            </a:lvl1pPr>
          </a:lstStyle>
          <a:p>
            <a:r>
              <a:rPr lang="en-US"/>
              <a:t>Click to edit Master title style</a:t>
            </a:r>
          </a:p>
        </p:txBody>
      </p:sp>
      <p:sp>
        <p:nvSpPr>
          <p:cNvPr id="2" name="Picture Placeholder 2">
            <a:extLst>
              <a:ext uri="{FF2B5EF4-FFF2-40B4-BE49-F238E27FC236}">
                <a16:creationId xmlns:a16="http://schemas.microsoft.com/office/drawing/2014/main" id="{B36E382D-C483-5F69-C2A5-B5C9FC4A4A3E}"/>
              </a:ext>
            </a:extLst>
          </p:cNvPr>
          <p:cNvSpPr>
            <a:spLocks noGrp="1"/>
          </p:cNvSpPr>
          <p:nvPr>
            <p:ph type="pic" idx="10"/>
          </p:nvPr>
        </p:nvSpPr>
        <p:spPr>
          <a:xfrm>
            <a:off x="6096000" y="1913466"/>
            <a:ext cx="5256212" cy="45688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768574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alf Picture Half Media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C4A70D4-FA37-707F-550E-052CAF024D43}"/>
              </a:ext>
            </a:extLst>
          </p:cNvPr>
          <p:cNvSpPr>
            <a:spLocks noGrp="1"/>
          </p:cNvSpPr>
          <p:nvPr>
            <p:ph type="pic" idx="1"/>
          </p:nvPr>
        </p:nvSpPr>
        <p:spPr>
          <a:xfrm>
            <a:off x="839788" y="1913465"/>
            <a:ext cx="4951412" cy="45688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57543E84-C443-31BD-EB56-ECED696ED019}"/>
              </a:ext>
            </a:extLst>
          </p:cNvPr>
          <p:cNvSpPr>
            <a:spLocks noGrp="1"/>
          </p:cNvSpPr>
          <p:nvPr>
            <p:ph type="title"/>
          </p:nvPr>
        </p:nvSpPr>
        <p:spPr>
          <a:xfrm>
            <a:off x="839788" y="592667"/>
            <a:ext cx="10512424" cy="1134533"/>
          </a:xfrm>
        </p:spPr>
        <p:txBody>
          <a:bodyPr>
            <a:normAutofit/>
          </a:bodyPr>
          <a:lstStyle>
            <a:lvl1pPr>
              <a:defRPr sz="4400"/>
            </a:lvl1pPr>
          </a:lstStyle>
          <a:p>
            <a:r>
              <a:rPr lang="en-US"/>
              <a:t>Click to edit Master title style</a:t>
            </a:r>
          </a:p>
        </p:txBody>
      </p:sp>
      <p:sp>
        <p:nvSpPr>
          <p:cNvPr id="4" name="Content Placeholder 5">
            <a:extLst>
              <a:ext uri="{FF2B5EF4-FFF2-40B4-BE49-F238E27FC236}">
                <a16:creationId xmlns:a16="http://schemas.microsoft.com/office/drawing/2014/main" id="{8962568C-1F2C-A458-2B4E-5665413D3377}"/>
              </a:ext>
            </a:extLst>
          </p:cNvPr>
          <p:cNvSpPr>
            <a:spLocks noGrp="1"/>
          </p:cNvSpPr>
          <p:nvPr>
            <p:ph sz="quarter" idx="4"/>
          </p:nvPr>
        </p:nvSpPr>
        <p:spPr>
          <a:xfrm>
            <a:off x="6169024" y="1913465"/>
            <a:ext cx="5183188" cy="4681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8911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alf Content Half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00B3B-4A34-25B5-F093-D38F31A6EFA8}"/>
              </a:ext>
            </a:extLst>
          </p:cNvPr>
          <p:cNvSpPr>
            <a:spLocks noGrp="1"/>
          </p:cNvSpPr>
          <p:nvPr>
            <p:ph type="title"/>
          </p:nvPr>
        </p:nvSpPr>
        <p:spPr>
          <a:xfrm>
            <a:off x="838200" y="643641"/>
            <a:ext cx="10515600" cy="946860"/>
          </a:xfrm>
        </p:spPr>
        <p:txBody>
          <a:bodyPr anchor="ctr">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3445BA6F-E54E-A3E2-892F-155CD8FE6159}"/>
              </a:ext>
            </a:extLst>
          </p:cNvPr>
          <p:cNvSpPr>
            <a:spLocks noGrp="1"/>
          </p:cNvSpPr>
          <p:nvPr>
            <p:ph type="body" idx="1"/>
          </p:nvPr>
        </p:nvSpPr>
        <p:spPr>
          <a:xfrm>
            <a:off x="838199" y="1789611"/>
            <a:ext cx="5053149" cy="47032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Picture Placeholder 2">
            <a:extLst>
              <a:ext uri="{FF2B5EF4-FFF2-40B4-BE49-F238E27FC236}">
                <a16:creationId xmlns:a16="http://schemas.microsoft.com/office/drawing/2014/main" id="{A78F6EFC-F531-1255-AB4B-396A106DC59A}"/>
              </a:ext>
            </a:extLst>
          </p:cNvPr>
          <p:cNvSpPr>
            <a:spLocks noGrp="1"/>
          </p:cNvSpPr>
          <p:nvPr>
            <p:ph type="pic" idx="10"/>
          </p:nvPr>
        </p:nvSpPr>
        <p:spPr>
          <a:xfrm>
            <a:off x="6096000" y="1789611"/>
            <a:ext cx="5256212" cy="47032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397051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ne Chart ">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D1F96287-175D-84B8-E3E5-30CA8605A324}"/>
              </a:ext>
            </a:extLst>
          </p:cNvPr>
          <p:cNvGraphicFramePr/>
          <p:nvPr userDrawn="1">
            <p:extLst>
              <p:ext uri="{D42A27DB-BD31-4B8C-83A1-F6EECF244321}">
                <p14:modId xmlns:p14="http://schemas.microsoft.com/office/powerpoint/2010/main" val="3169895703"/>
              </p:ext>
            </p:extLst>
          </p:nvPr>
        </p:nvGraphicFramePr>
        <p:xfrm>
          <a:off x="781050" y="706966"/>
          <a:ext cx="10439400" cy="57890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9055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Page">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A528394-8318-E215-9182-E2F54657CFB2}"/>
              </a:ext>
            </a:extLst>
          </p:cNvPr>
          <p:cNvSpPr/>
          <p:nvPr userDrawn="1"/>
        </p:nvSpPr>
        <p:spPr>
          <a:xfrm>
            <a:off x="9046575" y="-1"/>
            <a:ext cx="3145425" cy="812406"/>
          </a:xfrm>
          <a:prstGeom prst="rect">
            <a:avLst/>
          </a:prstGeom>
          <a:solidFill>
            <a:srgbClr val="F47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82DA8C3-F07F-1FEB-202E-1EACA3EBF642}"/>
              </a:ext>
            </a:extLst>
          </p:cNvPr>
          <p:cNvSpPr/>
          <p:nvPr userDrawn="1"/>
        </p:nvSpPr>
        <p:spPr>
          <a:xfrm>
            <a:off x="-1" y="-1"/>
            <a:ext cx="2904565" cy="812406"/>
          </a:xfrm>
          <a:prstGeom prst="rect">
            <a:avLst/>
          </a:prstGeom>
          <a:solidFill>
            <a:srgbClr val="DFE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a:extLst>
              <a:ext uri="{FF2B5EF4-FFF2-40B4-BE49-F238E27FC236}">
                <a16:creationId xmlns:a16="http://schemas.microsoft.com/office/drawing/2014/main" id="{2FD286C9-1DF7-2058-2865-CB112B434353}"/>
              </a:ext>
            </a:extLst>
          </p:cNvPr>
          <p:cNvSpPr/>
          <p:nvPr userDrawn="1"/>
        </p:nvSpPr>
        <p:spPr>
          <a:xfrm>
            <a:off x="2000719" y="-3"/>
            <a:ext cx="2904565" cy="812408"/>
          </a:xfrm>
          <a:prstGeom prst="parallelogram">
            <a:avLst/>
          </a:prstGeom>
          <a:solidFill>
            <a:srgbClr val="008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allelogram 33">
            <a:extLst>
              <a:ext uri="{FF2B5EF4-FFF2-40B4-BE49-F238E27FC236}">
                <a16:creationId xmlns:a16="http://schemas.microsoft.com/office/drawing/2014/main" id="{0C5A4C4C-25BD-1337-BF33-E087E27B3A36}"/>
              </a:ext>
            </a:extLst>
          </p:cNvPr>
          <p:cNvSpPr/>
          <p:nvPr userDrawn="1"/>
        </p:nvSpPr>
        <p:spPr>
          <a:xfrm>
            <a:off x="4399005" y="-3"/>
            <a:ext cx="2892911" cy="812408"/>
          </a:xfrm>
          <a:prstGeom prst="parallelogram">
            <a:avLst/>
          </a:prstGeom>
          <a:solidFill>
            <a:srgbClr val="03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arallelogram 34">
            <a:extLst>
              <a:ext uri="{FF2B5EF4-FFF2-40B4-BE49-F238E27FC236}">
                <a16:creationId xmlns:a16="http://schemas.microsoft.com/office/drawing/2014/main" id="{39EE71F7-2B60-EAB2-1E3C-2AB6C3EBFCD1}"/>
              </a:ext>
            </a:extLst>
          </p:cNvPr>
          <p:cNvSpPr/>
          <p:nvPr userDrawn="1"/>
        </p:nvSpPr>
        <p:spPr>
          <a:xfrm>
            <a:off x="7010400" y="-3"/>
            <a:ext cx="2904564" cy="812408"/>
          </a:xfrm>
          <a:prstGeom prst="parallelogram">
            <a:avLst/>
          </a:prstGeom>
          <a:solidFill>
            <a:srgbClr val="114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Logo&#10;&#10;Description automatically generated">
            <a:extLst>
              <a:ext uri="{FF2B5EF4-FFF2-40B4-BE49-F238E27FC236}">
                <a16:creationId xmlns:a16="http://schemas.microsoft.com/office/drawing/2014/main" id="{4E27D149-28E0-8D8A-788A-4B2FA6A225B8}"/>
              </a:ext>
            </a:extLst>
          </p:cNvPr>
          <p:cNvPicPr>
            <a:picLocks noChangeAspect="1"/>
          </p:cNvPicPr>
          <p:nvPr userDrawn="1"/>
        </p:nvPicPr>
        <p:blipFill>
          <a:blip r:embed="rId2"/>
          <a:stretch>
            <a:fillRect/>
          </a:stretch>
        </p:blipFill>
        <p:spPr>
          <a:xfrm>
            <a:off x="5167396" y="5540148"/>
            <a:ext cx="1857207" cy="482681"/>
          </a:xfrm>
          <a:prstGeom prst="rect">
            <a:avLst/>
          </a:prstGeom>
          <a:effectLst/>
        </p:spPr>
      </p:pic>
      <p:sp>
        <p:nvSpPr>
          <p:cNvPr id="37" name="Rectangle 36">
            <a:extLst>
              <a:ext uri="{FF2B5EF4-FFF2-40B4-BE49-F238E27FC236}">
                <a16:creationId xmlns:a16="http://schemas.microsoft.com/office/drawing/2014/main" id="{15468A78-3D6F-5D4C-029E-219125BDB3C8}"/>
              </a:ext>
            </a:extLst>
          </p:cNvPr>
          <p:cNvSpPr/>
          <p:nvPr userDrawn="1"/>
        </p:nvSpPr>
        <p:spPr>
          <a:xfrm>
            <a:off x="0" y="6162274"/>
            <a:ext cx="12192000" cy="695725"/>
          </a:xfrm>
          <a:prstGeom prst="rect">
            <a:avLst/>
          </a:prstGeom>
          <a:solidFill>
            <a:srgbClr val="F47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itle 45">
            <a:extLst>
              <a:ext uri="{FF2B5EF4-FFF2-40B4-BE49-F238E27FC236}">
                <a16:creationId xmlns:a16="http://schemas.microsoft.com/office/drawing/2014/main" id="{F584B8D4-D441-1008-8C70-8E3FC0F0CCAF}"/>
              </a:ext>
            </a:extLst>
          </p:cNvPr>
          <p:cNvSpPr>
            <a:spLocks noGrp="1"/>
          </p:cNvSpPr>
          <p:nvPr>
            <p:ph type="title" hasCustomPrompt="1"/>
          </p:nvPr>
        </p:nvSpPr>
        <p:spPr>
          <a:xfrm>
            <a:off x="2000718" y="2585326"/>
            <a:ext cx="8339903" cy="1687348"/>
          </a:xfrm>
        </p:spPr>
        <p:txBody>
          <a:bodyPr>
            <a:normAutofit/>
          </a:bodyPr>
          <a:lstStyle>
            <a:lvl1pPr algn="ctr">
              <a:defRPr sz="4400" b="1" i="0"/>
            </a:lvl1pPr>
          </a:lstStyle>
          <a:p>
            <a:r>
              <a:rPr lang="en-US"/>
              <a:t>Click to edit Master text styles </a:t>
            </a:r>
          </a:p>
        </p:txBody>
      </p:sp>
      <p:sp>
        <p:nvSpPr>
          <p:cNvPr id="2" name="TextBox 1">
            <a:extLst>
              <a:ext uri="{FF2B5EF4-FFF2-40B4-BE49-F238E27FC236}">
                <a16:creationId xmlns:a16="http://schemas.microsoft.com/office/drawing/2014/main" id="{FD302AF5-17C5-7DE1-92C5-ECD68519F178}"/>
              </a:ext>
            </a:extLst>
          </p:cNvPr>
          <p:cNvSpPr txBox="1"/>
          <p:nvPr userDrawn="1"/>
        </p:nvSpPr>
        <p:spPr>
          <a:xfrm>
            <a:off x="225778" y="6245743"/>
            <a:ext cx="11740444" cy="530915"/>
          </a:xfrm>
          <a:prstGeom prst="rect">
            <a:avLst/>
          </a:prstGeom>
          <a:noFill/>
        </p:spPr>
        <p:txBody>
          <a:bodyPr wrap="square" rtlCol="0">
            <a:spAutoFit/>
          </a:bodyPr>
          <a:lstStyle/>
          <a:p>
            <a:r>
              <a:rPr lang="en-US" sz="950" b="0" i="0">
                <a:solidFill>
                  <a:srgbClr val="242424"/>
                </a:solidFill>
                <a:effectLst/>
                <a:latin typeface="-apple-system"/>
              </a:rPr>
              <a:t> </a:t>
            </a:r>
            <a:r>
              <a:rPr lang="en-US" sz="950" b="0" i="0" err="1">
                <a:solidFill>
                  <a:schemeClr val="bg1"/>
                </a:solidFill>
                <a:effectLst/>
                <a:latin typeface="-apple-system"/>
              </a:rPr>
              <a:t>Nexera</a:t>
            </a:r>
            <a:r>
              <a:rPr lang="en-US" sz="950" b="0" i="0">
                <a:solidFill>
                  <a:schemeClr val="bg1"/>
                </a:solidFill>
                <a:effectLst/>
                <a:latin typeface="-apple-system"/>
              </a:rPr>
              <a:t> Holding, LLC dba </a:t>
            </a:r>
            <a:r>
              <a:rPr lang="en-US" sz="950" b="0" i="0" err="1">
                <a:solidFill>
                  <a:schemeClr val="bg1"/>
                </a:solidFill>
                <a:effectLst/>
                <a:latin typeface="-apple-system"/>
              </a:rPr>
              <a:t>Newfi</a:t>
            </a:r>
            <a:r>
              <a:rPr lang="en-US" sz="950" b="0" i="0">
                <a:solidFill>
                  <a:schemeClr val="bg1"/>
                </a:solidFill>
                <a:effectLst/>
                <a:latin typeface="-apple-system"/>
              </a:rPr>
              <a:t> Lending, 2100 Powell Street, Suite 730, Emeryville, CA 94608 | NMLS 1231327 | Copyright 2023 | All Rights Reserved | Equal Housing Lender | Licensed by the Department of financial protection and innovation under the California Finance Lenders Law, License No. 60DBO43045. Licensed by the Department of financial protection and innovation under the California Residential Mortgage Licensing Act under license number 41DBO-71410 Visit </a:t>
            </a:r>
            <a:r>
              <a:rPr lang="en-US" sz="950" b="0" i="0" u="none" strike="noStrike">
                <a:solidFill>
                  <a:schemeClr val="bg1"/>
                </a:solidFill>
                <a:effectLst/>
                <a:latin typeface="-apple-system"/>
                <a:hlinkClick r:id="rId3" tooltip="http://www.newfi.com/">
                  <a:extLst>
                    <a:ext uri="{A12FA001-AC4F-418D-AE19-62706E023703}">
                      <ahyp:hlinkClr xmlns:ahyp="http://schemas.microsoft.com/office/drawing/2018/hyperlinkcolor" val="tx"/>
                    </a:ext>
                  </a:extLst>
                </a:hlinkClick>
              </a:rPr>
              <a:t>www.newfi.com</a:t>
            </a:r>
            <a:r>
              <a:rPr lang="en-US" sz="950" b="0" i="0">
                <a:solidFill>
                  <a:schemeClr val="bg1"/>
                </a:solidFill>
                <a:effectLst/>
                <a:latin typeface="-apple-system"/>
              </a:rPr>
              <a:t> for full licensing information. All rights reserved. Confidential and intended for educational purposes only. </a:t>
            </a:r>
            <a:endParaRPr lang="en-US" sz="950">
              <a:solidFill>
                <a:schemeClr val="bg1"/>
              </a:solidFill>
            </a:endParaRPr>
          </a:p>
        </p:txBody>
      </p:sp>
      <p:sp>
        <p:nvSpPr>
          <p:cNvPr id="3" name="Text Placeholder 2">
            <a:extLst>
              <a:ext uri="{FF2B5EF4-FFF2-40B4-BE49-F238E27FC236}">
                <a16:creationId xmlns:a16="http://schemas.microsoft.com/office/drawing/2014/main" id="{BBB0844F-274E-D07A-925E-F6593F5FE72B}"/>
              </a:ext>
            </a:extLst>
          </p:cNvPr>
          <p:cNvSpPr>
            <a:spLocks noGrp="1"/>
          </p:cNvSpPr>
          <p:nvPr>
            <p:ph type="body" idx="1"/>
          </p:nvPr>
        </p:nvSpPr>
        <p:spPr>
          <a:xfrm>
            <a:off x="3618817" y="4484312"/>
            <a:ext cx="4954364" cy="441240"/>
          </a:xfrm>
        </p:spPr>
        <p:txBody>
          <a:bodyPr/>
          <a:lstStyle>
            <a:lvl1pPr marL="0" indent="0" algn="ct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11900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r Chart">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CE54A2D-704B-E176-015E-500BE2E2FF39}"/>
              </a:ext>
            </a:extLst>
          </p:cNvPr>
          <p:cNvGraphicFramePr/>
          <p:nvPr userDrawn="1">
            <p:extLst>
              <p:ext uri="{D42A27DB-BD31-4B8C-83A1-F6EECF244321}">
                <p14:modId xmlns:p14="http://schemas.microsoft.com/office/powerpoint/2010/main" val="3755568307"/>
              </p:ext>
            </p:extLst>
          </p:nvPr>
        </p:nvGraphicFramePr>
        <p:xfrm>
          <a:off x="720634" y="719666"/>
          <a:ext cx="10750732" cy="58640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8934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Hirearch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90C9B-AC3E-1E86-69EC-DD6E500994AB}"/>
              </a:ext>
            </a:extLst>
          </p:cNvPr>
          <p:cNvSpPr>
            <a:spLocks noGrp="1"/>
          </p:cNvSpPr>
          <p:nvPr>
            <p:ph type="title"/>
          </p:nvPr>
        </p:nvSpPr>
        <p:spPr>
          <a:xfrm>
            <a:off x="838199" y="619125"/>
            <a:ext cx="10515600" cy="1325563"/>
          </a:xfrm>
        </p:spPr>
        <p:txBody>
          <a:bodyPr/>
          <a:lstStyle/>
          <a:p>
            <a:r>
              <a:rPr lang="en-US"/>
              <a:t>Click to edit Master title style</a:t>
            </a:r>
          </a:p>
        </p:txBody>
      </p:sp>
      <p:graphicFrame>
        <p:nvGraphicFramePr>
          <p:cNvPr id="7" name="Diagram 6">
            <a:extLst>
              <a:ext uri="{FF2B5EF4-FFF2-40B4-BE49-F238E27FC236}">
                <a16:creationId xmlns:a16="http://schemas.microsoft.com/office/drawing/2014/main" id="{6EAF7658-6D41-9664-D474-D35AF5FD8FB9}"/>
              </a:ext>
            </a:extLst>
          </p:cNvPr>
          <p:cNvGraphicFramePr/>
          <p:nvPr userDrawn="1">
            <p:extLst>
              <p:ext uri="{D42A27DB-BD31-4B8C-83A1-F6EECF244321}">
                <p14:modId xmlns:p14="http://schemas.microsoft.com/office/powerpoint/2010/main" val="1732260190"/>
              </p:ext>
            </p:extLst>
          </p:nvPr>
        </p:nvGraphicFramePr>
        <p:xfrm>
          <a:off x="0" y="2273598"/>
          <a:ext cx="11469546" cy="3644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8523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90C9B-AC3E-1E86-69EC-DD6E500994AB}"/>
              </a:ext>
            </a:extLst>
          </p:cNvPr>
          <p:cNvSpPr>
            <a:spLocks noGrp="1"/>
          </p:cNvSpPr>
          <p:nvPr>
            <p:ph type="title"/>
          </p:nvPr>
        </p:nvSpPr>
        <p:spPr>
          <a:xfrm>
            <a:off x="838199" y="619125"/>
            <a:ext cx="10515600" cy="1325563"/>
          </a:xfrm>
        </p:spPr>
        <p:txBody>
          <a:bodyPr/>
          <a:lstStyle/>
          <a:p>
            <a:r>
              <a:rPr lang="en-US"/>
              <a:t>Click to edit Master title style</a:t>
            </a:r>
          </a:p>
        </p:txBody>
      </p:sp>
      <p:graphicFrame>
        <p:nvGraphicFramePr>
          <p:cNvPr id="9" name="Diagram 8">
            <a:extLst>
              <a:ext uri="{FF2B5EF4-FFF2-40B4-BE49-F238E27FC236}">
                <a16:creationId xmlns:a16="http://schemas.microsoft.com/office/drawing/2014/main" id="{6F265FEB-7986-D85F-474A-91213A29DB7C}"/>
              </a:ext>
            </a:extLst>
          </p:cNvPr>
          <p:cNvGraphicFramePr/>
          <p:nvPr userDrawn="1">
            <p:extLst>
              <p:ext uri="{D42A27DB-BD31-4B8C-83A1-F6EECF244321}">
                <p14:modId xmlns:p14="http://schemas.microsoft.com/office/powerpoint/2010/main" val="265295263"/>
              </p:ext>
            </p:extLst>
          </p:nvPr>
        </p:nvGraphicFramePr>
        <p:xfrm>
          <a:off x="838199" y="2233914"/>
          <a:ext cx="10515599" cy="3904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89056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Proce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90C9B-AC3E-1E86-69EC-DD6E500994AB}"/>
              </a:ext>
            </a:extLst>
          </p:cNvPr>
          <p:cNvSpPr>
            <a:spLocks noGrp="1"/>
          </p:cNvSpPr>
          <p:nvPr>
            <p:ph type="title"/>
          </p:nvPr>
        </p:nvSpPr>
        <p:spPr>
          <a:xfrm>
            <a:off x="838199" y="619125"/>
            <a:ext cx="10515600" cy="1325563"/>
          </a:xfrm>
        </p:spPr>
        <p:txBody>
          <a:bodyPr/>
          <a:lstStyle/>
          <a:p>
            <a:r>
              <a:rPr lang="en-US"/>
              <a:t>Click to edit Master title style</a:t>
            </a:r>
          </a:p>
        </p:txBody>
      </p:sp>
      <p:graphicFrame>
        <p:nvGraphicFramePr>
          <p:cNvPr id="4" name="Diagram 3">
            <a:extLst>
              <a:ext uri="{FF2B5EF4-FFF2-40B4-BE49-F238E27FC236}">
                <a16:creationId xmlns:a16="http://schemas.microsoft.com/office/drawing/2014/main" id="{11E383BA-6791-D2D6-3302-1FE43F8B8D20}"/>
              </a:ext>
            </a:extLst>
          </p:cNvPr>
          <p:cNvGraphicFramePr/>
          <p:nvPr userDrawn="1">
            <p:extLst>
              <p:ext uri="{D42A27DB-BD31-4B8C-83A1-F6EECF244321}">
                <p14:modId xmlns:p14="http://schemas.microsoft.com/office/powerpoint/2010/main" val="1162113242"/>
              </p:ext>
            </p:extLst>
          </p:nvPr>
        </p:nvGraphicFramePr>
        <p:xfrm>
          <a:off x="838199" y="2580965"/>
          <a:ext cx="10515600" cy="3333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5112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40" b="1" i="0">
                <a:solidFill>
                  <a:srgbClr val="231F2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91031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40" b="1" i="0">
                <a:solidFill>
                  <a:srgbClr val="231F2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713" b="0" i="0">
                <a:solidFill>
                  <a:srgbClr val="231F20"/>
                </a:solidFill>
                <a:latin typeface="Helvetica"/>
                <a:cs typeface="Helvetic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74464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14224" y="2521739"/>
            <a:ext cx="8782242" cy="531812"/>
          </a:xfrm>
          <a:prstGeom prst="rect">
            <a:avLst/>
          </a:prstGeom>
        </p:spPr>
        <p:txBody>
          <a:bodyPr wrap="square" lIns="0" tIns="0" rIns="0" bIns="0">
            <a:spAutoFit/>
          </a:bodyPr>
          <a:lstStyle>
            <a:lvl1pPr>
              <a:defRPr sz="3840" b="1" i="0">
                <a:solidFill>
                  <a:srgbClr val="231F20"/>
                </a:solidFill>
                <a:latin typeface="Arial"/>
                <a:cs typeface="Arial"/>
              </a:defRPr>
            </a:lvl1pPr>
          </a:lstStyle>
          <a:p>
            <a:endParaRPr/>
          </a:p>
        </p:txBody>
      </p:sp>
      <p:sp>
        <p:nvSpPr>
          <p:cNvPr id="3" name="Holder 3"/>
          <p:cNvSpPr>
            <a:spLocks noGrp="1"/>
          </p:cNvSpPr>
          <p:nvPr>
            <p:ph type="subTitle" idx="4"/>
          </p:nvPr>
        </p:nvSpPr>
        <p:spPr>
          <a:xfrm>
            <a:off x="1828800" y="3840481"/>
            <a:ext cx="8534400" cy="238527"/>
          </a:xfrm>
          <a:prstGeom prst="rect">
            <a:avLst/>
          </a:prstGeom>
        </p:spPr>
        <p:txBody>
          <a:bodyPr wrap="square" lIns="0" tIns="0" rIns="0" bIns="0">
            <a:spAutoFit/>
          </a:bodyPr>
          <a:lstStyle>
            <a:lvl1pPr>
              <a:defRPr sz="1713" b="0" i="0">
                <a:solidFill>
                  <a:srgbClr val="231F20"/>
                </a:solidFill>
                <a:latin typeface="Helvetica"/>
                <a:cs typeface="Helvetic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84867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61036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ic Transition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FBD237-5F23-4FF3-0E90-293490DA13EC}"/>
              </a:ext>
            </a:extLst>
          </p:cNvPr>
          <p:cNvSpPr>
            <a:spLocks noChangeAspect="1"/>
          </p:cNvSpPr>
          <p:nvPr userDrawn="1"/>
        </p:nvSpPr>
        <p:spPr>
          <a:xfrm>
            <a:off x="0" y="0"/>
            <a:ext cx="12192000"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6210EFB-EA70-922A-498B-ACA0D348DB0C}"/>
              </a:ext>
            </a:extLst>
          </p:cNvPr>
          <p:cNvSpPr>
            <a:spLocks/>
          </p:cNvSpPr>
          <p:nvPr userDrawn="1"/>
        </p:nvSpPr>
        <p:spPr>
          <a:xfrm>
            <a:off x="-33867" y="0"/>
            <a:ext cx="2514600" cy="6857999"/>
          </a:xfrm>
          <a:prstGeom prst="parallelogram">
            <a:avLst/>
          </a:prstGeom>
          <a:solidFill>
            <a:srgbClr val="008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2C2E081E-F895-CEA6-1F9E-06DF2E818D5C}"/>
              </a:ext>
            </a:extLst>
          </p:cNvPr>
          <p:cNvSpPr>
            <a:spLocks/>
          </p:cNvSpPr>
          <p:nvPr userDrawn="1"/>
        </p:nvSpPr>
        <p:spPr>
          <a:xfrm>
            <a:off x="1037621" y="-2822"/>
            <a:ext cx="2514600" cy="6869288"/>
          </a:xfrm>
          <a:prstGeom prst="parallelogram">
            <a:avLst/>
          </a:prstGeom>
          <a:solidFill>
            <a:srgbClr val="03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51FA7DCD-B2E9-5A0D-C56F-247881B575DA}"/>
              </a:ext>
            </a:extLst>
          </p:cNvPr>
          <p:cNvSpPr>
            <a:spLocks/>
          </p:cNvSpPr>
          <p:nvPr userDrawn="1"/>
        </p:nvSpPr>
        <p:spPr>
          <a:xfrm>
            <a:off x="2815709" y="0"/>
            <a:ext cx="2514600" cy="6869289"/>
          </a:xfrm>
          <a:prstGeom prst="parallelogram">
            <a:avLst/>
          </a:prstGeom>
          <a:solidFill>
            <a:srgbClr val="114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C303BC-1327-F8FC-F192-752CD600C1E8}"/>
              </a:ext>
            </a:extLst>
          </p:cNvPr>
          <p:cNvSpPr/>
          <p:nvPr userDrawn="1"/>
        </p:nvSpPr>
        <p:spPr>
          <a:xfrm>
            <a:off x="-54314" y="-1"/>
            <a:ext cx="693221" cy="6858000"/>
          </a:xfrm>
          <a:prstGeom prst="rect">
            <a:avLst/>
          </a:prstGeom>
          <a:solidFill>
            <a:srgbClr val="008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5">
            <a:extLst>
              <a:ext uri="{FF2B5EF4-FFF2-40B4-BE49-F238E27FC236}">
                <a16:creationId xmlns:a16="http://schemas.microsoft.com/office/drawing/2014/main" id="{B1172319-6A3F-434B-A36C-DF6FDF98E4CB}"/>
              </a:ext>
            </a:extLst>
          </p:cNvPr>
          <p:cNvSpPr>
            <a:spLocks noGrp="1"/>
          </p:cNvSpPr>
          <p:nvPr>
            <p:ph type="title"/>
          </p:nvPr>
        </p:nvSpPr>
        <p:spPr>
          <a:xfrm>
            <a:off x="5849119" y="2615754"/>
            <a:ext cx="5824070" cy="1626489"/>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2075188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pic Transition Slid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01565B-AFEF-FCEC-FD31-88EA1E2A3D7A}"/>
              </a:ext>
            </a:extLst>
          </p:cNvPr>
          <p:cNvSpPr/>
          <p:nvPr userDrawn="1"/>
        </p:nvSpPr>
        <p:spPr>
          <a:xfrm>
            <a:off x="0" y="0"/>
            <a:ext cx="12192001" cy="535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rallelogram 2">
            <a:extLst>
              <a:ext uri="{FF2B5EF4-FFF2-40B4-BE49-F238E27FC236}">
                <a16:creationId xmlns:a16="http://schemas.microsoft.com/office/drawing/2014/main" id="{A6C00DF2-6B74-3C74-D368-10399A9BD7D0}"/>
              </a:ext>
            </a:extLst>
          </p:cNvPr>
          <p:cNvSpPr>
            <a:spLocks/>
          </p:cNvSpPr>
          <p:nvPr userDrawn="1"/>
        </p:nvSpPr>
        <p:spPr>
          <a:xfrm>
            <a:off x="-33867" y="0"/>
            <a:ext cx="2514600" cy="6866466"/>
          </a:xfrm>
          <a:prstGeom prst="parallelogram">
            <a:avLst/>
          </a:prstGeom>
          <a:solidFill>
            <a:srgbClr val="FFC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3">
            <a:extLst>
              <a:ext uri="{FF2B5EF4-FFF2-40B4-BE49-F238E27FC236}">
                <a16:creationId xmlns:a16="http://schemas.microsoft.com/office/drawing/2014/main" id="{9E7DC0A1-1380-A3CB-A28E-7FCD8264B8F4}"/>
              </a:ext>
            </a:extLst>
          </p:cNvPr>
          <p:cNvSpPr>
            <a:spLocks/>
          </p:cNvSpPr>
          <p:nvPr userDrawn="1"/>
        </p:nvSpPr>
        <p:spPr>
          <a:xfrm>
            <a:off x="1037621" y="-2822"/>
            <a:ext cx="2514600" cy="6869288"/>
          </a:xfrm>
          <a:prstGeom prst="parallelogram">
            <a:avLst/>
          </a:prstGeom>
          <a:solidFill>
            <a:srgbClr val="F18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4">
            <a:extLst>
              <a:ext uri="{FF2B5EF4-FFF2-40B4-BE49-F238E27FC236}">
                <a16:creationId xmlns:a16="http://schemas.microsoft.com/office/drawing/2014/main" id="{89E3D204-052C-ABC5-4950-0DE412B6E8F7}"/>
              </a:ext>
            </a:extLst>
          </p:cNvPr>
          <p:cNvSpPr>
            <a:spLocks/>
          </p:cNvSpPr>
          <p:nvPr userDrawn="1"/>
        </p:nvSpPr>
        <p:spPr>
          <a:xfrm>
            <a:off x="2815709" y="0"/>
            <a:ext cx="2514600" cy="6857999"/>
          </a:xfrm>
          <a:prstGeom prst="parallelogram">
            <a:avLst/>
          </a:prstGeom>
          <a:solidFill>
            <a:srgbClr val="F47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7C08112-F355-8AB7-C418-5418A469F90E}"/>
              </a:ext>
            </a:extLst>
          </p:cNvPr>
          <p:cNvSpPr/>
          <p:nvPr userDrawn="1"/>
        </p:nvSpPr>
        <p:spPr>
          <a:xfrm>
            <a:off x="-54314" y="-1"/>
            <a:ext cx="693221" cy="6858000"/>
          </a:xfrm>
          <a:prstGeom prst="rect">
            <a:avLst/>
          </a:prstGeom>
          <a:solidFill>
            <a:srgbClr val="FFC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23">
            <a:extLst>
              <a:ext uri="{FF2B5EF4-FFF2-40B4-BE49-F238E27FC236}">
                <a16:creationId xmlns:a16="http://schemas.microsoft.com/office/drawing/2014/main" id="{5F0E350A-6572-B631-2D34-AC5A6B147E9A}"/>
              </a:ext>
            </a:extLst>
          </p:cNvPr>
          <p:cNvSpPr>
            <a:spLocks noGrp="1"/>
          </p:cNvSpPr>
          <p:nvPr>
            <p:ph type="title"/>
          </p:nvPr>
        </p:nvSpPr>
        <p:spPr>
          <a:xfrm>
            <a:off x="5849119" y="2424509"/>
            <a:ext cx="5824071" cy="2008980"/>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2300760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501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00B3B-4A34-25B5-F093-D38F31A6EFA8}"/>
              </a:ext>
            </a:extLst>
          </p:cNvPr>
          <p:cNvSpPr>
            <a:spLocks noGrp="1"/>
          </p:cNvSpPr>
          <p:nvPr>
            <p:ph type="title"/>
          </p:nvPr>
        </p:nvSpPr>
        <p:spPr>
          <a:xfrm>
            <a:off x="838200" y="643641"/>
            <a:ext cx="10515600" cy="946860"/>
          </a:xfrm>
        </p:spPr>
        <p:txBody>
          <a:bodyPr anchor="ctr">
            <a:normAutofit/>
          </a:bodyPr>
          <a:lstStyle>
            <a:lvl1pPr>
              <a:defRPr sz="4400"/>
            </a:lvl1pPr>
          </a:lstStyle>
          <a:p>
            <a:r>
              <a:rPr lang="en-US"/>
              <a:t>Click to edit Master title style</a:t>
            </a:r>
          </a:p>
        </p:txBody>
      </p:sp>
      <p:sp>
        <p:nvSpPr>
          <p:cNvPr id="7" name="Text Placeholder 6">
            <a:extLst>
              <a:ext uri="{FF2B5EF4-FFF2-40B4-BE49-F238E27FC236}">
                <a16:creationId xmlns:a16="http://schemas.microsoft.com/office/drawing/2014/main" id="{6812DC55-EFD8-200A-29B1-4360EC9B77C3}"/>
              </a:ext>
            </a:extLst>
          </p:cNvPr>
          <p:cNvSpPr>
            <a:spLocks noGrp="1"/>
          </p:cNvSpPr>
          <p:nvPr>
            <p:ph type="body" sz="quarter" idx="10"/>
          </p:nvPr>
        </p:nvSpPr>
        <p:spPr>
          <a:xfrm>
            <a:off x="838200" y="1782140"/>
            <a:ext cx="10515600" cy="46765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6009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alf&amp;Half Conten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25A425A-4B65-C386-31A6-9E6BF057F2F5}"/>
              </a:ext>
            </a:extLst>
          </p:cNvPr>
          <p:cNvSpPr>
            <a:spLocks noGrp="1"/>
          </p:cNvSpPr>
          <p:nvPr>
            <p:ph type="body" sz="quarter" idx="10"/>
          </p:nvPr>
        </p:nvSpPr>
        <p:spPr>
          <a:xfrm>
            <a:off x="838200" y="1840013"/>
            <a:ext cx="5138195" cy="45494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8EB78607-3B52-BAEC-DFA7-D8F26BDF7E38}"/>
              </a:ext>
            </a:extLst>
          </p:cNvPr>
          <p:cNvSpPr>
            <a:spLocks noGrp="1"/>
          </p:cNvSpPr>
          <p:nvPr>
            <p:ph type="title"/>
          </p:nvPr>
        </p:nvSpPr>
        <p:spPr/>
        <p:txBody>
          <a:bodyPr/>
          <a:lstStyle/>
          <a:p>
            <a:r>
              <a:rPr lang="en-US"/>
              <a:t>Click to edit Master title style</a:t>
            </a:r>
          </a:p>
        </p:txBody>
      </p:sp>
      <p:sp>
        <p:nvSpPr>
          <p:cNvPr id="9" name="Text Placeholder 6">
            <a:extLst>
              <a:ext uri="{FF2B5EF4-FFF2-40B4-BE49-F238E27FC236}">
                <a16:creationId xmlns:a16="http://schemas.microsoft.com/office/drawing/2014/main" id="{0D41FD45-3621-8149-FB8B-C61B553B8CCA}"/>
              </a:ext>
            </a:extLst>
          </p:cNvPr>
          <p:cNvSpPr>
            <a:spLocks noGrp="1"/>
          </p:cNvSpPr>
          <p:nvPr>
            <p:ph type="body" sz="quarter" idx="11"/>
          </p:nvPr>
        </p:nvSpPr>
        <p:spPr>
          <a:xfrm>
            <a:off x="6215605" y="1840013"/>
            <a:ext cx="5138195" cy="45494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064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Content/Media">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61BE0789-2C05-5CD3-93B6-242BE2E938BA}"/>
              </a:ext>
            </a:extLst>
          </p:cNvPr>
          <p:cNvSpPr>
            <a:spLocks noGrp="1"/>
          </p:cNvSpPr>
          <p:nvPr>
            <p:ph sz="quarter" idx="10"/>
          </p:nvPr>
        </p:nvSpPr>
        <p:spPr>
          <a:xfrm>
            <a:off x="838200" y="1941689"/>
            <a:ext cx="10515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43136975-4B3E-24D7-F143-39A9C4FBE449}"/>
              </a:ext>
            </a:extLst>
          </p:cNvPr>
          <p:cNvSpPr>
            <a:spLocks noGrp="1"/>
          </p:cNvSpPr>
          <p:nvPr>
            <p:ph type="title"/>
          </p:nvPr>
        </p:nvSpPr>
        <p:spPr>
          <a:xfrm>
            <a:off x="839788" y="592667"/>
            <a:ext cx="10515600" cy="1098021"/>
          </a:xfrm>
        </p:spPr>
        <p:txBody>
          <a:bodyPr/>
          <a:lstStyle/>
          <a:p>
            <a:r>
              <a:rPr lang="en-US"/>
              <a:t>Click to edit Master title style</a:t>
            </a:r>
          </a:p>
        </p:txBody>
      </p:sp>
    </p:spTree>
    <p:extLst>
      <p:ext uri="{BB962C8B-B14F-4D97-AF65-F5344CB8AC3E}">
        <p14:creationId xmlns:p14="http://schemas.microsoft.com/office/powerpoint/2010/main" val="2186864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alf Content Half Media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00B3B-4A34-25B5-F093-D38F31A6EFA8}"/>
              </a:ext>
            </a:extLst>
          </p:cNvPr>
          <p:cNvSpPr>
            <a:spLocks noGrp="1"/>
          </p:cNvSpPr>
          <p:nvPr>
            <p:ph type="title"/>
          </p:nvPr>
        </p:nvSpPr>
        <p:spPr>
          <a:xfrm>
            <a:off x="838200" y="643641"/>
            <a:ext cx="10515600" cy="946860"/>
          </a:xfrm>
        </p:spPr>
        <p:txBody>
          <a:bodyPr anchor="ctr">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3445BA6F-E54E-A3E2-892F-155CD8FE6159}"/>
              </a:ext>
            </a:extLst>
          </p:cNvPr>
          <p:cNvSpPr>
            <a:spLocks noGrp="1"/>
          </p:cNvSpPr>
          <p:nvPr>
            <p:ph type="body" idx="1"/>
          </p:nvPr>
        </p:nvSpPr>
        <p:spPr>
          <a:xfrm>
            <a:off x="838199" y="1789611"/>
            <a:ext cx="5053149" cy="47032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Content Placeholder 5">
            <a:extLst>
              <a:ext uri="{FF2B5EF4-FFF2-40B4-BE49-F238E27FC236}">
                <a16:creationId xmlns:a16="http://schemas.microsoft.com/office/drawing/2014/main" id="{C6ED09D7-22A0-754B-F2DA-AD45342EA6E8}"/>
              </a:ext>
            </a:extLst>
          </p:cNvPr>
          <p:cNvSpPr>
            <a:spLocks noGrp="1"/>
          </p:cNvSpPr>
          <p:nvPr>
            <p:ph sz="quarter" idx="4"/>
          </p:nvPr>
        </p:nvSpPr>
        <p:spPr>
          <a:xfrm>
            <a:off x="6096000" y="1789611"/>
            <a:ext cx="5257800" cy="4681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6057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A9EEBF6-FFF5-F909-CA26-A48294D9B9A0}"/>
              </a:ext>
            </a:extLst>
          </p:cNvPr>
          <p:cNvSpPr>
            <a:spLocks noChangeAspect="1"/>
          </p:cNvSpPr>
          <p:nvPr userDrawn="1"/>
        </p:nvSpPr>
        <p:spPr>
          <a:xfrm>
            <a:off x="-1" y="0"/>
            <a:ext cx="5702710" cy="318016"/>
          </a:xfrm>
          <a:prstGeom prst="rect">
            <a:avLst/>
          </a:prstGeom>
          <a:solidFill>
            <a:srgbClr val="DFE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ACCD0"/>
              </a:solidFill>
            </a:endParaRPr>
          </a:p>
        </p:txBody>
      </p:sp>
      <p:sp>
        <p:nvSpPr>
          <p:cNvPr id="2" name="Title Placeholder 1">
            <a:extLst>
              <a:ext uri="{FF2B5EF4-FFF2-40B4-BE49-F238E27FC236}">
                <a16:creationId xmlns:a16="http://schemas.microsoft.com/office/drawing/2014/main" id="{E24A799D-D3F3-1B5D-02EA-9CD523AD74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3DEE43-B4CC-6EDF-FF88-C037C1D44C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5414B-418C-5C81-0530-B319A301A0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15C869-AB8A-7D49-9437-2E858DD9A024}" type="datetimeFigureOut">
              <a:rPr lang="en-US" smtClean="0"/>
              <a:t>3/25/26</a:t>
            </a:fld>
            <a:endParaRPr lang="en-US"/>
          </a:p>
        </p:txBody>
      </p:sp>
      <p:sp>
        <p:nvSpPr>
          <p:cNvPr id="5" name="Footer Placeholder 4">
            <a:extLst>
              <a:ext uri="{FF2B5EF4-FFF2-40B4-BE49-F238E27FC236}">
                <a16:creationId xmlns:a16="http://schemas.microsoft.com/office/drawing/2014/main" id="{5AC5BAA0-8DD5-CDE9-D5F5-032FF40E0D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7DE317-0B7E-BDD0-F665-C7739E0FBB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EA2481-8F5A-2044-A534-08278666653F}" type="slidenum">
              <a:rPr lang="en-US" smtClean="0"/>
              <a:t>‹#›</a:t>
            </a:fld>
            <a:endParaRPr lang="en-US"/>
          </a:p>
        </p:txBody>
      </p:sp>
      <p:pic>
        <p:nvPicPr>
          <p:cNvPr id="7" name="Picture 6" descr="Icon&#10;&#10;Description automatically generated">
            <a:extLst>
              <a:ext uri="{FF2B5EF4-FFF2-40B4-BE49-F238E27FC236}">
                <a16:creationId xmlns:a16="http://schemas.microsoft.com/office/drawing/2014/main" id="{BD9BE477-AA34-1056-BFFA-E88D4C45D228}"/>
              </a:ext>
            </a:extLst>
          </p:cNvPr>
          <p:cNvPicPr>
            <a:picLocks noChangeAspect="1"/>
          </p:cNvPicPr>
          <p:nvPr userDrawn="1"/>
        </p:nvPicPr>
        <p:blipFill>
          <a:blip r:embed="rId29"/>
          <a:stretch>
            <a:fillRect/>
          </a:stretch>
        </p:blipFill>
        <p:spPr>
          <a:xfrm>
            <a:off x="11553170" y="6174358"/>
            <a:ext cx="490607" cy="547117"/>
          </a:xfrm>
          <a:prstGeom prst="rect">
            <a:avLst/>
          </a:prstGeom>
          <a:effectLst>
            <a:outerShdw blurRad="50800" dist="38100" dir="2700000" algn="tl" rotWithShape="0">
              <a:srgbClr val="114A8B">
                <a:alpha val="16000"/>
              </a:srgbClr>
            </a:outerShdw>
          </a:effectLst>
        </p:spPr>
      </p:pic>
      <p:sp>
        <p:nvSpPr>
          <p:cNvPr id="9" name="Parallelogram 8">
            <a:extLst>
              <a:ext uri="{FF2B5EF4-FFF2-40B4-BE49-F238E27FC236}">
                <a16:creationId xmlns:a16="http://schemas.microsoft.com/office/drawing/2014/main" id="{A50F744D-1A70-AB0C-F653-B1FBDBE87ABC}"/>
              </a:ext>
            </a:extLst>
          </p:cNvPr>
          <p:cNvSpPr>
            <a:spLocks noChangeAspect="1"/>
          </p:cNvSpPr>
          <p:nvPr userDrawn="1"/>
        </p:nvSpPr>
        <p:spPr>
          <a:xfrm>
            <a:off x="2468880" y="1366"/>
            <a:ext cx="2466339" cy="318674"/>
          </a:xfrm>
          <a:prstGeom prst="parallelogram">
            <a:avLst/>
          </a:prstGeom>
          <a:solidFill>
            <a:srgbClr val="008D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a:extLst>
              <a:ext uri="{FF2B5EF4-FFF2-40B4-BE49-F238E27FC236}">
                <a16:creationId xmlns:a16="http://schemas.microsoft.com/office/drawing/2014/main" id="{A2858A0D-4EBE-932D-BE8A-AB27AD4EF0A9}"/>
              </a:ext>
            </a:extLst>
          </p:cNvPr>
          <p:cNvSpPr>
            <a:spLocks noChangeAspect="1"/>
          </p:cNvSpPr>
          <p:nvPr userDrawn="1"/>
        </p:nvSpPr>
        <p:spPr>
          <a:xfrm>
            <a:off x="6489290" y="0"/>
            <a:ext cx="5702710" cy="318016"/>
          </a:xfrm>
          <a:prstGeom prst="rect">
            <a:avLst/>
          </a:prstGeom>
          <a:solidFill>
            <a:srgbClr val="F47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ACCD0"/>
              </a:solidFill>
            </a:endParaRPr>
          </a:p>
        </p:txBody>
      </p:sp>
      <p:sp>
        <p:nvSpPr>
          <p:cNvPr id="12" name="Parallelogram 11">
            <a:extLst>
              <a:ext uri="{FF2B5EF4-FFF2-40B4-BE49-F238E27FC236}">
                <a16:creationId xmlns:a16="http://schemas.microsoft.com/office/drawing/2014/main" id="{3B3E7F4D-FB3C-9DFF-C8C8-6D3B4BE74DF6}"/>
              </a:ext>
            </a:extLst>
          </p:cNvPr>
          <p:cNvSpPr>
            <a:spLocks noChangeAspect="1"/>
          </p:cNvSpPr>
          <p:nvPr userDrawn="1"/>
        </p:nvSpPr>
        <p:spPr>
          <a:xfrm>
            <a:off x="4844974" y="1456"/>
            <a:ext cx="2466339" cy="316560"/>
          </a:xfrm>
          <a:prstGeom prst="parallelogram">
            <a:avLst/>
          </a:prstGeom>
          <a:solidFill>
            <a:srgbClr val="0366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Parallelogram 12">
            <a:extLst>
              <a:ext uri="{FF2B5EF4-FFF2-40B4-BE49-F238E27FC236}">
                <a16:creationId xmlns:a16="http://schemas.microsoft.com/office/drawing/2014/main" id="{D1F56C6A-5352-CE58-052C-B79CEDD3331A}"/>
              </a:ext>
            </a:extLst>
          </p:cNvPr>
          <p:cNvSpPr>
            <a:spLocks noChangeAspect="1"/>
          </p:cNvSpPr>
          <p:nvPr userDrawn="1"/>
        </p:nvSpPr>
        <p:spPr>
          <a:xfrm>
            <a:off x="7210496" y="0"/>
            <a:ext cx="2476911" cy="320040"/>
          </a:xfrm>
          <a:prstGeom prst="parallelogram">
            <a:avLst/>
          </a:prstGeom>
          <a:solidFill>
            <a:srgbClr val="114A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504870098"/>
      </p:ext>
    </p:extLst>
  </p:cSld>
  <p:clrMap bg1="lt1" tx1="dk1" bg2="lt2" tx2="dk2" accent1="accent1" accent2="accent2" accent3="accent3" accent4="accent4" accent5="accent5" accent6="accent6" hlink="hlink" folHlink="folHlink"/>
  <p:sldLayoutIdLst>
    <p:sldLayoutId id="2147483660" r:id="rId1"/>
    <p:sldLayoutId id="2147483678" r:id="rId2"/>
    <p:sldLayoutId id="2147483661" r:id="rId3"/>
    <p:sldLayoutId id="2147483662" r:id="rId4"/>
    <p:sldLayoutId id="2147483649" r:id="rId5"/>
    <p:sldLayoutId id="2147483651" r:id="rId6"/>
    <p:sldLayoutId id="2147483676" r:id="rId7"/>
    <p:sldLayoutId id="2147483672" r:id="rId8"/>
    <p:sldLayoutId id="2147483668" r:id="rId9"/>
    <p:sldLayoutId id="2147483652" r:id="rId10"/>
    <p:sldLayoutId id="2147483667" r:id="rId11"/>
    <p:sldLayoutId id="2147483671" r:id="rId12"/>
    <p:sldLayoutId id="2147483656" r:id="rId13"/>
    <p:sldLayoutId id="2147483653" r:id="rId14"/>
    <p:sldLayoutId id="2147483657" r:id="rId15"/>
    <p:sldLayoutId id="2147483665" r:id="rId16"/>
    <p:sldLayoutId id="2147483666" r:id="rId17"/>
    <p:sldLayoutId id="2147483669" r:id="rId18"/>
    <p:sldLayoutId id="2147483664" r:id="rId19"/>
    <p:sldLayoutId id="2147483670" r:id="rId20"/>
    <p:sldLayoutId id="2147483654" r:id="rId21"/>
    <p:sldLayoutId id="2147483673" r:id="rId22"/>
    <p:sldLayoutId id="2147483674" r:id="rId23"/>
    <p:sldLayoutId id="2147483679" r:id="rId24"/>
    <p:sldLayoutId id="2147483680" r:id="rId25"/>
    <p:sldLayoutId id="2147483681" r:id="rId26"/>
    <p:sldLayoutId id="2147483682" r:id="rId2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5.xml"/><Relationship Id="rId5" Type="http://schemas.openxmlformats.org/officeDocument/2006/relationships/image" Target="../media/image25.jpg"/><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5.xml"/><Relationship Id="rId5" Type="http://schemas.openxmlformats.org/officeDocument/2006/relationships/hyperlink" Target="mailto:mailto:portaladmin@newfi.com" TargetMode="External"/><Relationship Id="rId4" Type="http://schemas.openxmlformats.org/officeDocument/2006/relationships/hyperlink" Target="http://www.newfiwholesale.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7.xml"/><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7.xml"/><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5.xml"/><Relationship Id="rId4" Type="http://schemas.openxmlformats.org/officeDocument/2006/relationships/image" Target="../media/image38.jp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5.xml"/><Relationship Id="rId4" Type="http://schemas.openxmlformats.org/officeDocument/2006/relationships/image" Target="../media/image45.jpg"/></Relationships>
</file>

<file path=ppt/slides/_rels/slide3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2B77A-6BC5-BB9C-73CB-20B4D871F07C}"/>
              </a:ext>
            </a:extLst>
          </p:cNvPr>
          <p:cNvSpPr>
            <a:spLocks noGrp="1"/>
          </p:cNvSpPr>
          <p:nvPr>
            <p:ph type="title"/>
          </p:nvPr>
        </p:nvSpPr>
        <p:spPr/>
        <p:txBody>
          <a:bodyPr>
            <a:normAutofit/>
          </a:bodyPr>
          <a:lstStyle/>
          <a:p>
            <a:r>
              <a:rPr lang="en-US" sz="2800" dirty="0">
                <a:solidFill>
                  <a:srgbClr val="114A8B"/>
                </a:solidFill>
              </a:rPr>
              <a:t>BLU Portal User Guide</a:t>
            </a:r>
            <a:br>
              <a:rPr lang="en-US" sz="2800" dirty="0">
                <a:solidFill>
                  <a:srgbClr val="114A8B"/>
                </a:solidFill>
              </a:rPr>
            </a:br>
            <a:endParaRPr lang="en-US" sz="2800" dirty="0">
              <a:solidFill>
                <a:srgbClr val="114A8B"/>
              </a:solidFill>
            </a:endParaRPr>
          </a:p>
        </p:txBody>
      </p:sp>
    </p:spTree>
    <p:extLst>
      <p:ext uri="{BB962C8B-B14F-4D97-AF65-F5344CB8AC3E}">
        <p14:creationId xmlns:p14="http://schemas.microsoft.com/office/powerpoint/2010/main" val="646943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3850" y="236"/>
            <a:ext cx="5562183" cy="306884"/>
          </a:xfrm>
          <a:custGeom>
            <a:avLst/>
            <a:gdLst/>
            <a:ahLst/>
            <a:cxnLst/>
            <a:rect l="l" t="t" r="r" b="b"/>
            <a:pathLst>
              <a:path w="4707255" h="259715">
                <a:moveTo>
                  <a:pt x="4706658" y="259321"/>
                </a:moveTo>
                <a:lnTo>
                  <a:pt x="4706658" y="0"/>
                </a:lnTo>
                <a:lnTo>
                  <a:pt x="0" y="0"/>
                </a:lnTo>
                <a:lnTo>
                  <a:pt x="0" y="259321"/>
                </a:lnTo>
                <a:lnTo>
                  <a:pt x="4706658" y="259321"/>
                </a:lnTo>
                <a:close/>
              </a:path>
            </a:pathLst>
          </a:custGeom>
          <a:solidFill>
            <a:srgbClr val="DFE0E4"/>
          </a:solidFill>
        </p:spPr>
        <p:txBody>
          <a:bodyPr wrap="square" lIns="0" tIns="0" rIns="0" bIns="0" rtlCol="0"/>
          <a:lstStyle/>
          <a:p>
            <a:endParaRPr sz="2127"/>
          </a:p>
        </p:txBody>
      </p:sp>
      <p:grpSp>
        <p:nvGrpSpPr>
          <p:cNvPr id="3" name="object 3"/>
          <p:cNvGrpSpPr/>
          <p:nvPr/>
        </p:nvGrpSpPr>
        <p:grpSpPr>
          <a:xfrm>
            <a:off x="11379391" y="5980007"/>
            <a:ext cx="599512" cy="664040"/>
            <a:chOff x="9500514" y="5060857"/>
            <a:chExt cx="507365" cy="561975"/>
          </a:xfrm>
        </p:grpSpPr>
        <p:pic>
          <p:nvPicPr>
            <p:cNvPr id="4" name="object 4"/>
            <p:cNvPicPr/>
            <p:nvPr/>
          </p:nvPicPr>
          <p:blipFill>
            <a:blip r:embed="rId2" cstate="print"/>
            <a:stretch>
              <a:fillRect/>
            </a:stretch>
          </p:blipFill>
          <p:spPr>
            <a:xfrm>
              <a:off x="9500514" y="5060857"/>
              <a:ext cx="506856" cy="561860"/>
            </a:xfrm>
            <a:prstGeom prst="rect">
              <a:avLst/>
            </a:prstGeom>
          </p:spPr>
        </p:pic>
        <p:pic>
          <p:nvPicPr>
            <p:cNvPr id="5" name="object 5"/>
            <p:cNvPicPr/>
            <p:nvPr/>
          </p:nvPicPr>
          <p:blipFill>
            <a:blip r:embed="rId3" cstate="print"/>
            <a:stretch>
              <a:fillRect/>
            </a:stretch>
          </p:blipFill>
          <p:spPr>
            <a:xfrm>
              <a:off x="9531959" y="5092289"/>
              <a:ext cx="400761" cy="455764"/>
            </a:xfrm>
            <a:prstGeom prst="rect">
              <a:avLst/>
            </a:prstGeom>
          </p:spPr>
        </p:pic>
      </p:grpSp>
      <p:sp>
        <p:nvSpPr>
          <p:cNvPr id="6" name="object 6"/>
          <p:cNvSpPr/>
          <p:nvPr/>
        </p:nvSpPr>
        <p:spPr>
          <a:xfrm>
            <a:off x="2558292" y="236"/>
            <a:ext cx="2405552" cy="315888"/>
          </a:xfrm>
          <a:custGeom>
            <a:avLst/>
            <a:gdLst/>
            <a:ahLst/>
            <a:cxnLst/>
            <a:rect l="l" t="t" r="r" b="b"/>
            <a:pathLst>
              <a:path w="2035810" h="267335">
                <a:moveTo>
                  <a:pt x="2035251" y="0"/>
                </a:moveTo>
                <a:lnTo>
                  <a:pt x="66738" y="0"/>
                </a:lnTo>
                <a:lnTo>
                  <a:pt x="0" y="267169"/>
                </a:lnTo>
                <a:lnTo>
                  <a:pt x="1968512" y="267169"/>
                </a:lnTo>
                <a:lnTo>
                  <a:pt x="2035251" y="0"/>
                </a:lnTo>
                <a:close/>
              </a:path>
            </a:pathLst>
          </a:custGeom>
          <a:solidFill>
            <a:srgbClr val="158BCC"/>
          </a:solidFill>
        </p:spPr>
        <p:txBody>
          <a:bodyPr wrap="square" lIns="0" tIns="0" rIns="0" bIns="0" rtlCol="0"/>
          <a:lstStyle/>
          <a:p>
            <a:endParaRPr sz="2127"/>
          </a:p>
        </p:txBody>
      </p:sp>
      <p:grpSp>
        <p:nvGrpSpPr>
          <p:cNvPr id="7" name="object 7"/>
          <p:cNvGrpSpPr/>
          <p:nvPr/>
        </p:nvGrpSpPr>
        <p:grpSpPr>
          <a:xfrm>
            <a:off x="4879658" y="236"/>
            <a:ext cx="7159632" cy="315888"/>
            <a:chOff x="3999814" y="199"/>
            <a:chExt cx="6059170" cy="267335"/>
          </a:xfrm>
        </p:grpSpPr>
        <p:sp>
          <p:nvSpPr>
            <p:cNvPr id="8" name="object 8"/>
            <p:cNvSpPr/>
            <p:nvPr/>
          </p:nvSpPr>
          <p:spPr>
            <a:xfrm>
              <a:off x="5351411" y="199"/>
              <a:ext cx="4707255" cy="259715"/>
            </a:xfrm>
            <a:custGeom>
              <a:avLst/>
              <a:gdLst/>
              <a:ahLst/>
              <a:cxnLst/>
              <a:rect l="l" t="t" r="r" b="b"/>
              <a:pathLst>
                <a:path w="4707255" h="259715">
                  <a:moveTo>
                    <a:pt x="4707013" y="259321"/>
                  </a:moveTo>
                  <a:lnTo>
                    <a:pt x="4707013" y="0"/>
                  </a:lnTo>
                  <a:lnTo>
                    <a:pt x="0" y="0"/>
                  </a:lnTo>
                  <a:lnTo>
                    <a:pt x="0" y="259321"/>
                  </a:lnTo>
                  <a:lnTo>
                    <a:pt x="4707013" y="259321"/>
                  </a:lnTo>
                  <a:close/>
                </a:path>
              </a:pathLst>
            </a:custGeom>
            <a:solidFill>
              <a:srgbClr val="F47824"/>
            </a:solidFill>
          </p:spPr>
          <p:txBody>
            <a:bodyPr wrap="square" lIns="0" tIns="0" rIns="0" bIns="0" rtlCol="0"/>
            <a:lstStyle/>
            <a:p>
              <a:endParaRPr sz="2127"/>
            </a:p>
          </p:txBody>
        </p:sp>
        <p:sp>
          <p:nvSpPr>
            <p:cNvPr id="9" name="object 9"/>
            <p:cNvSpPr/>
            <p:nvPr/>
          </p:nvSpPr>
          <p:spPr>
            <a:xfrm>
              <a:off x="3999814" y="199"/>
              <a:ext cx="2035810" cy="259715"/>
            </a:xfrm>
            <a:custGeom>
              <a:avLst/>
              <a:gdLst/>
              <a:ahLst/>
              <a:cxnLst/>
              <a:rect l="l" t="t" r="r" b="b"/>
              <a:pathLst>
                <a:path w="2035810" h="259715">
                  <a:moveTo>
                    <a:pt x="2035251" y="0"/>
                  </a:moveTo>
                  <a:lnTo>
                    <a:pt x="64846" y="0"/>
                  </a:lnTo>
                  <a:lnTo>
                    <a:pt x="0" y="259321"/>
                  </a:lnTo>
                  <a:lnTo>
                    <a:pt x="1970392" y="259321"/>
                  </a:lnTo>
                  <a:lnTo>
                    <a:pt x="2035251" y="0"/>
                  </a:lnTo>
                  <a:close/>
                </a:path>
              </a:pathLst>
            </a:custGeom>
            <a:solidFill>
              <a:srgbClr val="0D66AE"/>
            </a:solidFill>
          </p:spPr>
          <p:txBody>
            <a:bodyPr wrap="square" lIns="0" tIns="0" rIns="0" bIns="0" rtlCol="0"/>
            <a:lstStyle/>
            <a:p>
              <a:endParaRPr sz="2127"/>
            </a:p>
          </p:txBody>
        </p:sp>
        <p:sp>
          <p:nvSpPr>
            <p:cNvPr id="10" name="object 10"/>
            <p:cNvSpPr/>
            <p:nvPr/>
          </p:nvSpPr>
          <p:spPr>
            <a:xfrm>
              <a:off x="5948629" y="199"/>
              <a:ext cx="2043430" cy="267335"/>
            </a:xfrm>
            <a:custGeom>
              <a:avLst/>
              <a:gdLst/>
              <a:ahLst/>
              <a:cxnLst/>
              <a:rect l="l" t="t" r="r" b="b"/>
              <a:pathLst>
                <a:path w="2043429" h="267335">
                  <a:moveTo>
                    <a:pt x="2043112" y="0"/>
                  </a:moveTo>
                  <a:lnTo>
                    <a:pt x="66840" y="0"/>
                  </a:lnTo>
                  <a:lnTo>
                    <a:pt x="0" y="267169"/>
                  </a:lnTo>
                  <a:lnTo>
                    <a:pt x="1976259" y="267169"/>
                  </a:lnTo>
                  <a:lnTo>
                    <a:pt x="2043112" y="0"/>
                  </a:lnTo>
                  <a:close/>
                </a:path>
              </a:pathLst>
            </a:custGeom>
            <a:solidFill>
              <a:srgbClr val="114B89"/>
            </a:solidFill>
          </p:spPr>
          <p:txBody>
            <a:bodyPr wrap="square" lIns="0" tIns="0" rIns="0" bIns="0" rtlCol="0"/>
            <a:lstStyle/>
            <a:p>
              <a:endParaRPr sz="2127"/>
            </a:p>
          </p:txBody>
        </p:sp>
      </p:grpSp>
      <p:sp>
        <p:nvSpPr>
          <p:cNvPr id="11" name="object 11" descr="$PPTXTitle"/>
          <p:cNvSpPr txBox="1">
            <a:spLocks noGrp="1"/>
          </p:cNvSpPr>
          <p:nvPr>
            <p:ph type="title"/>
          </p:nvPr>
        </p:nvSpPr>
        <p:spPr>
          <a:xfrm>
            <a:off x="1045259" y="540465"/>
            <a:ext cx="4627274" cy="971794"/>
          </a:xfrm>
          <a:prstGeom prst="rect">
            <a:avLst/>
          </a:prstGeom>
        </p:spPr>
        <p:txBody>
          <a:bodyPr vert="horz" wrap="square" lIns="0" tIns="57775" rIns="0" bIns="0" rtlCol="0" anchor="ctr">
            <a:spAutoFit/>
          </a:bodyPr>
          <a:lstStyle/>
          <a:p>
            <a:pPr marL="15006">
              <a:lnSpc>
                <a:spcPct val="100000"/>
              </a:lnSpc>
              <a:spcBef>
                <a:spcPts val="455"/>
              </a:spcBef>
            </a:pPr>
            <a:r>
              <a:rPr sz="1950" b="0" dirty="0">
                <a:solidFill>
                  <a:srgbClr val="F47824"/>
                </a:solidFill>
              </a:rPr>
              <a:t>Create</a:t>
            </a:r>
            <a:r>
              <a:rPr sz="1950" b="0" spc="-83" dirty="0">
                <a:solidFill>
                  <a:srgbClr val="F47824"/>
                </a:solidFill>
              </a:rPr>
              <a:t> </a:t>
            </a:r>
            <a:r>
              <a:rPr sz="1950" b="0" spc="-24" dirty="0">
                <a:solidFill>
                  <a:srgbClr val="F47824"/>
                </a:solidFill>
              </a:rPr>
              <a:t>Loan</a:t>
            </a:r>
            <a:endParaRPr sz="1950"/>
          </a:p>
          <a:p>
            <a:pPr marL="15006">
              <a:lnSpc>
                <a:spcPct val="100000"/>
              </a:lnSpc>
              <a:spcBef>
                <a:spcPts val="591"/>
              </a:spcBef>
            </a:pPr>
            <a:r>
              <a:rPr sz="3486" dirty="0"/>
              <a:t>Mortgage</a:t>
            </a:r>
            <a:r>
              <a:rPr sz="3486" spc="-118" dirty="0"/>
              <a:t> </a:t>
            </a:r>
            <a:r>
              <a:rPr sz="3486" dirty="0"/>
              <a:t>Applied</a:t>
            </a:r>
            <a:r>
              <a:rPr sz="3486" spc="6" dirty="0"/>
              <a:t> </a:t>
            </a:r>
            <a:r>
              <a:rPr sz="3486" spc="-30" dirty="0"/>
              <a:t>For</a:t>
            </a:r>
            <a:endParaRPr sz="3486"/>
          </a:p>
        </p:txBody>
      </p:sp>
      <p:sp>
        <p:nvSpPr>
          <p:cNvPr id="12" name="object 12"/>
          <p:cNvSpPr txBox="1"/>
          <p:nvPr/>
        </p:nvSpPr>
        <p:spPr>
          <a:xfrm>
            <a:off x="1576712" y="5279024"/>
            <a:ext cx="7726130" cy="889105"/>
          </a:xfrm>
          <a:prstGeom prst="rect">
            <a:avLst/>
          </a:prstGeom>
        </p:spPr>
        <p:txBody>
          <a:bodyPr vert="horz" wrap="square" lIns="0" tIns="48021" rIns="0" bIns="0" rtlCol="0">
            <a:spAutoFit/>
          </a:bodyPr>
          <a:lstStyle/>
          <a:p>
            <a:pPr marL="329389" indent="-314382">
              <a:spcBef>
                <a:spcPts val="378"/>
              </a:spcBef>
              <a:buFont typeface="Arial"/>
              <a:buChar char="•"/>
              <a:tabLst>
                <a:tab pos="329389" algn="l"/>
              </a:tabLst>
            </a:pPr>
            <a:r>
              <a:rPr sz="1654" b="1" dirty="0">
                <a:solidFill>
                  <a:srgbClr val="231F20"/>
                </a:solidFill>
                <a:latin typeface="Arial"/>
                <a:cs typeface="Arial"/>
              </a:rPr>
              <a:t>Mortgage Applied For will default to Conventional for all program </a:t>
            </a:r>
            <a:r>
              <a:rPr sz="1654" b="1" spc="-12" dirty="0">
                <a:solidFill>
                  <a:srgbClr val="231F20"/>
                </a:solidFill>
                <a:latin typeface="Arial"/>
                <a:cs typeface="Arial"/>
              </a:rPr>
              <a:t>options.</a:t>
            </a:r>
            <a:endParaRPr sz="1654" dirty="0">
              <a:latin typeface="Arial"/>
              <a:cs typeface="Arial"/>
            </a:endParaRPr>
          </a:p>
          <a:p>
            <a:pPr marL="329389" indent="-314382">
              <a:spcBef>
                <a:spcPts val="260"/>
              </a:spcBef>
              <a:buChar char="•"/>
              <a:tabLst>
                <a:tab pos="329389" algn="l"/>
              </a:tabLst>
            </a:pPr>
            <a:r>
              <a:rPr sz="1654" dirty="0">
                <a:solidFill>
                  <a:srgbClr val="231F20"/>
                </a:solidFill>
                <a:latin typeface="Arial"/>
                <a:cs typeface="Arial"/>
              </a:rPr>
              <a:t>Select</a:t>
            </a:r>
            <a:r>
              <a:rPr sz="1654" spc="-12" dirty="0">
                <a:solidFill>
                  <a:srgbClr val="231F20"/>
                </a:solidFill>
                <a:latin typeface="Arial"/>
                <a:cs typeface="Arial"/>
              </a:rPr>
              <a:t> </a:t>
            </a:r>
            <a:r>
              <a:rPr sz="1654" dirty="0">
                <a:solidFill>
                  <a:srgbClr val="231F20"/>
                </a:solidFill>
                <a:latin typeface="Arial"/>
                <a:cs typeface="Arial"/>
              </a:rPr>
              <a:t>Edit</a:t>
            </a:r>
            <a:r>
              <a:rPr sz="1654" spc="-6" dirty="0">
                <a:solidFill>
                  <a:srgbClr val="231F20"/>
                </a:solidFill>
                <a:latin typeface="Arial"/>
                <a:cs typeface="Arial"/>
              </a:rPr>
              <a:t> </a:t>
            </a:r>
            <a:r>
              <a:rPr sz="1654" dirty="0">
                <a:solidFill>
                  <a:srgbClr val="231F20"/>
                </a:solidFill>
                <a:latin typeface="Arial"/>
                <a:cs typeface="Arial"/>
              </a:rPr>
              <a:t>to</a:t>
            </a:r>
            <a:r>
              <a:rPr sz="1654" spc="-6" dirty="0">
                <a:solidFill>
                  <a:srgbClr val="231F20"/>
                </a:solidFill>
                <a:latin typeface="Arial"/>
                <a:cs typeface="Arial"/>
              </a:rPr>
              <a:t> </a:t>
            </a:r>
            <a:r>
              <a:rPr sz="1654" dirty="0">
                <a:solidFill>
                  <a:srgbClr val="231F20"/>
                </a:solidFill>
                <a:latin typeface="Arial"/>
                <a:cs typeface="Arial"/>
              </a:rPr>
              <a:t>return</a:t>
            </a:r>
            <a:r>
              <a:rPr sz="1654" spc="-6" dirty="0">
                <a:solidFill>
                  <a:srgbClr val="231F20"/>
                </a:solidFill>
                <a:latin typeface="Arial"/>
                <a:cs typeface="Arial"/>
              </a:rPr>
              <a:t> </a:t>
            </a:r>
            <a:r>
              <a:rPr sz="1654" dirty="0">
                <a:solidFill>
                  <a:srgbClr val="231F20"/>
                </a:solidFill>
                <a:latin typeface="Arial"/>
                <a:cs typeface="Arial"/>
              </a:rPr>
              <a:t>to</a:t>
            </a:r>
            <a:r>
              <a:rPr sz="1654" spc="-6" dirty="0">
                <a:solidFill>
                  <a:srgbClr val="231F20"/>
                </a:solidFill>
                <a:latin typeface="Arial"/>
                <a:cs typeface="Arial"/>
              </a:rPr>
              <a:t> </a:t>
            </a:r>
            <a:r>
              <a:rPr sz="1654" dirty="0">
                <a:solidFill>
                  <a:srgbClr val="231F20"/>
                </a:solidFill>
                <a:latin typeface="Arial"/>
                <a:cs typeface="Arial"/>
              </a:rPr>
              <a:t>previous</a:t>
            </a:r>
            <a:r>
              <a:rPr sz="1654" spc="-6" dirty="0">
                <a:solidFill>
                  <a:srgbClr val="231F20"/>
                </a:solidFill>
                <a:latin typeface="Arial"/>
                <a:cs typeface="Arial"/>
              </a:rPr>
              <a:t> </a:t>
            </a:r>
            <a:r>
              <a:rPr sz="1654" spc="-24" dirty="0">
                <a:solidFill>
                  <a:srgbClr val="231F20"/>
                </a:solidFill>
                <a:latin typeface="Arial"/>
                <a:cs typeface="Arial"/>
              </a:rPr>
              <a:t>page</a:t>
            </a:r>
            <a:endParaRPr sz="1654" dirty="0">
              <a:latin typeface="Arial"/>
              <a:cs typeface="Arial"/>
            </a:endParaRPr>
          </a:p>
          <a:p>
            <a:pPr marL="329389" indent="-314382">
              <a:spcBef>
                <a:spcPts val="260"/>
              </a:spcBef>
              <a:buChar char="•"/>
              <a:tabLst>
                <a:tab pos="329389" algn="l"/>
              </a:tabLst>
            </a:pPr>
            <a:r>
              <a:rPr sz="1654" dirty="0">
                <a:solidFill>
                  <a:srgbClr val="231F20"/>
                </a:solidFill>
                <a:latin typeface="Arial"/>
                <a:cs typeface="Arial"/>
              </a:rPr>
              <a:t>Select</a:t>
            </a:r>
            <a:r>
              <a:rPr sz="1654" spc="-35" dirty="0">
                <a:solidFill>
                  <a:srgbClr val="231F20"/>
                </a:solidFill>
                <a:latin typeface="Arial"/>
                <a:cs typeface="Arial"/>
              </a:rPr>
              <a:t> </a:t>
            </a:r>
            <a:r>
              <a:rPr sz="1654" spc="-24" dirty="0">
                <a:solidFill>
                  <a:srgbClr val="231F20"/>
                </a:solidFill>
                <a:latin typeface="Arial"/>
                <a:cs typeface="Arial"/>
              </a:rPr>
              <a:t>Next</a:t>
            </a:r>
            <a:endParaRPr sz="1654" dirty="0">
              <a:latin typeface="Arial"/>
              <a:cs typeface="Arial"/>
            </a:endParaRPr>
          </a:p>
        </p:txBody>
      </p:sp>
      <p:pic>
        <p:nvPicPr>
          <p:cNvPr id="19" name="Picture 18">
            <a:extLst>
              <a:ext uri="{FF2B5EF4-FFF2-40B4-BE49-F238E27FC236}">
                <a16:creationId xmlns:a16="http://schemas.microsoft.com/office/drawing/2014/main" id="{9F1CFBCD-8B9C-186E-5EEC-752D7A436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259" y="1616449"/>
            <a:ext cx="10828464" cy="3561328"/>
          </a:xfrm>
          <a:prstGeom prst="rect">
            <a:avLst/>
          </a:prstGeom>
        </p:spPr>
      </p:pic>
    </p:spTree>
    <p:extLst>
      <p:ext uri="{BB962C8B-B14F-4D97-AF65-F5344CB8AC3E}">
        <p14:creationId xmlns:p14="http://schemas.microsoft.com/office/powerpoint/2010/main" val="481551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603597" y="566149"/>
            <a:ext cx="4046519" cy="971794"/>
          </a:xfrm>
          <a:prstGeom prst="rect">
            <a:avLst/>
          </a:prstGeom>
        </p:spPr>
        <p:txBody>
          <a:bodyPr vert="horz" wrap="square" lIns="0" tIns="57775" rIns="0" bIns="0" rtlCol="0" anchor="ctr">
            <a:spAutoFit/>
          </a:bodyPr>
          <a:lstStyle/>
          <a:p>
            <a:pPr marL="15006">
              <a:lnSpc>
                <a:spcPct val="100000"/>
              </a:lnSpc>
              <a:spcBef>
                <a:spcPts val="455"/>
              </a:spcBef>
            </a:pPr>
            <a:r>
              <a:rPr sz="1950" b="0" dirty="0">
                <a:solidFill>
                  <a:srgbClr val="F47824"/>
                </a:solidFill>
              </a:rPr>
              <a:t>Create</a:t>
            </a:r>
            <a:r>
              <a:rPr sz="1950" b="0" spc="-71" dirty="0">
                <a:solidFill>
                  <a:srgbClr val="F47824"/>
                </a:solidFill>
              </a:rPr>
              <a:t> </a:t>
            </a:r>
            <a:r>
              <a:rPr sz="1950" b="0" spc="-24" dirty="0">
                <a:solidFill>
                  <a:srgbClr val="F47824"/>
                </a:solidFill>
              </a:rPr>
              <a:t>Loan</a:t>
            </a:r>
            <a:endParaRPr sz="1950" dirty="0"/>
          </a:p>
          <a:p>
            <a:pPr marL="15006">
              <a:lnSpc>
                <a:spcPct val="100000"/>
              </a:lnSpc>
              <a:spcBef>
                <a:spcPts val="591"/>
              </a:spcBef>
            </a:pPr>
            <a:r>
              <a:rPr sz="3486" dirty="0"/>
              <a:t>Address</a:t>
            </a:r>
            <a:r>
              <a:rPr sz="3486" spc="18" dirty="0"/>
              <a:t> </a:t>
            </a:r>
            <a:r>
              <a:rPr sz="3486" spc="-12" dirty="0"/>
              <a:t>Validation</a:t>
            </a:r>
            <a:endParaRPr sz="3486" dirty="0"/>
          </a:p>
        </p:txBody>
      </p:sp>
      <p:sp>
        <p:nvSpPr>
          <p:cNvPr id="3" name="object 3"/>
          <p:cNvSpPr txBox="1"/>
          <p:nvPr/>
        </p:nvSpPr>
        <p:spPr>
          <a:xfrm>
            <a:off x="7896789" y="2348528"/>
            <a:ext cx="3691614" cy="2684583"/>
          </a:xfrm>
          <a:prstGeom prst="rect">
            <a:avLst/>
          </a:prstGeom>
        </p:spPr>
        <p:txBody>
          <a:bodyPr vert="horz" wrap="square" lIns="0" tIns="57025" rIns="0" bIns="0" rtlCol="0">
            <a:spAutoFit/>
          </a:bodyPr>
          <a:lstStyle/>
          <a:p>
            <a:pPr marL="348897" marR="6003" indent="-334641">
              <a:lnSpc>
                <a:spcPts val="1654"/>
              </a:lnSpc>
              <a:spcBef>
                <a:spcPts val="449"/>
              </a:spcBef>
              <a:buSzPct val="103571"/>
              <a:buChar char="•"/>
              <a:tabLst>
                <a:tab pos="348897" algn="l"/>
              </a:tabLst>
            </a:pPr>
            <a:r>
              <a:rPr sz="1654" dirty="0">
                <a:solidFill>
                  <a:srgbClr val="231F20"/>
                </a:solidFill>
                <a:latin typeface="Arial"/>
                <a:cs typeface="Arial"/>
              </a:rPr>
              <a:t>BLU</a:t>
            </a:r>
            <a:r>
              <a:rPr sz="1654" spc="-24" dirty="0">
                <a:solidFill>
                  <a:srgbClr val="231F20"/>
                </a:solidFill>
                <a:latin typeface="Arial"/>
                <a:cs typeface="Arial"/>
              </a:rPr>
              <a:t> </a:t>
            </a:r>
            <a:r>
              <a:rPr sz="1654" dirty="0">
                <a:solidFill>
                  <a:srgbClr val="231F20"/>
                </a:solidFill>
                <a:latin typeface="Arial"/>
                <a:cs typeface="Arial"/>
              </a:rPr>
              <a:t>will</a:t>
            </a:r>
            <a:r>
              <a:rPr sz="1654" spc="-18" dirty="0">
                <a:solidFill>
                  <a:srgbClr val="231F20"/>
                </a:solidFill>
                <a:latin typeface="Arial"/>
                <a:cs typeface="Arial"/>
              </a:rPr>
              <a:t> </a:t>
            </a:r>
            <a:r>
              <a:rPr sz="1654" dirty="0">
                <a:solidFill>
                  <a:srgbClr val="231F20"/>
                </a:solidFill>
                <a:latin typeface="Arial"/>
                <a:cs typeface="Arial"/>
              </a:rPr>
              <a:t>cross-check</a:t>
            </a:r>
            <a:r>
              <a:rPr sz="1654" spc="-18" dirty="0">
                <a:solidFill>
                  <a:srgbClr val="231F20"/>
                </a:solidFill>
                <a:latin typeface="Arial"/>
                <a:cs typeface="Arial"/>
              </a:rPr>
              <a:t> </a:t>
            </a:r>
            <a:r>
              <a:rPr sz="1654" dirty="0">
                <a:solidFill>
                  <a:srgbClr val="231F20"/>
                </a:solidFill>
                <a:latin typeface="Arial"/>
                <a:cs typeface="Arial"/>
              </a:rPr>
              <a:t>the</a:t>
            </a:r>
            <a:r>
              <a:rPr sz="1654" spc="-24" dirty="0">
                <a:solidFill>
                  <a:srgbClr val="231F20"/>
                </a:solidFill>
                <a:latin typeface="Arial"/>
                <a:cs typeface="Arial"/>
              </a:rPr>
              <a:t> </a:t>
            </a:r>
            <a:r>
              <a:rPr sz="1654" dirty="0">
                <a:solidFill>
                  <a:srgbClr val="231F20"/>
                </a:solidFill>
                <a:latin typeface="Arial"/>
                <a:cs typeface="Arial"/>
              </a:rPr>
              <a:t>subject</a:t>
            </a:r>
            <a:r>
              <a:rPr sz="1654" spc="-18" dirty="0">
                <a:solidFill>
                  <a:srgbClr val="231F20"/>
                </a:solidFill>
                <a:latin typeface="Arial"/>
                <a:cs typeface="Arial"/>
              </a:rPr>
              <a:t> </a:t>
            </a:r>
            <a:r>
              <a:rPr sz="1654" spc="-12" dirty="0">
                <a:solidFill>
                  <a:srgbClr val="231F20"/>
                </a:solidFill>
                <a:latin typeface="Arial"/>
                <a:cs typeface="Arial"/>
              </a:rPr>
              <a:t>property </a:t>
            </a:r>
            <a:r>
              <a:rPr sz="1654" dirty="0">
                <a:solidFill>
                  <a:srgbClr val="231F20"/>
                </a:solidFill>
                <a:latin typeface="Arial"/>
                <a:cs typeface="Arial"/>
              </a:rPr>
              <a:t>address</a:t>
            </a:r>
            <a:r>
              <a:rPr sz="1654" spc="-35" dirty="0">
                <a:solidFill>
                  <a:srgbClr val="231F20"/>
                </a:solidFill>
                <a:latin typeface="Arial"/>
                <a:cs typeface="Arial"/>
              </a:rPr>
              <a:t> </a:t>
            </a:r>
            <a:r>
              <a:rPr sz="1654" dirty="0">
                <a:solidFill>
                  <a:srgbClr val="231F20"/>
                </a:solidFill>
                <a:latin typeface="Arial"/>
                <a:cs typeface="Arial"/>
              </a:rPr>
              <a:t>with</a:t>
            </a:r>
            <a:r>
              <a:rPr sz="1654" spc="-35" dirty="0">
                <a:solidFill>
                  <a:srgbClr val="231F20"/>
                </a:solidFill>
                <a:latin typeface="Arial"/>
                <a:cs typeface="Arial"/>
              </a:rPr>
              <a:t> </a:t>
            </a:r>
            <a:r>
              <a:rPr sz="1654" dirty="0">
                <a:solidFill>
                  <a:srgbClr val="231F20"/>
                </a:solidFill>
                <a:latin typeface="Arial"/>
                <a:cs typeface="Arial"/>
              </a:rPr>
              <a:t>USPS</a:t>
            </a:r>
            <a:r>
              <a:rPr sz="1654" spc="-35" dirty="0">
                <a:solidFill>
                  <a:srgbClr val="231F20"/>
                </a:solidFill>
                <a:latin typeface="Arial"/>
                <a:cs typeface="Arial"/>
              </a:rPr>
              <a:t> </a:t>
            </a:r>
            <a:r>
              <a:rPr sz="1654" dirty="0">
                <a:solidFill>
                  <a:srgbClr val="231F20"/>
                </a:solidFill>
                <a:latin typeface="Arial"/>
                <a:cs typeface="Arial"/>
              </a:rPr>
              <a:t>records</a:t>
            </a:r>
            <a:r>
              <a:rPr sz="1654" spc="-35" dirty="0">
                <a:solidFill>
                  <a:srgbClr val="231F20"/>
                </a:solidFill>
                <a:latin typeface="Arial"/>
                <a:cs typeface="Arial"/>
              </a:rPr>
              <a:t> </a:t>
            </a:r>
            <a:r>
              <a:rPr sz="1654" dirty="0">
                <a:solidFill>
                  <a:srgbClr val="231F20"/>
                </a:solidFill>
                <a:latin typeface="Arial"/>
                <a:cs typeface="Arial"/>
              </a:rPr>
              <a:t>and,</a:t>
            </a:r>
            <a:r>
              <a:rPr sz="1654" spc="-35" dirty="0">
                <a:solidFill>
                  <a:srgbClr val="231F20"/>
                </a:solidFill>
                <a:latin typeface="Arial"/>
                <a:cs typeface="Arial"/>
              </a:rPr>
              <a:t> </a:t>
            </a:r>
            <a:r>
              <a:rPr sz="1654" dirty="0">
                <a:solidFill>
                  <a:srgbClr val="231F20"/>
                </a:solidFill>
                <a:latin typeface="Arial"/>
                <a:cs typeface="Arial"/>
              </a:rPr>
              <a:t>if</a:t>
            </a:r>
            <a:r>
              <a:rPr sz="1654" spc="-35" dirty="0">
                <a:solidFill>
                  <a:srgbClr val="231F20"/>
                </a:solidFill>
                <a:latin typeface="Arial"/>
                <a:cs typeface="Arial"/>
              </a:rPr>
              <a:t> </a:t>
            </a:r>
            <a:r>
              <a:rPr sz="1654" spc="-12" dirty="0">
                <a:solidFill>
                  <a:srgbClr val="231F20"/>
                </a:solidFill>
                <a:latin typeface="Arial"/>
                <a:cs typeface="Arial"/>
              </a:rPr>
              <a:t>applicable, </a:t>
            </a:r>
            <a:r>
              <a:rPr sz="1654" dirty="0">
                <a:solidFill>
                  <a:srgbClr val="231F20"/>
                </a:solidFill>
                <a:latin typeface="Arial"/>
                <a:cs typeface="Arial"/>
              </a:rPr>
              <a:t>provide</a:t>
            </a:r>
            <a:r>
              <a:rPr sz="1654" spc="-30" dirty="0">
                <a:solidFill>
                  <a:srgbClr val="231F20"/>
                </a:solidFill>
                <a:latin typeface="Arial"/>
                <a:cs typeface="Arial"/>
              </a:rPr>
              <a:t> </a:t>
            </a:r>
            <a:r>
              <a:rPr sz="1654" dirty="0">
                <a:solidFill>
                  <a:srgbClr val="231F20"/>
                </a:solidFill>
                <a:latin typeface="Arial"/>
                <a:cs typeface="Arial"/>
              </a:rPr>
              <a:t>the</a:t>
            </a:r>
            <a:r>
              <a:rPr sz="1654" spc="-30" dirty="0">
                <a:solidFill>
                  <a:srgbClr val="231F20"/>
                </a:solidFill>
                <a:latin typeface="Arial"/>
                <a:cs typeface="Arial"/>
              </a:rPr>
              <a:t> </a:t>
            </a:r>
            <a:r>
              <a:rPr sz="1654" spc="-12" dirty="0">
                <a:solidFill>
                  <a:srgbClr val="231F20"/>
                </a:solidFill>
                <a:latin typeface="Arial"/>
                <a:cs typeface="Arial"/>
              </a:rPr>
              <a:t>USPS-</a:t>
            </a:r>
            <a:r>
              <a:rPr sz="1654" dirty="0">
                <a:solidFill>
                  <a:srgbClr val="231F20"/>
                </a:solidFill>
                <a:latin typeface="Arial"/>
                <a:cs typeface="Arial"/>
              </a:rPr>
              <a:t>standardized</a:t>
            </a:r>
            <a:r>
              <a:rPr sz="1654" spc="-24" dirty="0">
                <a:solidFill>
                  <a:srgbClr val="231F20"/>
                </a:solidFill>
                <a:latin typeface="Arial"/>
                <a:cs typeface="Arial"/>
              </a:rPr>
              <a:t> </a:t>
            </a:r>
            <a:r>
              <a:rPr sz="1654" spc="-12" dirty="0">
                <a:solidFill>
                  <a:srgbClr val="231F20"/>
                </a:solidFill>
                <a:latin typeface="Arial"/>
                <a:cs typeface="Arial"/>
              </a:rPr>
              <a:t>format.</a:t>
            </a:r>
            <a:endParaRPr sz="1654" dirty="0">
              <a:latin typeface="Arial"/>
              <a:cs typeface="Arial"/>
            </a:endParaRPr>
          </a:p>
          <a:p>
            <a:pPr marL="348897" marR="110296" indent="-334641">
              <a:lnSpc>
                <a:spcPts val="1654"/>
              </a:lnSpc>
              <a:spcBef>
                <a:spcPts val="591"/>
              </a:spcBef>
              <a:buSzPct val="103571"/>
              <a:buChar char="•"/>
              <a:tabLst>
                <a:tab pos="348897" algn="l"/>
              </a:tabLst>
            </a:pPr>
            <a:r>
              <a:rPr sz="1654" dirty="0">
                <a:solidFill>
                  <a:srgbClr val="231F20"/>
                </a:solidFill>
                <a:latin typeface="Arial"/>
                <a:cs typeface="Arial"/>
              </a:rPr>
              <a:t>The</a:t>
            </a:r>
            <a:r>
              <a:rPr sz="1654" spc="-18" dirty="0">
                <a:solidFill>
                  <a:srgbClr val="231F20"/>
                </a:solidFill>
                <a:latin typeface="Arial"/>
                <a:cs typeface="Arial"/>
              </a:rPr>
              <a:t> </a:t>
            </a:r>
            <a:r>
              <a:rPr sz="1654" dirty="0">
                <a:solidFill>
                  <a:srgbClr val="231F20"/>
                </a:solidFill>
                <a:latin typeface="Arial"/>
                <a:cs typeface="Arial"/>
              </a:rPr>
              <a:t>user</a:t>
            </a:r>
            <a:r>
              <a:rPr sz="1654" spc="-18" dirty="0">
                <a:solidFill>
                  <a:srgbClr val="231F20"/>
                </a:solidFill>
                <a:latin typeface="Arial"/>
                <a:cs typeface="Arial"/>
              </a:rPr>
              <a:t> </a:t>
            </a:r>
            <a:r>
              <a:rPr sz="1654" dirty="0">
                <a:solidFill>
                  <a:srgbClr val="231F20"/>
                </a:solidFill>
                <a:latin typeface="Arial"/>
                <a:cs typeface="Arial"/>
              </a:rPr>
              <a:t>may</a:t>
            </a:r>
            <a:r>
              <a:rPr sz="1654" spc="-18" dirty="0">
                <a:solidFill>
                  <a:srgbClr val="231F20"/>
                </a:solidFill>
                <a:latin typeface="Arial"/>
                <a:cs typeface="Arial"/>
              </a:rPr>
              <a:t> </a:t>
            </a:r>
            <a:r>
              <a:rPr sz="1654" dirty="0">
                <a:solidFill>
                  <a:srgbClr val="231F20"/>
                </a:solidFill>
                <a:latin typeface="Arial"/>
                <a:cs typeface="Arial"/>
              </a:rPr>
              <a:t>either</a:t>
            </a:r>
            <a:r>
              <a:rPr sz="1654" spc="-24" dirty="0">
                <a:solidFill>
                  <a:srgbClr val="231F20"/>
                </a:solidFill>
                <a:latin typeface="Arial"/>
                <a:cs typeface="Arial"/>
              </a:rPr>
              <a:t> </a:t>
            </a:r>
            <a:r>
              <a:rPr sz="1654" dirty="0">
                <a:solidFill>
                  <a:srgbClr val="231F20"/>
                </a:solidFill>
                <a:latin typeface="Arial"/>
                <a:cs typeface="Arial"/>
              </a:rPr>
              <a:t>accept</a:t>
            </a:r>
            <a:r>
              <a:rPr sz="1654" spc="-12" dirty="0">
                <a:solidFill>
                  <a:srgbClr val="231F20"/>
                </a:solidFill>
                <a:latin typeface="Arial"/>
                <a:cs typeface="Arial"/>
              </a:rPr>
              <a:t> </a:t>
            </a:r>
            <a:r>
              <a:rPr sz="1654" dirty="0">
                <a:solidFill>
                  <a:srgbClr val="231F20"/>
                </a:solidFill>
                <a:latin typeface="Arial"/>
                <a:cs typeface="Arial"/>
              </a:rPr>
              <a:t>the</a:t>
            </a:r>
            <a:r>
              <a:rPr sz="1654" spc="-18" dirty="0">
                <a:solidFill>
                  <a:srgbClr val="231F20"/>
                </a:solidFill>
                <a:latin typeface="Arial"/>
                <a:cs typeface="Arial"/>
              </a:rPr>
              <a:t> </a:t>
            </a:r>
            <a:r>
              <a:rPr sz="1654" spc="-12" dirty="0">
                <a:solidFill>
                  <a:srgbClr val="231F20"/>
                </a:solidFill>
                <a:latin typeface="Arial"/>
                <a:cs typeface="Arial"/>
              </a:rPr>
              <a:t>standardized </a:t>
            </a:r>
            <a:r>
              <a:rPr sz="1654" dirty="0">
                <a:solidFill>
                  <a:srgbClr val="231F20"/>
                </a:solidFill>
                <a:latin typeface="Arial"/>
                <a:cs typeface="Arial"/>
              </a:rPr>
              <a:t>address</a:t>
            </a:r>
            <a:r>
              <a:rPr sz="1654" spc="-41" dirty="0">
                <a:solidFill>
                  <a:srgbClr val="231F20"/>
                </a:solidFill>
                <a:latin typeface="Arial"/>
                <a:cs typeface="Arial"/>
              </a:rPr>
              <a:t> </a:t>
            </a:r>
            <a:r>
              <a:rPr sz="1654" dirty="0">
                <a:solidFill>
                  <a:srgbClr val="231F20"/>
                </a:solidFill>
                <a:latin typeface="Arial"/>
                <a:cs typeface="Arial"/>
              </a:rPr>
              <a:t>or</a:t>
            </a:r>
            <a:r>
              <a:rPr sz="1654" spc="-30" dirty="0">
                <a:solidFill>
                  <a:srgbClr val="231F20"/>
                </a:solidFill>
                <a:latin typeface="Arial"/>
                <a:cs typeface="Arial"/>
              </a:rPr>
              <a:t> </a:t>
            </a:r>
            <a:r>
              <a:rPr sz="1654" dirty="0">
                <a:solidFill>
                  <a:srgbClr val="231F20"/>
                </a:solidFill>
                <a:latin typeface="Arial"/>
                <a:cs typeface="Arial"/>
              </a:rPr>
              <a:t>proceed</a:t>
            </a:r>
            <a:r>
              <a:rPr sz="1654" spc="-24" dirty="0">
                <a:solidFill>
                  <a:srgbClr val="231F20"/>
                </a:solidFill>
                <a:latin typeface="Arial"/>
                <a:cs typeface="Arial"/>
              </a:rPr>
              <a:t> </a:t>
            </a:r>
            <a:r>
              <a:rPr sz="1654" dirty="0">
                <a:solidFill>
                  <a:srgbClr val="231F20"/>
                </a:solidFill>
                <a:latin typeface="Arial"/>
                <a:cs typeface="Arial"/>
              </a:rPr>
              <a:t>with</a:t>
            </a:r>
            <a:r>
              <a:rPr sz="1654" spc="-30" dirty="0">
                <a:solidFill>
                  <a:srgbClr val="231F20"/>
                </a:solidFill>
                <a:latin typeface="Arial"/>
                <a:cs typeface="Arial"/>
              </a:rPr>
              <a:t> </a:t>
            </a:r>
            <a:r>
              <a:rPr sz="1654" dirty="0">
                <a:solidFill>
                  <a:srgbClr val="231F20"/>
                </a:solidFill>
                <a:latin typeface="Arial"/>
                <a:cs typeface="Arial"/>
              </a:rPr>
              <a:t>the</a:t>
            </a:r>
            <a:r>
              <a:rPr sz="1654" spc="-24" dirty="0">
                <a:solidFill>
                  <a:srgbClr val="231F20"/>
                </a:solidFill>
                <a:latin typeface="Arial"/>
                <a:cs typeface="Arial"/>
              </a:rPr>
              <a:t> </a:t>
            </a:r>
            <a:r>
              <a:rPr sz="1654" spc="-12" dirty="0">
                <a:solidFill>
                  <a:srgbClr val="231F20"/>
                </a:solidFill>
                <a:latin typeface="Arial"/>
                <a:cs typeface="Arial"/>
              </a:rPr>
              <a:t>originally </a:t>
            </a:r>
            <a:r>
              <a:rPr sz="1654" dirty="0">
                <a:solidFill>
                  <a:srgbClr val="231F20"/>
                </a:solidFill>
                <a:latin typeface="Arial"/>
                <a:cs typeface="Arial"/>
              </a:rPr>
              <a:t>provided</a:t>
            </a:r>
            <a:r>
              <a:rPr sz="1654" spc="-47" dirty="0">
                <a:solidFill>
                  <a:srgbClr val="231F20"/>
                </a:solidFill>
                <a:latin typeface="Arial"/>
                <a:cs typeface="Arial"/>
              </a:rPr>
              <a:t> </a:t>
            </a:r>
            <a:r>
              <a:rPr sz="1654" spc="-12" dirty="0">
                <a:solidFill>
                  <a:srgbClr val="231F20"/>
                </a:solidFill>
                <a:latin typeface="Arial"/>
                <a:cs typeface="Arial"/>
              </a:rPr>
              <a:t>address.</a:t>
            </a:r>
            <a:endParaRPr sz="1654" dirty="0">
              <a:latin typeface="Arial"/>
              <a:cs typeface="Arial"/>
            </a:endParaRPr>
          </a:p>
          <a:p>
            <a:pPr marL="348897" marR="332390" indent="-334641">
              <a:lnSpc>
                <a:spcPts val="1654"/>
              </a:lnSpc>
              <a:spcBef>
                <a:spcPts val="591"/>
              </a:spcBef>
              <a:buSzPct val="103571"/>
              <a:buChar char="•"/>
              <a:tabLst>
                <a:tab pos="348897" algn="l"/>
              </a:tabLst>
            </a:pPr>
            <a:r>
              <a:rPr sz="1654" dirty="0">
                <a:solidFill>
                  <a:srgbClr val="231F20"/>
                </a:solidFill>
                <a:latin typeface="Arial"/>
                <a:cs typeface="Arial"/>
              </a:rPr>
              <a:t>Select</a:t>
            </a:r>
            <a:r>
              <a:rPr sz="1654" spc="-30" dirty="0">
                <a:solidFill>
                  <a:srgbClr val="231F20"/>
                </a:solidFill>
                <a:latin typeface="Arial"/>
                <a:cs typeface="Arial"/>
              </a:rPr>
              <a:t> </a:t>
            </a:r>
            <a:r>
              <a:rPr sz="1654" dirty="0">
                <a:solidFill>
                  <a:srgbClr val="231F20"/>
                </a:solidFill>
                <a:latin typeface="Arial"/>
                <a:cs typeface="Arial"/>
              </a:rPr>
              <a:t>Edit</a:t>
            </a:r>
            <a:r>
              <a:rPr sz="1654" spc="-24" dirty="0">
                <a:solidFill>
                  <a:srgbClr val="231F20"/>
                </a:solidFill>
                <a:latin typeface="Arial"/>
                <a:cs typeface="Arial"/>
              </a:rPr>
              <a:t> </a:t>
            </a:r>
            <a:r>
              <a:rPr sz="1654" dirty="0">
                <a:solidFill>
                  <a:srgbClr val="231F20"/>
                </a:solidFill>
                <a:latin typeface="Arial"/>
                <a:cs typeface="Arial"/>
              </a:rPr>
              <a:t>to</a:t>
            </a:r>
            <a:r>
              <a:rPr sz="1654" spc="-24" dirty="0">
                <a:solidFill>
                  <a:srgbClr val="231F20"/>
                </a:solidFill>
                <a:latin typeface="Arial"/>
                <a:cs typeface="Arial"/>
              </a:rPr>
              <a:t> </a:t>
            </a:r>
            <a:r>
              <a:rPr sz="1654" dirty="0">
                <a:solidFill>
                  <a:srgbClr val="231F20"/>
                </a:solidFill>
                <a:latin typeface="Arial"/>
                <a:cs typeface="Arial"/>
              </a:rPr>
              <a:t>make</a:t>
            </a:r>
            <a:r>
              <a:rPr sz="1654" spc="-24" dirty="0">
                <a:solidFill>
                  <a:srgbClr val="231F20"/>
                </a:solidFill>
                <a:latin typeface="Arial"/>
                <a:cs typeface="Arial"/>
              </a:rPr>
              <a:t> </a:t>
            </a:r>
            <a:r>
              <a:rPr sz="1654" dirty="0">
                <a:solidFill>
                  <a:srgbClr val="231F20"/>
                </a:solidFill>
                <a:latin typeface="Arial"/>
                <a:cs typeface="Arial"/>
              </a:rPr>
              <a:t>changes</a:t>
            </a:r>
            <a:r>
              <a:rPr sz="1654" spc="-24" dirty="0">
                <a:solidFill>
                  <a:srgbClr val="231F20"/>
                </a:solidFill>
                <a:latin typeface="Arial"/>
                <a:cs typeface="Arial"/>
              </a:rPr>
              <a:t> </a:t>
            </a:r>
            <a:r>
              <a:rPr sz="1654" dirty="0">
                <a:solidFill>
                  <a:srgbClr val="231F20"/>
                </a:solidFill>
                <a:latin typeface="Arial"/>
                <a:cs typeface="Arial"/>
              </a:rPr>
              <a:t>on</a:t>
            </a:r>
            <a:r>
              <a:rPr sz="1654" spc="-24" dirty="0">
                <a:solidFill>
                  <a:srgbClr val="231F20"/>
                </a:solidFill>
                <a:latin typeface="Arial"/>
                <a:cs typeface="Arial"/>
              </a:rPr>
              <a:t> </a:t>
            </a:r>
            <a:r>
              <a:rPr sz="1654" spc="-12" dirty="0">
                <a:solidFill>
                  <a:srgbClr val="231F20"/>
                </a:solidFill>
                <a:latin typeface="Arial"/>
                <a:cs typeface="Arial"/>
              </a:rPr>
              <a:t>preceding screens.</a:t>
            </a:r>
            <a:endParaRPr sz="1654" dirty="0">
              <a:latin typeface="Arial"/>
              <a:cs typeface="Arial"/>
            </a:endParaRPr>
          </a:p>
          <a:p>
            <a:pPr marL="348897" indent="-333891">
              <a:spcBef>
                <a:spcPts val="259"/>
              </a:spcBef>
              <a:buSzPct val="103571"/>
              <a:buChar char="•"/>
              <a:tabLst>
                <a:tab pos="348897" algn="l"/>
              </a:tabLst>
            </a:pPr>
            <a:r>
              <a:rPr sz="1654" dirty="0">
                <a:solidFill>
                  <a:srgbClr val="231F20"/>
                </a:solidFill>
                <a:latin typeface="Arial"/>
                <a:cs typeface="Arial"/>
              </a:rPr>
              <a:t>Click</a:t>
            </a:r>
            <a:r>
              <a:rPr sz="1654" spc="-47" dirty="0">
                <a:solidFill>
                  <a:srgbClr val="231F20"/>
                </a:solidFill>
                <a:latin typeface="Arial"/>
                <a:cs typeface="Arial"/>
              </a:rPr>
              <a:t> </a:t>
            </a:r>
            <a:r>
              <a:rPr sz="1654" spc="-12" dirty="0">
                <a:solidFill>
                  <a:srgbClr val="231F20"/>
                </a:solidFill>
                <a:latin typeface="Arial"/>
                <a:cs typeface="Arial"/>
              </a:rPr>
              <a:t>Submit.</a:t>
            </a:r>
            <a:endParaRPr sz="1654" dirty="0">
              <a:latin typeface="Arial"/>
              <a:cs typeface="Arial"/>
            </a:endParaRPr>
          </a:p>
        </p:txBody>
      </p:sp>
      <p:pic>
        <p:nvPicPr>
          <p:cNvPr id="15" name="Picture 14">
            <a:extLst>
              <a:ext uri="{FF2B5EF4-FFF2-40B4-BE49-F238E27FC236}">
                <a16:creationId xmlns:a16="http://schemas.microsoft.com/office/drawing/2014/main" id="{6F1E3BFA-9B1C-CAC7-7D62-8F8126D979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597" y="1909172"/>
            <a:ext cx="7100332" cy="3680774"/>
          </a:xfrm>
          <a:prstGeom prst="rect">
            <a:avLst/>
          </a:prstGeom>
        </p:spPr>
      </p:pic>
    </p:spTree>
    <p:extLst>
      <p:ext uri="{BB962C8B-B14F-4D97-AF65-F5344CB8AC3E}">
        <p14:creationId xmlns:p14="http://schemas.microsoft.com/office/powerpoint/2010/main" val="1076085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3558" y="1661962"/>
            <a:ext cx="11435002" cy="551606"/>
          </a:xfrm>
          <a:prstGeom prst="rect">
            <a:avLst/>
          </a:prstGeom>
        </p:spPr>
        <p:txBody>
          <a:bodyPr vert="horz" wrap="square" lIns="0" tIns="13506" rIns="0" bIns="0" rtlCol="0">
            <a:spAutoFit/>
          </a:bodyPr>
          <a:lstStyle/>
          <a:p>
            <a:pPr marL="15006" marR="6003" algn="ctr">
              <a:lnSpc>
                <a:spcPct val="102600"/>
              </a:lnSpc>
              <a:spcBef>
                <a:spcPts val="106"/>
              </a:spcBef>
            </a:pPr>
            <a:r>
              <a:rPr sz="1713" dirty="0">
                <a:solidFill>
                  <a:srgbClr val="231F20"/>
                </a:solidFill>
                <a:latin typeface="Arial"/>
                <a:cs typeface="Arial"/>
              </a:rPr>
              <a:t>Once</a:t>
            </a:r>
            <a:r>
              <a:rPr sz="1713" spc="47" dirty="0">
                <a:solidFill>
                  <a:srgbClr val="231F20"/>
                </a:solidFill>
                <a:latin typeface="Arial"/>
                <a:cs typeface="Arial"/>
              </a:rPr>
              <a:t> </a:t>
            </a:r>
            <a:r>
              <a:rPr sz="1713" dirty="0">
                <a:solidFill>
                  <a:srgbClr val="231F20"/>
                </a:solidFill>
                <a:latin typeface="Arial"/>
                <a:cs typeface="Arial"/>
              </a:rPr>
              <a:t>the</a:t>
            </a:r>
            <a:r>
              <a:rPr sz="1713" spc="47" dirty="0">
                <a:solidFill>
                  <a:srgbClr val="231F20"/>
                </a:solidFill>
                <a:latin typeface="Arial"/>
                <a:cs typeface="Arial"/>
              </a:rPr>
              <a:t> </a:t>
            </a:r>
            <a:r>
              <a:rPr sz="1713" dirty="0">
                <a:solidFill>
                  <a:srgbClr val="231F20"/>
                </a:solidFill>
                <a:latin typeface="Arial"/>
                <a:cs typeface="Arial"/>
              </a:rPr>
              <a:t>loan</a:t>
            </a:r>
            <a:r>
              <a:rPr sz="1713" spc="53" dirty="0">
                <a:solidFill>
                  <a:srgbClr val="231F20"/>
                </a:solidFill>
                <a:latin typeface="Arial"/>
                <a:cs typeface="Arial"/>
              </a:rPr>
              <a:t> </a:t>
            </a:r>
            <a:r>
              <a:rPr sz="1713" dirty="0">
                <a:solidFill>
                  <a:srgbClr val="231F20"/>
                </a:solidFill>
                <a:latin typeface="Arial"/>
                <a:cs typeface="Arial"/>
              </a:rPr>
              <a:t>number</a:t>
            </a:r>
            <a:r>
              <a:rPr sz="1713" spc="71" dirty="0">
                <a:solidFill>
                  <a:srgbClr val="231F20"/>
                </a:solidFill>
                <a:latin typeface="Arial"/>
                <a:cs typeface="Arial"/>
              </a:rPr>
              <a:t> </a:t>
            </a:r>
            <a:r>
              <a:rPr sz="1713" dirty="0">
                <a:solidFill>
                  <a:srgbClr val="231F20"/>
                </a:solidFill>
                <a:latin typeface="Arial"/>
                <a:cs typeface="Arial"/>
              </a:rPr>
              <a:t>is</a:t>
            </a:r>
            <a:r>
              <a:rPr sz="1713" spc="77" dirty="0">
                <a:solidFill>
                  <a:srgbClr val="231F20"/>
                </a:solidFill>
                <a:latin typeface="Arial"/>
                <a:cs typeface="Arial"/>
              </a:rPr>
              <a:t> </a:t>
            </a:r>
            <a:r>
              <a:rPr sz="1713" dirty="0">
                <a:solidFill>
                  <a:srgbClr val="231F20"/>
                </a:solidFill>
                <a:latin typeface="Arial"/>
                <a:cs typeface="Arial"/>
              </a:rPr>
              <a:t>issued,</a:t>
            </a:r>
            <a:r>
              <a:rPr sz="1713" spc="100" dirty="0">
                <a:solidFill>
                  <a:srgbClr val="231F20"/>
                </a:solidFill>
                <a:latin typeface="Arial"/>
                <a:cs typeface="Arial"/>
              </a:rPr>
              <a:t> </a:t>
            </a:r>
            <a:r>
              <a:rPr sz="1713" dirty="0">
                <a:solidFill>
                  <a:srgbClr val="231F20"/>
                </a:solidFill>
                <a:latin typeface="Arial"/>
                <a:cs typeface="Arial"/>
              </a:rPr>
              <a:t>proceed</a:t>
            </a:r>
            <a:r>
              <a:rPr sz="1713" spc="53" dirty="0">
                <a:solidFill>
                  <a:srgbClr val="231F20"/>
                </a:solidFill>
                <a:latin typeface="Arial"/>
                <a:cs typeface="Arial"/>
              </a:rPr>
              <a:t> </a:t>
            </a:r>
            <a:r>
              <a:rPr sz="1713" dirty="0">
                <a:solidFill>
                  <a:srgbClr val="231F20"/>
                </a:solidFill>
                <a:latin typeface="Arial"/>
                <a:cs typeface="Arial"/>
              </a:rPr>
              <a:t>to</a:t>
            </a:r>
            <a:r>
              <a:rPr sz="1713" spc="53" dirty="0">
                <a:solidFill>
                  <a:srgbClr val="231F20"/>
                </a:solidFill>
                <a:latin typeface="Arial"/>
                <a:cs typeface="Arial"/>
              </a:rPr>
              <a:t> </a:t>
            </a:r>
            <a:r>
              <a:rPr sz="1713" dirty="0">
                <a:solidFill>
                  <a:srgbClr val="231F20"/>
                </a:solidFill>
                <a:latin typeface="Arial"/>
                <a:cs typeface="Arial"/>
              </a:rPr>
              <a:t>select</a:t>
            </a:r>
            <a:r>
              <a:rPr sz="1713" spc="59" dirty="0">
                <a:solidFill>
                  <a:srgbClr val="231F20"/>
                </a:solidFill>
                <a:latin typeface="Arial"/>
                <a:cs typeface="Arial"/>
              </a:rPr>
              <a:t> </a:t>
            </a:r>
            <a:r>
              <a:rPr sz="1713" dirty="0">
                <a:solidFill>
                  <a:srgbClr val="231F20"/>
                </a:solidFill>
                <a:latin typeface="Arial"/>
                <a:cs typeface="Arial"/>
              </a:rPr>
              <a:t>pricing</a:t>
            </a:r>
            <a:r>
              <a:rPr sz="1713" spc="47" dirty="0">
                <a:solidFill>
                  <a:srgbClr val="231F20"/>
                </a:solidFill>
                <a:latin typeface="Arial"/>
                <a:cs typeface="Arial"/>
              </a:rPr>
              <a:t> </a:t>
            </a:r>
            <a:r>
              <a:rPr sz="1713" dirty="0">
                <a:solidFill>
                  <a:srgbClr val="231F20"/>
                </a:solidFill>
                <a:latin typeface="Arial"/>
                <a:cs typeface="Arial"/>
              </a:rPr>
              <a:t>and</a:t>
            </a:r>
            <a:r>
              <a:rPr sz="1713" spc="53" dirty="0">
                <a:solidFill>
                  <a:srgbClr val="231F20"/>
                </a:solidFill>
                <a:latin typeface="Arial"/>
                <a:cs typeface="Arial"/>
              </a:rPr>
              <a:t> </a:t>
            </a:r>
            <a:r>
              <a:rPr sz="1713" dirty="0">
                <a:solidFill>
                  <a:srgbClr val="231F20"/>
                </a:solidFill>
                <a:latin typeface="Arial"/>
                <a:cs typeface="Arial"/>
              </a:rPr>
              <a:t>product</a:t>
            </a:r>
            <a:r>
              <a:rPr sz="1713" spc="53" dirty="0">
                <a:solidFill>
                  <a:srgbClr val="231F20"/>
                </a:solidFill>
                <a:latin typeface="Arial"/>
                <a:cs typeface="Arial"/>
              </a:rPr>
              <a:t> </a:t>
            </a:r>
            <a:r>
              <a:rPr sz="1713" spc="-12" dirty="0">
                <a:solidFill>
                  <a:srgbClr val="231F20"/>
                </a:solidFill>
                <a:latin typeface="Arial"/>
                <a:cs typeface="Arial"/>
              </a:rPr>
              <a:t>selection.</a:t>
            </a:r>
            <a:endParaRPr lang="en-US" sz="1713" spc="-12" dirty="0">
              <a:solidFill>
                <a:srgbClr val="231F20"/>
              </a:solidFill>
              <a:latin typeface="Arial"/>
              <a:cs typeface="Arial"/>
            </a:endParaRPr>
          </a:p>
          <a:p>
            <a:pPr marL="15006" marR="6003" algn="ctr">
              <a:lnSpc>
                <a:spcPct val="102600"/>
              </a:lnSpc>
              <a:spcBef>
                <a:spcPts val="106"/>
              </a:spcBef>
            </a:pPr>
            <a:r>
              <a:rPr sz="1713" dirty="0">
                <a:solidFill>
                  <a:srgbClr val="231F20"/>
                </a:solidFill>
                <a:latin typeface="Arial"/>
                <a:cs typeface="Arial"/>
              </a:rPr>
              <a:t>Blu</a:t>
            </a:r>
            <a:r>
              <a:rPr sz="1713" spc="59" dirty="0">
                <a:solidFill>
                  <a:srgbClr val="231F20"/>
                </a:solidFill>
                <a:latin typeface="Arial"/>
                <a:cs typeface="Arial"/>
              </a:rPr>
              <a:t> </a:t>
            </a:r>
            <a:r>
              <a:rPr sz="1713" dirty="0">
                <a:solidFill>
                  <a:srgbClr val="231F20"/>
                </a:solidFill>
                <a:latin typeface="Arial"/>
                <a:cs typeface="Arial"/>
              </a:rPr>
              <a:t>will</a:t>
            </a:r>
            <a:r>
              <a:rPr sz="1713" spc="65" dirty="0">
                <a:solidFill>
                  <a:srgbClr val="231F20"/>
                </a:solidFill>
                <a:latin typeface="Arial"/>
                <a:cs typeface="Arial"/>
              </a:rPr>
              <a:t> </a:t>
            </a:r>
            <a:r>
              <a:rPr sz="1713" dirty="0">
                <a:solidFill>
                  <a:srgbClr val="231F20"/>
                </a:solidFill>
                <a:latin typeface="Arial"/>
                <a:cs typeface="Arial"/>
              </a:rPr>
              <a:t>automatically</a:t>
            </a:r>
            <a:r>
              <a:rPr sz="1713" spc="59" dirty="0">
                <a:solidFill>
                  <a:srgbClr val="231F20"/>
                </a:solidFill>
                <a:latin typeface="Arial"/>
                <a:cs typeface="Arial"/>
              </a:rPr>
              <a:t> </a:t>
            </a:r>
            <a:r>
              <a:rPr sz="1713" dirty="0">
                <a:solidFill>
                  <a:srgbClr val="231F20"/>
                </a:solidFill>
                <a:latin typeface="Arial"/>
                <a:cs typeface="Arial"/>
              </a:rPr>
              <a:t>navigate</a:t>
            </a:r>
            <a:r>
              <a:rPr sz="1713" spc="65" dirty="0">
                <a:solidFill>
                  <a:srgbClr val="231F20"/>
                </a:solidFill>
                <a:latin typeface="Arial"/>
                <a:cs typeface="Arial"/>
              </a:rPr>
              <a:t> </a:t>
            </a:r>
            <a:r>
              <a:rPr sz="1713" dirty="0">
                <a:solidFill>
                  <a:srgbClr val="231F20"/>
                </a:solidFill>
                <a:latin typeface="Arial"/>
                <a:cs typeface="Arial"/>
              </a:rPr>
              <a:t>to</a:t>
            </a:r>
            <a:r>
              <a:rPr sz="1713" spc="59" dirty="0">
                <a:solidFill>
                  <a:srgbClr val="231F20"/>
                </a:solidFill>
                <a:latin typeface="Arial"/>
                <a:cs typeface="Arial"/>
              </a:rPr>
              <a:t> </a:t>
            </a:r>
            <a:r>
              <a:rPr sz="1713" dirty="0">
                <a:solidFill>
                  <a:srgbClr val="231F20"/>
                </a:solidFill>
                <a:latin typeface="Arial"/>
                <a:cs typeface="Arial"/>
              </a:rPr>
              <a:t>the</a:t>
            </a:r>
            <a:r>
              <a:rPr sz="1713" spc="65" dirty="0">
                <a:solidFill>
                  <a:srgbClr val="231F20"/>
                </a:solidFill>
                <a:latin typeface="Arial"/>
                <a:cs typeface="Arial"/>
              </a:rPr>
              <a:t> </a:t>
            </a:r>
            <a:r>
              <a:rPr sz="1713" dirty="0">
                <a:solidFill>
                  <a:srgbClr val="231F20"/>
                </a:solidFill>
                <a:latin typeface="Arial"/>
                <a:cs typeface="Arial"/>
              </a:rPr>
              <a:t>Price</a:t>
            </a:r>
            <a:r>
              <a:rPr sz="1713" spc="65" dirty="0">
                <a:solidFill>
                  <a:srgbClr val="231F20"/>
                </a:solidFill>
                <a:latin typeface="Arial"/>
                <a:cs typeface="Arial"/>
              </a:rPr>
              <a:t> </a:t>
            </a:r>
            <a:r>
              <a:rPr sz="1713" dirty="0">
                <a:solidFill>
                  <a:srgbClr val="231F20"/>
                </a:solidFill>
                <a:latin typeface="Arial"/>
                <a:cs typeface="Arial"/>
              </a:rPr>
              <a:t>Scenario</a:t>
            </a:r>
            <a:r>
              <a:rPr sz="1713" spc="59" dirty="0">
                <a:solidFill>
                  <a:srgbClr val="231F20"/>
                </a:solidFill>
                <a:latin typeface="Arial"/>
                <a:cs typeface="Arial"/>
              </a:rPr>
              <a:t> </a:t>
            </a:r>
            <a:r>
              <a:rPr sz="1713" spc="-24" dirty="0">
                <a:solidFill>
                  <a:srgbClr val="231F20"/>
                </a:solidFill>
                <a:latin typeface="Arial"/>
                <a:cs typeface="Arial"/>
              </a:rPr>
              <a:t>tab.</a:t>
            </a:r>
            <a:endParaRPr sz="1713" dirty="0">
              <a:latin typeface="Arial"/>
              <a:cs typeface="Arial"/>
            </a:endParaRPr>
          </a:p>
        </p:txBody>
      </p:sp>
      <p:sp>
        <p:nvSpPr>
          <p:cNvPr id="7" name="object 7" descr="$PPTXTitle"/>
          <p:cNvSpPr txBox="1">
            <a:spLocks noGrp="1"/>
          </p:cNvSpPr>
          <p:nvPr>
            <p:ph type="title"/>
          </p:nvPr>
        </p:nvSpPr>
        <p:spPr>
          <a:xfrm>
            <a:off x="873716" y="578520"/>
            <a:ext cx="2799475" cy="971794"/>
          </a:xfrm>
          <a:prstGeom prst="rect">
            <a:avLst/>
          </a:prstGeom>
        </p:spPr>
        <p:txBody>
          <a:bodyPr vert="horz" wrap="square" lIns="0" tIns="57775" rIns="0" bIns="0" rtlCol="0" anchor="ctr">
            <a:spAutoFit/>
          </a:bodyPr>
          <a:lstStyle/>
          <a:p>
            <a:pPr marL="15006">
              <a:lnSpc>
                <a:spcPct val="100000"/>
              </a:lnSpc>
              <a:spcBef>
                <a:spcPts val="455"/>
              </a:spcBef>
            </a:pPr>
            <a:r>
              <a:rPr sz="1950" b="0" dirty="0">
                <a:solidFill>
                  <a:srgbClr val="F47824"/>
                </a:solidFill>
              </a:rPr>
              <a:t>Create</a:t>
            </a:r>
            <a:r>
              <a:rPr sz="1950" b="0" spc="-83" dirty="0">
                <a:solidFill>
                  <a:srgbClr val="F47824"/>
                </a:solidFill>
              </a:rPr>
              <a:t> </a:t>
            </a:r>
            <a:r>
              <a:rPr sz="1950" b="0" spc="-24" dirty="0">
                <a:solidFill>
                  <a:srgbClr val="F47824"/>
                </a:solidFill>
              </a:rPr>
              <a:t>Loan</a:t>
            </a:r>
            <a:endParaRPr sz="1950" dirty="0"/>
          </a:p>
          <a:p>
            <a:pPr marL="15006">
              <a:lnSpc>
                <a:spcPct val="100000"/>
              </a:lnSpc>
              <a:spcBef>
                <a:spcPts val="591"/>
              </a:spcBef>
            </a:pPr>
            <a:r>
              <a:rPr sz="3486" spc="-12" dirty="0"/>
              <a:t>Confirmation</a:t>
            </a:r>
            <a:endParaRPr sz="3486" dirty="0"/>
          </a:p>
        </p:txBody>
      </p:sp>
      <p:pic>
        <p:nvPicPr>
          <p:cNvPr id="9" name="Picture 8">
            <a:extLst>
              <a:ext uri="{FF2B5EF4-FFF2-40B4-BE49-F238E27FC236}">
                <a16:creationId xmlns:a16="http://schemas.microsoft.com/office/drawing/2014/main" id="{3E8DFA99-B478-6A8F-7751-D1DF9BC2DA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716" y="2436864"/>
            <a:ext cx="10444569" cy="3061697"/>
          </a:xfrm>
          <a:prstGeom prst="rect">
            <a:avLst/>
          </a:prstGeom>
        </p:spPr>
      </p:pic>
    </p:spTree>
    <p:extLst>
      <p:ext uri="{BB962C8B-B14F-4D97-AF65-F5344CB8AC3E}">
        <p14:creationId xmlns:p14="http://schemas.microsoft.com/office/powerpoint/2010/main" val="783147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645062" y="482658"/>
            <a:ext cx="6524104" cy="801207"/>
          </a:xfrm>
          <a:prstGeom prst="rect">
            <a:avLst/>
          </a:prstGeom>
        </p:spPr>
        <p:txBody>
          <a:bodyPr vert="horz" wrap="square" lIns="0" tIns="18758" rIns="0" bIns="0" rtlCol="0" anchor="ctr">
            <a:spAutoFit/>
          </a:bodyPr>
          <a:lstStyle/>
          <a:p>
            <a:pPr marL="125303">
              <a:lnSpc>
                <a:spcPts val="2121"/>
              </a:lnSpc>
              <a:spcBef>
                <a:spcPts val="148"/>
              </a:spcBef>
            </a:pPr>
            <a:r>
              <a:rPr sz="1950" b="0" dirty="0">
                <a:solidFill>
                  <a:srgbClr val="F47824"/>
                </a:solidFill>
              </a:rPr>
              <a:t>Create</a:t>
            </a:r>
            <a:r>
              <a:rPr sz="1950" b="0" spc="-65" dirty="0">
                <a:solidFill>
                  <a:srgbClr val="F47824"/>
                </a:solidFill>
              </a:rPr>
              <a:t> </a:t>
            </a:r>
            <a:r>
              <a:rPr sz="1950" b="0" spc="-24" dirty="0">
                <a:solidFill>
                  <a:srgbClr val="F47824"/>
                </a:solidFill>
              </a:rPr>
              <a:t>Loan</a:t>
            </a:r>
            <a:endParaRPr sz="1950"/>
          </a:p>
          <a:p>
            <a:pPr marL="15006">
              <a:lnSpc>
                <a:spcPts val="3963"/>
              </a:lnSpc>
            </a:pPr>
            <a:r>
              <a:rPr sz="3486" dirty="0"/>
              <a:t>Product</a:t>
            </a:r>
            <a:r>
              <a:rPr sz="3486" spc="59" dirty="0"/>
              <a:t> </a:t>
            </a:r>
            <a:r>
              <a:rPr sz="3486" dirty="0"/>
              <a:t>and</a:t>
            </a:r>
            <a:r>
              <a:rPr sz="3486" spc="-35" dirty="0"/>
              <a:t> </a:t>
            </a:r>
            <a:r>
              <a:rPr sz="3486" dirty="0"/>
              <a:t>Pricing</a:t>
            </a:r>
            <a:r>
              <a:rPr sz="3486" spc="-35" dirty="0"/>
              <a:t> </a:t>
            </a:r>
            <a:r>
              <a:rPr sz="3486" spc="-12" dirty="0"/>
              <a:t>Selection-</a:t>
            </a:r>
            <a:endParaRPr sz="3486"/>
          </a:p>
        </p:txBody>
      </p:sp>
      <p:sp>
        <p:nvSpPr>
          <p:cNvPr id="3" name="object 3"/>
          <p:cNvSpPr txBox="1"/>
          <p:nvPr/>
        </p:nvSpPr>
        <p:spPr>
          <a:xfrm>
            <a:off x="963755" y="5409867"/>
            <a:ext cx="9634214" cy="1262108"/>
          </a:xfrm>
          <a:prstGeom prst="rect">
            <a:avLst/>
          </a:prstGeom>
        </p:spPr>
        <p:txBody>
          <a:bodyPr vert="horz" wrap="square" lIns="0" tIns="51022" rIns="0" bIns="0" rtlCol="0">
            <a:spAutoFit/>
          </a:bodyPr>
          <a:lstStyle/>
          <a:p>
            <a:pPr marL="301627" marR="197333" indent="-287370">
              <a:spcBef>
                <a:spcPts val="402"/>
              </a:spcBef>
              <a:buSzPct val="83333"/>
              <a:buChar char="•"/>
              <a:tabLst>
                <a:tab pos="301627" algn="l"/>
              </a:tabLst>
            </a:pPr>
            <a:r>
              <a:rPr sz="1654" dirty="0">
                <a:solidFill>
                  <a:srgbClr val="231F20"/>
                </a:solidFill>
                <a:latin typeface="Arial"/>
                <a:cs typeface="Arial"/>
              </a:rPr>
              <a:t>Loan</a:t>
            </a:r>
            <a:r>
              <a:rPr sz="1654" spc="-30" dirty="0">
                <a:solidFill>
                  <a:srgbClr val="231F20"/>
                </a:solidFill>
                <a:latin typeface="Arial"/>
                <a:cs typeface="Arial"/>
              </a:rPr>
              <a:t> </a:t>
            </a:r>
            <a:r>
              <a:rPr sz="1654" dirty="0">
                <a:solidFill>
                  <a:srgbClr val="231F20"/>
                </a:solidFill>
                <a:latin typeface="Arial"/>
                <a:cs typeface="Arial"/>
              </a:rPr>
              <a:t>information</a:t>
            </a:r>
            <a:r>
              <a:rPr sz="1654" spc="-24" dirty="0">
                <a:solidFill>
                  <a:srgbClr val="231F20"/>
                </a:solidFill>
                <a:latin typeface="Arial"/>
                <a:cs typeface="Arial"/>
              </a:rPr>
              <a:t> </a:t>
            </a:r>
            <a:r>
              <a:rPr sz="1654" dirty="0">
                <a:solidFill>
                  <a:srgbClr val="231F20"/>
                </a:solidFill>
                <a:latin typeface="Arial"/>
                <a:cs typeface="Arial"/>
              </a:rPr>
              <a:t>will</a:t>
            </a:r>
            <a:r>
              <a:rPr sz="1654" spc="-59" dirty="0">
                <a:solidFill>
                  <a:srgbClr val="231F20"/>
                </a:solidFill>
                <a:latin typeface="Arial"/>
                <a:cs typeface="Arial"/>
              </a:rPr>
              <a:t> </a:t>
            </a:r>
            <a:r>
              <a:rPr sz="1654" spc="-30" dirty="0">
                <a:solidFill>
                  <a:srgbClr val="231F20"/>
                </a:solidFill>
                <a:latin typeface="Arial"/>
                <a:cs typeface="Arial"/>
              </a:rPr>
              <a:t>be </a:t>
            </a:r>
            <a:r>
              <a:rPr sz="1654" spc="-12" dirty="0">
                <a:solidFill>
                  <a:srgbClr val="231F20"/>
                </a:solidFill>
                <a:latin typeface="Arial"/>
                <a:cs typeface="Arial"/>
              </a:rPr>
              <a:t>pre-</a:t>
            </a:r>
            <a:r>
              <a:rPr sz="1654" dirty="0">
                <a:solidFill>
                  <a:srgbClr val="231F20"/>
                </a:solidFill>
                <a:latin typeface="Arial"/>
                <a:cs typeface="Arial"/>
              </a:rPr>
              <a:t>populated</a:t>
            </a:r>
            <a:r>
              <a:rPr sz="1654" spc="-6" dirty="0">
                <a:solidFill>
                  <a:srgbClr val="231F20"/>
                </a:solidFill>
                <a:latin typeface="Arial"/>
                <a:cs typeface="Arial"/>
              </a:rPr>
              <a:t> </a:t>
            </a:r>
            <a:r>
              <a:rPr sz="1654" dirty="0">
                <a:solidFill>
                  <a:srgbClr val="231F20"/>
                </a:solidFill>
                <a:latin typeface="Arial"/>
                <a:cs typeface="Arial"/>
              </a:rPr>
              <a:t>onto</a:t>
            </a:r>
            <a:r>
              <a:rPr sz="1654" spc="-18" dirty="0">
                <a:solidFill>
                  <a:srgbClr val="231F20"/>
                </a:solidFill>
                <a:latin typeface="Arial"/>
                <a:cs typeface="Arial"/>
              </a:rPr>
              <a:t> </a:t>
            </a:r>
            <a:r>
              <a:rPr sz="1654" spc="-30" dirty="0">
                <a:solidFill>
                  <a:srgbClr val="231F20"/>
                </a:solidFill>
                <a:latin typeface="Arial"/>
                <a:cs typeface="Arial"/>
              </a:rPr>
              <a:t>the </a:t>
            </a:r>
            <a:r>
              <a:rPr sz="1654" spc="-12" dirty="0">
                <a:solidFill>
                  <a:srgbClr val="231F20"/>
                </a:solidFill>
                <a:latin typeface="Arial"/>
                <a:cs typeface="Arial"/>
              </a:rPr>
              <a:t>screen.</a:t>
            </a:r>
            <a:endParaRPr sz="1654" dirty="0">
              <a:latin typeface="Arial"/>
              <a:cs typeface="Arial"/>
            </a:endParaRPr>
          </a:p>
          <a:p>
            <a:pPr marL="301627" marR="224344" indent="-287370">
              <a:spcBef>
                <a:spcPts val="591"/>
              </a:spcBef>
              <a:buSzPct val="83333"/>
              <a:buChar char="•"/>
              <a:tabLst>
                <a:tab pos="301627" algn="l"/>
              </a:tabLst>
            </a:pPr>
            <a:r>
              <a:rPr sz="1654" spc="-12" dirty="0">
                <a:solidFill>
                  <a:srgbClr val="231F20"/>
                </a:solidFill>
                <a:latin typeface="Arial"/>
                <a:cs typeface="Arial"/>
              </a:rPr>
              <a:t>Review</a:t>
            </a:r>
            <a:r>
              <a:rPr sz="1654" spc="-71" dirty="0">
                <a:solidFill>
                  <a:srgbClr val="231F20"/>
                </a:solidFill>
                <a:latin typeface="Arial"/>
                <a:cs typeface="Arial"/>
              </a:rPr>
              <a:t> </a:t>
            </a:r>
            <a:r>
              <a:rPr sz="1654" dirty="0">
                <a:solidFill>
                  <a:srgbClr val="231F20"/>
                </a:solidFill>
                <a:latin typeface="Arial"/>
                <a:cs typeface="Arial"/>
              </a:rPr>
              <a:t>and</a:t>
            </a:r>
            <a:r>
              <a:rPr sz="1654" spc="-18" dirty="0">
                <a:solidFill>
                  <a:srgbClr val="231F20"/>
                </a:solidFill>
                <a:latin typeface="Arial"/>
                <a:cs typeface="Arial"/>
              </a:rPr>
              <a:t> </a:t>
            </a:r>
            <a:r>
              <a:rPr sz="1654" dirty="0">
                <a:solidFill>
                  <a:srgbClr val="231F20"/>
                </a:solidFill>
                <a:latin typeface="Arial"/>
                <a:cs typeface="Arial"/>
              </a:rPr>
              <a:t>update</a:t>
            </a:r>
            <a:r>
              <a:rPr sz="1654" spc="-59" dirty="0">
                <a:solidFill>
                  <a:srgbClr val="231F20"/>
                </a:solidFill>
                <a:latin typeface="Arial"/>
                <a:cs typeface="Arial"/>
              </a:rPr>
              <a:t> </a:t>
            </a:r>
            <a:r>
              <a:rPr sz="1654" spc="-30" dirty="0">
                <a:solidFill>
                  <a:srgbClr val="231F20"/>
                </a:solidFill>
                <a:latin typeface="Arial"/>
                <a:cs typeface="Arial"/>
              </a:rPr>
              <a:t>any </a:t>
            </a:r>
            <a:r>
              <a:rPr sz="1654" spc="-12" dirty="0">
                <a:solidFill>
                  <a:srgbClr val="231F20"/>
                </a:solidFill>
                <a:latin typeface="Arial"/>
                <a:cs typeface="Arial"/>
              </a:rPr>
              <a:t>information.</a:t>
            </a:r>
            <a:endParaRPr sz="1654" dirty="0">
              <a:latin typeface="Arial"/>
              <a:cs typeface="Arial"/>
            </a:endParaRPr>
          </a:p>
          <a:p>
            <a:pPr marL="301627" marR="445688" indent="-287370">
              <a:spcBef>
                <a:spcPts val="591"/>
              </a:spcBef>
              <a:buSzPct val="83333"/>
              <a:buFont typeface="Arial"/>
              <a:buChar char="•"/>
              <a:tabLst>
                <a:tab pos="301627" algn="l"/>
              </a:tabLst>
            </a:pPr>
            <a:r>
              <a:rPr sz="1654" b="1" dirty="0">
                <a:solidFill>
                  <a:srgbClr val="231F20"/>
                </a:solidFill>
                <a:latin typeface="Arial"/>
                <a:cs typeface="Arial"/>
              </a:rPr>
              <a:t>Click</a:t>
            </a:r>
            <a:r>
              <a:rPr sz="1654" b="1" spc="-24" dirty="0">
                <a:solidFill>
                  <a:srgbClr val="231F20"/>
                </a:solidFill>
                <a:latin typeface="Arial"/>
                <a:cs typeface="Arial"/>
              </a:rPr>
              <a:t> </a:t>
            </a:r>
            <a:r>
              <a:rPr sz="1654" b="1" dirty="0">
                <a:solidFill>
                  <a:srgbClr val="231F20"/>
                </a:solidFill>
                <a:latin typeface="Arial"/>
                <a:cs typeface="Arial"/>
              </a:rPr>
              <a:t>in</a:t>
            </a:r>
            <a:r>
              <a:rPr sz="1654" b="1" spc="-24" dirty="0">
                <a:solidFill>
                  <a:srgbClr val="231F20"/>
                </a:solidFill>
                <a:latin typeface="Arial"/>
                <a:cs typeface="Arial"/>
              </a:rPr>
              <a:t> </a:t>
            </a:r>
            <a:r>
              <a:rPr sz="1654" b="1" dirty="0">
                <a:solidFill>
                  <a:srgbClr val="231F20"/>
                </a:solidFill>
                <a:latin typeface="Arial"/>
                <a:cs typeface="Arial"/>
              </a:rPr>
              <a:t>the</a:t>
            </a:r>
            <a:r>
              <a:rPr sz="1654" b="1" spc="-18" dirty="0">
                <a:solidFill>
                  <a:srgbClr val="231F20"/>
                </a:solidFill>
                <a:latin typeface="Arial"/>
                <a:cs typeface="Arial"/>
              </a:rPr>
              <a:t> </a:t>
            </a:r>
            <a:r>
              <a:rPr sz="1654" b="1" dirty="0">
                <a:solidFill>
                  <a:srgbClr val="231F20"/>
                </a:solidFill>
                <a:latin typeface="Arial"/>
                <a:cs typeface="Arial"/>
              </a:rPr>
              <a:t>box</a:t>
            </a:r>
            <a:r>
              <a:rPr sz="1654" b="1" spc="-24" dirty="0">
                <a:solidFill>
                  <a:srgbClr val="231F20"/>
                </a:solidFill>
                <a:latin typeface="Arial"/>
                <a:cs typeface="Arial"/>
              </a:rPr>
              <a:t> </a:t>
            </a:r>
            <a:r>
              <a:rPr sz="1654" b="1" spc="-30" dirty="0">
                <a:solidFill>
                  <a:srgbClr val="231F20"/>
                </a:solidFill>
                <a:latin typeface="Arial"/>
                <a:cs typeface="Arial"/>
              </a:rPr>
              <a:t>to </a:t>
            </a:r>
            <a:r>
              <a:rPr sz="1654" b="1" dirty="0">
                <a:solidFill>
                  <a:srgbClr val="231F20"/>
                </a:solidFill>
                <a:latin typeface="Arial"/>
                <a:cs typeface="Arial"/>
              </a:rPr>
              <a:t>activate</a:t>
            </a:r>
            <a:r>
              <a:rPr sz="1654" b="1" spc="-41" dirty="0">
                <a:solidFill>
                  <a:srgbClr val="231F20"/>
                </a:solidFill>
                <a:latin typeface="Arial"/>
                <a:cs typeface="Arial"/>
              </a:rPr>
              <a:t> </a:t>
            </a:r>
            <a:r>
              <a:rPr sz="1654" b="1" spc="-12" dirty="0">
                <a:solidFill>
                  <a:srgbClr val="231F20"/>
                </a:solidFill>
                <a:latin typeface="Arial"/>
                <a:cs typeface="Arial"/>
              </a:rPr>
              <a:t>dropdown.</a:t>
            </a:r>
            <a:endParaRPr sz="1654" dirty="0">
              <a:latin typeface="Arial"/>
              <a:cs typeface="Arial"/>
            </a:endParaRPr>
          </a:p>
          <a:p>
            <a:pPr marL="301627" indent="-286621">
              <a:spcBef>
                <a:spcPts val="306"/>
              </a:spcBef>
              <a:buSzPct val="83333"/>
              <a:buChar char="•"/>
              <a:tabLst>
                <a:tab pos="301627" algn="l"/>
              </a:tabLst>
            </a:pPr>
            <a:r>
              <a:rPr sz="1654" dirty="0">
                <a:solidFill>
                  <a:srgbClr val="231F20"/>
                </a:solidFill>
                <a:latin typeface="Arial"/>
                <a:cs typeface="Arial"/>
              </a:rPr>
              <a:t>Select</a:t>
            </a:r>
            <a:r>
              <a:rPr sz="1654" spc="-24" dirty="0">
                <a:solidFill>
                  <a:srgbClr val="231F20"/>
                </a:solidFill>
                <a:latin typeface="Arial"/>
                <a:cs typeface="Arial"/>
              </a:rPr>
              <a:t> </a:t>
            </a:r>
            <a:r>
              <a:rPr sz="1654" dirty="0">
                <a:solidFill>
                  <a:srgbClr val="231F20"/>
                </a:solidFill>
                <a:latin typeface="Arial"/>
                <a:cs typeface="Arial"/>
              </a:rPr>
              <a:t>requested</a:t>
            </a:r>
            <a:r>
              <a:rPr sz="1654" spc="-24" dirty="0">
                <a:solidFill>
                  <a:srgbClr val="231F20"/>
                </a:solidFill>
                <a:latin typeface="Arial"/>
                <a:cs typeface="Arial"/>
              </a:rPr>
              <a:t> </a:t>
            </a:r>
            <a:r>
              <a:rPr sz="1654" dirty="0">
                <a:solidFill>
                  <a:srgbClr val="231F20"/>
                </a:solidFill>
                <a:latin typeface="Arial"/>
                <a:cs typeface="Arial"/>
              </a:rPr>
              <a:t>doc</a:t>
            </a:r>
            <a:r>
              <a:rPr sz="1654" spc="-24" dirty="0">
                <a:solidFill>
                  <a:srgbClr val="231F20"/>
                </a:solidFill>
                <a:latin typeface="Arial"/>
                <a:cs typeface="Arial"/>
              </a:rPr>
              <a:t> type</a:t>
            </a:r>
            <a:endParaRPr sz="1654" dirty="0">
              <a:latin typeface="Arial"/>
              <a:cs typeface="Arial"/>
            </a:endParaRPr>
          </a:p>
        </p:txBody>
      </p:sp>
      <p:sp>
        <p:nvSpPr>
          <p:cNvPr id="4" name="object 4"/>
          <p:cNvSpPr/>
          <p:nvPr/>
        </p:nvSpPr>
        <p:spPr>
          <a:xfrm>
            <a:off x="153850" y="4527715"/>
            <a:ext cx="6003" cy="67530"/>
          </a:xfrm>
          <a:custGeom>
            <a:avLst/>
            <a:gdLst/>
            <a:ahLst/>
            <a:cxnLst/>
            <a:rect l="l" t="t" r="r" b="b"/>
            <a:pathLst>
              <a:path w="5080" h="57150">
                <a:moveTo>
                  <a:pt x="0" y="79"/>
                </a:moveTo>
                <a:lnTo>
                  <a:pt x="2959" y="0"/>
                </a:lnTo>
                <a:lnTo>
                  <a:pt x="4470" y="56502"/>
                </a:lnTo>
                <a:lnTo>
                  <a:pt x="0" y="56621"/>
                </a:lnTo>
              </a:path>
            </a:pathLst>
          </a:custGeom>
          <a:ln w="5842">
            <a:solidFill>
              <a:srgbClr val="BE1F25"/>
            </a:solidFill>
          </a:ln>
        </p:spPr>
        <p:txBody>
          <a:bodyPr wrap="square" lIns="0" tIns="0" rIns="0" bIns="0" rtlCol="0"/>
          <a:lstStyle/>
          <a:p>
            <a:endParaRPr sz="2127"/>
          </a:p>
        </p:txBody>
      </p:sp>
      <p:pic>
        <p:nvPicPr>
          <p:cNvPr id="11" name="Picture 10">
            <a:extLst>
              <a:ext uri="{FF2B5EF4-FFF2-40B4-BE49-F238E27FC236}">
                <a16:creationId xmlns:a16="http://schemas.microsoft.com/office/drawing/2014/main" id="{A67FBD49-9833-2E49-F774-52525ACBC0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833" y="1333195"/>
            <a:ext cx="9184018" cy="3977035"/>
          </a:xfrm>
          <a:prstGeom prst="rect">
            <a:avLst/>
          </a:prstGeom>
        </p:spPr>
      </p:pic>
      <p:sp>
        <p:nvSpPr>
          <p:cNvPr id="13" name="Rectangle 12">
            <a:extLst>
              <a:ext uri="{FF2B5EF4-FFF2-40B4-BE49-F238E27FC236}">
                <a16:creationId xmlns:a16="http://schemas.microsoft.com/office/drawing/2014/main" id="{EC9E9467-2D17-83ED-06D3-9BB1B4DF6508}"/>
              </a:ext>
            </a:extLst>
          </p:cNvPr>
          <p:cNvSpPr/>
          <p:nvPr/>
        </p:nvSpPr>
        <p:spPr>
          <a:xfrm>
            <a:off x="2584464" y="2773826"/>
            <a:ext cx="1800788" cy="172899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27"/>
          </a:p>
        </p:txBody>
      </p:sp>
    </p:spTree>
    <p:extLst>
      <p:ext uri="{BB962C8B-B14F-4D97-AF65-F5344CB8AC3E}">
        <p14:creationId xmlns:p14="http://schemas.microsoft.com/office/powerpoint/2010/main" val="3854260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3850" y="236"/>
            <a:ext cx="5562183" cy="306884"/>
          </a:xfrm>
          <a:custGeom>
            <a:avLst/>
            <a:gdLst/>
            <a:ahLst/>
            <a:cxnLst/>
            <a:rect l="l" t="t" r="r" b="b"/>
            <a:pathLst>
              <a:path w="4707255" h="259715">
                <a:moveTo>
                  <a:pt x="4706658" y="259321"/>
                </a:moveTo>
                <a:lnTo>
                  <a:pt x="4706658" y="0"/>
                </a:lnTo>
                <a:lnTo>
                  <a:pt x="0" y="0"/>
                </a:lnTo>
                <a:lnTo>
                  <a:pt x="0" y="259321"/>
                </a:lnTo>
                <a:lnTo>
                  <a:pt x="4706658" y="259321"/>
                </a:lnTo>
                <a:close/>
              </a:path>
            </a:pathLst>
          </a:custGeom>
          <a:solidFill>
            <a:srgbClr val="DFE0E4"/>
          </a:solidFill>
        </p:spPr>
        <p:txBody>
          <a:bodyPr wrap="square" lIns="0" tIns="0" rIns="0" bIns="0" rtlCol="0"/>
          <a:lstStyle/>
          <a:p>
            <a:endParaRPr sz="2127"/>
          </a:p>
        </p:txBody>
      </p:sp>
      <p:grpSp>
        <p:nvGrpSpPr>
          <p:cNvPr id="3" name="object 3"/>
          <p:cNvGrpSpPr/>
          <p:nvPr/>
        </p:nvGrpSpPr>
        <p:grpSpPr>
          <a:xfrm>
            <a:off x="11379391" y="5980007"/>
            <a:ext cx="599512" cy="664040"/>
            <a:chOff x="9500514" y="5060857"/>
            <a:chExt cx="507365" cy="561975"/>
          </a:xfrm>
        </p:grpSpPr>
        <p:pic>
          <p:nvPicPr>
            <p:cNvPr id="4" name="object 4"/>
            <p:cNvPicPr/>
            <p:nvPr/>
          </p:nvPicPr>
          <p:blipFill>
            <a:blip r:embed="rId2" cstate="print"/>
            <a:stretch>
              <a:fillRect/>
            </a:stretch>
          </p:blipFill>
          <p:spPr>
            <a:xfrm>
              <a:off x="9500514" y="5060857"/>
              <a:ext cx="506856" cy="561860"/>
            </a:xfrm>
            <a:prstGeom prst="rect">
              <a:avLst/>
            </a:prstGeom>
          </p:spPr>
        </p:pic>
        <p:pic>
          <p:nvPicPr>
            <p:cNvPr id="5" name="object 5"/>
            <p:cNvPicPr/>
            <p:nvPr/>
          </p:nvPicPr>
          <p:blipFill>
            <a:blip r:embed="rId3" cstate="print"/>
            <a:stretch>
              <a:fillRect/>
            </a:stretch>
          </p:blipFill>
          <p:spPr>
            <a:xfrm>
              <a:off x="9531959" y="5092289"/>
              <a:ext cx="400761" cy="455764"/>
            </a:xfrm>
            <a:prstGeom prst="rect">
              <a:avLst/>
            </a:prstGeom>
          </p:spPr>
        </p:pic>
      </p:grpSp>
      <p:sp>
        <p:nvSpPr>
          <p:cNvPr id="6" name="object 6"/>
          <p:cNvSpPr/>
          <p:nvPr/>
        </p:nvSpPr>
        <p:spPr>
          <a:xfrm>
            <a:off x="2558292" y="236"/>
            <a:ext cx="2405552" cy="315888"/>
          </a:xfrm>
          <a:custGeom>
            <a:avLst/>
            <a:gdLst/>
            <a:ahLst/>
            <a:cxnLst/>
            <a:rect l="l" t="t" r="r" b="b"/>
            <a:pathLst>
              <a:path w="2035810" h="267335">
                <a:moveTo>
                  <a:pt x="2035251" y="0"/>
                </a:moveTo>
                <a:lnTo>
                  <a:pt x="66738" y="0"/>
                </a:lnTo>
                <a:lnTo>
                  <a:pt x="0" y="267169"/>
                </a:lnTo>
                <a:lnTo>
                  <a:pt x="1968512" y="267169"/>
                </a:lnTo>
                <a:lnTo>
                  <a:pt x="2035251" y="0"/>
                </a:lnTo>
                <a:close/>
              </a:path>
            </a:pathLst>
          </a:custGeom>
          <a:solidFill>
            <a:srgbClr val="158BCC"/>
          </a:solidFill>
        </p:spPr>
        <p:txBody>
          <a:bodyPr wrap="square" lIns="0" tIns="0" rIns="0" bIns="0" rtlCol="0"/>
          <a:lstStyle/>
          <a:p>
            <a:endParaRPr sz="2127"/>
          </a:p>
        </p:txBody>
      </p:sp>
      <p:grpSp>
        <p:nvGrpSpPr>
          <p:cNvPr id="7" name="object 7"/>
          <p:cNvGrpSpPr/>
          <p:nvPr/>
        </p:nvGrpSpPr>
        <p:grpSpPr>
          <a:xfrm>
            <a:off x="4879658" y="236"/>
            <a:ext cx="7159632" cy="315888"/>
            <a:chOff x="3999814" y="199"/>
            <a:chExt cx="6059170" cy="267335"/>
          </a:xfrm>
        </p:grpSpPr>
        <p:sp>
          <p:nvSpPr>
            <p:cNvPr id="8" name="object 8"/>
            <p:cNvSpPr/>
            <p:nvPr/>
          </p:nvSpPr>
          <p:spPr>
            <a:xfrm>
              <a:off x="5351411" y="199"/>
              <a:ext cx="4707255" cy="259715"/>
            </a:xfrm>
            <a:custGeom>
              <a:avLst/>
              <a:gdLst/>
              <a:ahLst/>
              <a:cxnLst/>
              <a:rect l="l" t="t" r="r" b="b"/>
              <a:pathLst>
                <a:path w="4707255" h="259715">
                  <a:moveTo>
                    <a:pt x="4707013" y="259321"/>
                  </a:moveTo>
                  <a:lnTo>
                    <a:pt x="4707013" y="0"/>
                  </a:lnTo>
                  <a:lnTo>
                    <a:pt x="0" y="0"/>
                  </a:lnTo>
                  <a:lnTo>
                    <a:pt x="0" y="259321"/>
                  </a:lnTo>
                  <a:lnTo>
                    <a:pt x="4707013" y="259321"/>
                  </a:lnTo>
                  <a:close/>
                </a:path>
              </a:pathLst>
            </a:custGeom>
            <a:solidFill>
              <a:srgbClr val="F47824"/>
            </a:solidFill>
          </p:spPr>
          <p:txBody>
            <a:bodyPr wrap="square" lIns="0" tIns="0" rIns="0" bIns="0" rtlCol="0"/>
            <a:lstStyle/>
            <a:p>
              <a:endParaRPr sz="2127"/>
            </a:p>
          </p:txBody>
        </p:sp>
        <p:sp>
          <p:nvSpPr>
            <p:cNvPr id="9" name="object 9"/>
            <p:cNvSpPr/>
            <p:nvPr/>
          </p:nvSpPr>
          <p:spPr>
            <a:xfrm>
              <a:off x="3999814" y="199"/>
              <a:ext cx="2035810" cy="259715"/>
            </a:xfrm>
            <a:custGeom>
              <a:avLst/>
              <a:gdLst/>
              <a:ahLst/>
              <a:cxnLst/>
              <a:rect l="l" t="t" r="r" b="b"/>
              <a:pathLst>
                <a:path w="2035810" h="259715">
                  <a:moveTo>
                    <a:pt x="2035251" y="0"/>
                  </a:moveTo>
                  <a:lnTo>
                    <a:pt x="64846" y="0"/>
                  </a:lnTo>
                  <a:lnTo>
                    <a:pt x="0" y="259321"/>
                  </a:lnTo>
                  <a:lnTo>
                    <a:pt x="1970392" y="259321"/>
                  </a:lnTo>
                  <a:lnTo>
                    <a:pt x="2035251" y="0"/>
                  </a:lnTo>
                  <a:close/>
                </a:path>
              </a:pathLst>
            </a:custGeom>
            <a:solidFill>
              <a:srgbClr val="0D66AE"/>
            </a:solidFill>
          </p:spPr>
          <p:txBody>
            <a:bodyPr wrap="square" lIns="0" tIns="0" rIns="0" bIns="0" rtlCol="0"/>
            <a:lstStyle/>
            <a:p>
              <a:endParaRPr sz="2127"/>
            </a:p>
          </p:txBody>
        </p:sp>
        <p:sp>
          <p:nvSpPr>
            <p:cNvPr id="10" name="object 10"/>
            <p:cNvSpPr/>
            <p:nvPr/>
          </p:nvSpPr>
          <p:spPr>
            <a:xfrm>
              <a:off x="5948629" y="199"/>
              <a:ext cx="2043430" cy="267335"/>
            </a:xfrm>
            <a:custGeom>
              <a:avLst/>
              <a:gdLst/>
              <a:ahLst/>
              <a:cxnLst/>
              <a:rect l="l" t="t" r="r" b="b"/>
              <a:pathLst>
                <a:path w="2043429" h="267335">
                  <a:moveTo>
                    <a:pt x="2043112" y="0"/>
                  </a:moveTo>
                  <a:lnTo>
                    <a:pt x="66840" y="0"/>
                  </a:lnTo>
                  <a:lnTo>
                    <a:pt x="0" y="267169"/>
                  </a:lnTo>
                  <a:lnTo>
                    <a:pt x="1976259" y="267169"/>
                  </a:lnTo>
                  <a:lnTo>
                    <a:pt x="2043112" y="0"/>
                  </a:lnTo>
                  <a:close/>
                </a:path>
              </a:pathLst>
            </a:custGeom>
            <a:solidFill>
              <a:srgbClr val="114B89"/>
            </a:solidFill>
          </p:spPr>
          <p:txBody>
            <a:bodyPr wrap="square" lIns="0" tIns="0" rIns="0" bIns="0" rtlCol="0"/>
            <a:lstStyle/>
            <a:p>
              <a:endParaRPr sz="2127"/>
            </a:p>
          </p:txBody>
        </p:sp>
      </p:grpSp>
      <p:sp>
        <p:nvSpPr>
          <p:cNvPr id="11" name="object 11" descr="$PPTXTitle"/>
          <p:cNvSpPr txBox="1">
            <a:spLocks noGrp="1"/>
          </p:cNvSpPr>
          <p:nvPr>
            <p:ph type="title"/>
          </p:nvPr>
        </p:nvSpPr>
        <p:spPr>
          <a:xfrm>
            <a:off x="645062" y="482658"/>
            <a:ext cx="6524104" cy="801207"/>
          </a:xfrm>
          <a:prstGeom prst="rect">
            <a:avLst/>
          </a:prstGeom>
        </p:spPr>
        <p:txBody>
          <a:bodyPr vert="horz" wrap="square" lIns="0" tIns="18758" rIns="0" bIns="0" rtlCol="0" anchor="ctr">
            <a:spAutoFit/>
          </a:bodyPr>
          <a:lstStyle/>
          <a:p>
            <a:pPr marL="125303">
              <a:lnSpc>
                <a:spcPts val="2121"/>
              </a:lnSpc>
              <a:spcBef>
                <a:spcPts val="148"/>
              </a:spcBef>
            </a:pPr>
            <a:r>
              <a:rPr sz="1950" b="0" dirty="0">
                <a:solidFill>
                  <a:srgbClr val="F47824"/>
                </a:solidFill>
              </a:rPr>
              <a:t>Create</a:t>
            </a:r>
            <a:r>
              <a:rPr sz="1950" b="0" spc="-65" dirty="0">
                <a:solidFill>
                  <a:srgbClr val="F47824"/>
                </a:solidFill>
              </a:rPr>
              <a:t> </a:t>
            </a:r>
            <a:r>
              <a:rPr sz="1950" b="0" spc="-24" dirty="0">
                <a:solidFill>
                  <a:srgbClr val="F47824"/>
                </a:solidFill>
              </a:rPr>
              <a:t>Loan</a:t>
            </a:r>
            <a:endParaRPr sz="1950"/>
          </a:p>
          <a:p>
            <a:pPr marL="15006">
              <a:lnSpc>
                <a:spcPts val="3963"/>
              </a:lnSpc>
            </a:pPr>
            <a:r>
              <a:rPr sz="3486" dirty="0"/>
              <a:t>Product</a:t>
            </a:r>
            <a:r>
              <a:rPr sz="3486" spc="59" dirty="0"/>
              <a:t> </a:t>
            </a:r>
            <a:r>
              <a:rPr sz="3486" dirty="0"/>
              <a:t>and</a:t>
            </a:r>
            <a:r>
              <a:rPr sz="3486" spc="-35" dirty="0"/>
              <a:t> </a:t>
            </a:r>
            <a:r>
              <a:rPr sz="3486" dirty="0"/>
              <a:t>Pricing</a:t>
            </a:r>
            <a:r>
              <a:rPr sz="3486" spc="-35" dirty="0"/>
              <a:t> </a:t>
            </a:r>
            <a:r>
              <a:rPr sz="3486" spc="-12" dirty="0"/>
              <a:t>Selection-</a:t>
            </a:r>
            <a:endParaRPr sz="3486"/>
          </a:p>
        </p:txBody>
      </p:sp>
      <p:sp>
        <p:nvSpPr>
          <p:cNvPr id="12" name="object 12"/>
          <p:cNvSpPr txBox="1"/>
          <p:nvPr/>
        </p:nvSpPr>
        <p:spPr>
          <a:xfrm>
            <a:off x="8076867" y="1626434"/>
            <a:ext cx="3813226" cy="3031473"/>
          </a:xfrm>
          <a:prstGeom prst="rect">
            <a:avLst/>
          </a:prstGeom>
        </p:spPr>
        <p:txBody>
          <a:bodyPr vert="horz" wrap="square" lIns="0" tIns="57025" rIns="0" bIns="0" rtlCol="0" anchor="ctr">
            <a:spAutoFit/>
          </a:bodyPr>
          <a:lstStyle/>
          <a:p>
            <a:pPr marL="351898" marR="6003" indent="-337642">
              <a:spcBef>
                <a:spcPts val="118"/>
              </a:spcBef>
              <a:buFont typeface="Arial" panose="020B0604020202020204" pitchFamily="34" charset="0"/>
              <a:buChar char="•"/>
              <a:tabLst>
                <a:tab pos="381161" algn="l"/>
                <a:tab pos="411923" algn="l"/>
              </a:tabLst>
            </a:pPr>
            <a:r>
              <a:rPr sz="1891" dirty="0">
                <a:solidFill>
                  <a:srgbClr val="231F20"/>
                </a:solidFill>
                <a:latin typeface="Arial"/>
                <a:cs typeface="Arial"/>
              </a:rPr>
              <a:t>Click</a:t>
            </a:r>
            <a:r>
              <a:rPr sz="1891" spc="-24" dirty="0">
                <a:solidFill>
                  <a:srgbClr val="231F20"/>
                </a:solidFill>
                <a:latin typeface="Arial"/>
                <a:cs typeface="Arial"/>
              </a:rPr>
              <a:t> </a:t>
            </a:r>
            <a:r>
              <a:rPr sz="1891" dirty="0">
                <a:solidFill>
                  <a:srgbClr val="231F20"/>
                </a:solidFill>
                <a:latin typeface="Arial"/>
                <a:cs typeface="Arial"/>
              </a:rPr>
              <a:t>in</a:t>
            </a:r>
            <a:r>
              <a:rPr sz="1891" spc="-18" dirty="0">
                <a:solidFill>
                  <a:srgbClr val="231F20"/>
                </a:solidFill>
                <a:latin typeface="Arial"/>
                <a:cs typeface="Arial"/>
              </a:rPr>
              <a:t> </a:t>
            </a:r>
            <a:r>
              <a:rPr sz="1891" dirty="0">
                <a:solidFill>
                  <a:srgbClr val="231F20"/>
                </a:solidFill>
                <a:latin typeface="Arial"/>
                <a:cs typeface="Arial"/>
              </a:rPr>
              <a:t>the</a:t>
            </a:r>
            <a:r>
              <a:rPr sz="1891" spc="-18" dirty="0">
                <a:solidFill>
                  <a:srgbClr val="231F20"/>
                </a:solidFill>
                <a:latin typeface="Arial"/>
                <a:cs typeface="Arial"/>
              </a:rPr>
              <a:t> </a:t>
            </a:r>
            <a:r>
              <a:rPr sz="1891" dirty="0">
                <a:solidFill>
                  <a:srgbClr val="231F20"/>
                </a:solidFill>
                <a:latin typeface="Arial"/>
                <a:cs typeface="Arial"/>
              </a:rPr>
              <a:t>box</a:t>
            </a:r>
            <a:r>
              <a:rPr sz="1891" spc="-12" dirty="0">
                <a:solidFill>
                  <a:srgbClr val="231F20"/>
                </a:solidFill>
                <a:latin typeface="Arial"/>
                <a:cs typeface="Arial"/>
              </a:rPr>
              <a:t> </a:t>
            </a:r>
            <a:r>
              <a:rPr sz="1891" dirty="0">
                <a:solidFill>
                  <a:srgbClr val="231F20"/>
                </a:solidFill>
                <a:latin typeface="Arial"/>
                <a:cs typeface="Arial"/>
              </a:rPr>
              <a:t>for</a:t>
            </a:r>
            <a:r>
              <a:rPr sz="1891" spc="-12" dirty="0">
                <a:solidFill>
                  <a:srgbClr val="231F20"/>
                </a:solidFill>
                <a:latin typeface="Arial"/>
                <a:cs typeface="Arial"/>
              </a:rPr>
              <a:t> dropdown options.</a:t>
            </a:r>
            <a:endParaRPr sz="1891" dirty="0">
              <a:latin typeface="Arial"/>
              <a:cs typeface="Arial"/>
            </a:endParaRPr>
          </a:p>
          <a:p>
            <a:pPr marL="351898" marR="48771" indent="-337642">
              <a:spcBef>
                <a:spcPts val="118"/>
              </a:spcBef>
              <a:buFont typeface="Arial" panose="020B0604020202020204" pitchFamily="34" charset="0"/>
              <a:buChar char="•"/>
              <a:tabLst>
                <a:tab pos="381161" algn="l"/>
                <a:tab pos="411923" algn="l"/>
              </a:tabLst>
            </a:pPr>
            <a:r>
              <a:rPr sz="1891" dirty="0">
                <a:solidFill>
                  <a:srgbClr val="231F20"/>
                </a:solidFill>
                <a:latin typeface="Arial"/>
                <a:cs typeface="Arial"/>
              </a:rPr>
              <a:t>Select Self Employed Yes </a:t>
            </a:r>
            <a:r>
              <a:rPr sz="1891" spc="-30" dirty="0">
                <a:solidFill>
                  <a:srgbClr val="231F20"/>
                </a:solidFill>
                <a:latin typeface="Arial"/>
                <a:cs typeface="Arial"/>
              </a:rPr>
              <a:t>or No.</a:t>
            </a:r>
            <a:endParaRPr sz="1891" dirty="0">
              <a:latin typeface="Arial"/>
              <a:cs typeface="Arial"/>
            </a:endParaRPr>
          </a:p>
          <a:p>
            <a:pPr marL="352649" indent="-337642">
              <a:spcBef>
                <a:spcPts val="118"/>
              </a:spcBef>
              <a:buFont typeface="Arial" panose="020B0604020202020204" pitchFamily="34" charset="0"/>
              <a:buChar char="•"/>
              <a:tabLst>
                <a:tab pos="411923" algn="l"/>
              </a:tabLst>
            </a:pPr>
            <a:r>
              <a:rPr sz="1891" dirty="0">
                <a:solidFill>
                  <a:srgbClr val="231F20"/>
                </a:solidFill>
                <a:latin typeface="Arial"/>
                <a:cs typeface="Arial"/>
              </a:rPr>
              <a:t>Select</a:t>
            </a:r>
            <a:r>
              <a:rPr sz="1891" spc="-12" dirty="0">
                <a:solidFill>
                  <a:srgbClr val="231F20"/>
                </a:solidFill>
                <a:latin typeface="Arial"/>
                <a:cs typeface="Arial"/>
              </a:rPr>
              <a:t> </a:t>
            </a:r>
            <a:r>
              <a:rPr sz="1891" dirty="0">
                <a:solidFill>
                  <a:srgbClr val="231F20"/>
                </a:solidFill>
                <a:latin typeface="Arial"/>
                <a:cs typeface="Arial"/>
              </a:rPr>
              <a:t>LPC</a:t>
            </a:r>
            <a:r>
              <a:rPr sz="1891" spc="-12" dirty="0">
                <a:solidFill>
                  <a:srgbClr val="231F20"/>
                </a:solidFill>
                <a:latin typeface="Arial"/>
                <a:cs typeface="Arial"/>
              </a:rPr>
              <a:t> </a:t>
            </a:r>
            <a:r>
              <a:rPr sz="1891" dirty="0">
                <a:solidFill>
                  <a:srgbClr val="231F20"/>
                </a:solidFill>
                <a:latin typeface="Arial"/>
                <a:cs typeface="Arial"/>
              </a:rPr>
              <a:t>or</a:t>
            </a:r>
            <a:r>
              <a:rPr sz="1891" spc="-12" dirty="0">
                <a:solidFill>
                  <a:srgbClr val="231F20"/>
                </a:solidFill>
                <a:latin typeface="Arial"/>
                <a:cs typeface="Arial"/>
              </a:rPr>
              <a:t> </a:t>
            </a:r>
            <a:r>
              <a:rPr sz="1891" spc="-30" dirty="0">
                <a:solidFill>
                  <a:srgbClr val="231F20"/>
                </a:solidFill>
                <a:latin typeface="Arial"/>
                <a:cs typeface="Arial"/>
              </a:rPr>
              <a:t>BPC</a:t>
            </a:r>
            <a:endParaRPr sz="1891" dirty="0">
              <a:latin typeface="Arial"/>
              <a:cs typeface="Arial"/>
            </a:endParaRPr>
          </a:p>
          <a:p>
            <a:pPr marL="351898" marR="141809" indent="-337642">
              <a:spcBef>
                <a:spcPts val="118"/>
              </a:spcBef>
              <a:buFont typeface="Arial" panose="020B0604020202020204" pitchFamily="34" charset="0"/>
              <a:buChar char="•"/>
              <a:tabLst>
                <a:tab pos="381161" algn="l"/>
                <a:tab pos="411923" algn="l"/>
              </a:tabLst>
            </a:pPr>
            <a:r>
              <a:rPr sz="1891" dirty="0">
                <a:solidFill>
                  <a:srgbClr val="231F20"/>
                </a:solidFill>
                <a:latin typeface="Arial"/>
                <a:cs typeface="Arial"/>
              </a:rPr>
              <a:t>Clicking on the Lender </a:t>
            </a:r>
            <a:r>
              <a:rPr sz="1891" spc="-24" dirty="0">
                <a:solidFill>
                  <a:srgbClr val="231F20"/>
                </a:solidFill>
                <a:latin typeface="Arial"/>
                <a:cs typeface="Arial"/>
              </a:rPr>
              <a:t>Paid </a:t>
            </a:r>
            <a:r>
              <a:rPr sz="1891" dirty="0">
                <a:solidFill>
                  <a:srgbClr val="231F20"/>
                </a:solidFill>
                <a:latin typeface="Arial"/>
                <a:cs typeface="Arial"/>
              </a:rPr>
              <a:t>Comp</a:t>
            </a:r>
            <a:r>
              <a:rPr sz="1891" spc="-12" dirty="0">
                <a:solidFill>
                  <a:srgbClr val="231F20"/>
                </a:solidFill>
                <a:latin typeface="Arial"/>
                <a:cs typeface="Arial"/>
              </a:rPr>
              <a:t> </a:t>
            </a:r>
            <a:r>
              <a:rPr sz="1891" dirty="0">
                <a:solidFill>
                  <a:srgbClr val="231F20"/>
                </a:solidFill>
                <a:latin typeface="Arial"/>
                <a:cs typeface="Arial"/>
              </a:rPr>
              <a:t>will</a:t>
            </a:r>
            <a:r>
              <a:rPr sz="1891" spc="-6" dirty="0">
                <a:solidFill>
                  <a:srgbClr val="231F20"/>
                </a:solidFill>
                <a:latin typeface="Arial"/>
                <a:cs typeface="Arial"/>
              </a:rPr>
              <a:t> </a:t>
            </a:r>
            <a:r>
              <a:rPr sz="1891" dirty="0">
                <a:solidFill>
                  <a:srgbClr val="231F20"/>
                </a:solidFill>
                <a:latin typeface="Arial"/>
                <a:cs typeface="Arial"/>
              </a:rPr>
              <a:t>verify</a:t>
            </a:r>
            <a:r>
              <a:rPr sz="1891" spc="-6" dirty="0">
                <a:solidFill>
                  <a:srgbClr val="231F20"/>
                </a:solidFill>
                <a:latin typeface="Arial"/>
                <a:cs typeface="Arial"/>
              </a:rPr>
              <a:t> </a:t>
            </a:r>
            <a:r>
              <a:rPr sz="1891" spc="-12" dirty="0">
                <a:solidFill>
                  <a:srgbClr val="231F20"/>
                </a:solidFill>
                <a:latin typeface="Arial"/>
                <a:cs typeface="Arial"/>
              </a:rPr>
              <a:t>existing</a:t>
            </a:r>
            <a:endParaRPr sz="1891" dirty="0">
              <a:latin typeface="Arial"/>
              <a:cs typeface="Arial"/>
            </a:endParaRPr>
          </a:p>
          <a:p>
            <a:pPr marL="352649" indent="-337642">
              <a:spcBef>
                <a:spcPts val="118"/>
              </a:spcBef>
              <a:buFont typeface="Arial" panose="020B0604020202020204" pitchFamily="34" charset="0"/>
              <a:buChar char="•"/>
              <a:tabLst>
                <a:tab pos="411923" algn="l"/>
              </a:tabLst>
            </a:pPr>
            <a:r>
              <a:rPr sz="1891" b="1" dirty="0">
                <a:solidFill>
                  <a:srgbClr val="231F20"/>
                </a:solidFill>
                <a:latin typeface="Arial"/>
                <a:cs typeface="Arial"/>
              </a:rPr>
              <a:t>Select</a:t>
            </a:r>
            <a:r>
              <a:rPr sz="1891" b="1" spc="449" dirty="0">
                <a:solidFill>
                  <a:srgbClr val="231F20"/>
                </a:solidFill>
                <a:latin typeface="Arial"/>
                <a:cs typeface="Arial"/>
              </a:rPr>
              <a:t> </a:t>
            </a:r>
            <a:r>
              <a:rPr sz="1891" b="1" dirty="0">
                <a:solidFill>
                  <a:srgbClr val="231F20"/>
                </a:solidFill>
                <a:latin typeface="Arial"/>
                <a:cs typeface="Arial"/>
              </a:rPr>
              <a:t>LPC</a:t>
            </a:r>
            <a:r>
              <a:rPr sz="1891" b="1" spc="-6" dirty="0">
                <a:solidFill>
                  <a:srgbClr val="231F20"/>
                </a:solidFill>
                <a:latin typeface="Arial"/>
                <a:cs typeface="Arial"/>
              </a:rPr>
              <a:t> </a:t>
            </a:r>
            <a:r>
              <a:rPr sz="1891" b="1" dirty="0">
                <a:solidFill>
                  <a:srgbClr val="231F20"/>
                </a:solidFill>
                <a:latin typeface="Arial"/>
                <a:cs typeface="Arial"/>
              </a:rPr>
              <a:t>or</a:t>
            </a:r>
            <a:r>
              <a:rPr sz="1891" b="1" spc="-6" dirty="0">
                <a:solidFill>
                  <a:srgbClr val="231F20"/>
                </a:solidFill>
                <a:latin typeface="Arial"/>
                <a:cs typeface="Arial"/>
              </a:rPr>
              <a:t> </a:t>
            </a:r>
            <a:r>
              <a:rPr sz="1891" b="1" spc="-30" dirty="0">
                <a:solidFill>
                  <a:srgbClr val="231F20"/>
                </a:solidFill>
                <a:latin typeface="Arial"/>
                <a:cs typeface="Arial"/>
              </a:rPr>
              <a:t>BPC</a:t>
            </a:r>
            <a:endParaRPr sz="1891" dirty="0">
              <a:latin typeface="Arial"/>
              <a:cs typeface="Arial"/>
            </a:endParaRPr>
          </a:p>
          <a:p>
            <a:pPr marL="351898" marR="279118" indent="-337642">
              <a:spcBef>
                <a:spcPts val="118"/>
              </a:spcBef>
              <a:buFont typeface="Arial" panose="020B0604020202020204" pitchFamily="34" charset="0"/>
              <a:buChar char="•"/>
              <a:tabLst>
                <a:tab pos="381161" algn="l"/>
                <a:tab pos="411923" algn="l"/>
              </a:tabLst>
            </a:pPr>
            <a:r>
              <a:rPr sz="1891" b="1" dirty="0">
                <a:solidFill>
                  <a:srgbClr val="231F20"/>
                </a:solidFill>
                <a:latin typeface="Arial"/>
                <a:cs typeface="Arial"/>
              </a:rPr>
              <a:t>Clicking on Lender </a:t>
            </a:r>
            <a:r>
              <a:rPr sz="1891" b="1" spc="-24" dirty="0">
                <a:solidFill>
                  <a:srgbClr val="231F20"/>
                </a:solidFill>
                <a:latin typeface="Arial"/>
                <a:cs typeface="Arial"/>
              </a:rPr>
              <a:t>Paid </a:t>
            </a:r>
            <a:r>
              <a:rPr sz="1891" b="1" dirty="0">
                <a:solidFill>
                  <a:srgbClr val="231F20"/>
                </a:solidFill>
                <a:latin typeface="Arial"/>
                <a:cs typeface="Arial"/>
              </a:rPr>
              <a:t>Comp</a:t>
            </a:r>
            <a:r>
              <a:rPr sz="1891" b="1" spc="-24" dirty="0">
                <a:solidFill>
                  <a:srgbClr val="231F20"/>
                </a:solidFill>
                <a:latin typeface="Arial"/>
                <a:cs typeface="Arial"/>
              </a:rPr>
              <a:t> </a:t>
            </a:r>
            <a:r>
              <a:rPr sz="1891" b="1" dirty="0">
                <a:solidFill>
                  <a:srgbClr val="231F20"/>
                </a:solidFill>
                <a:latin typeface="Arial"/>
                <a:cs typeface="Arial"/>
              </a:rPr>
              <a:t>will</a:t>
            </a:r>
            <a:r>
              <a:rPr sz="1891" b="1" spc="-12" dirty="0">
                <a:solidFill>
                  <a:srgbClr val="231F20"/>
                </a:solidFill>
                <a:latin typeface="Arial"/>
                <a:cs typeface="Arial"/>
              </a:rPr>
              <a:t> </a:t>
            </a:r>
            <a:r>
              <a:rPr sz="1891" b="1" dirty="0">
                <a:solidFill>
                  <a:srgbClr val="231F20"/>
                </a:solidFill>
                <a:latin typeface="Arial"/>
                <a:cs typeface="Arial"/>
              </a:rPr>
              <a:t>verify</a:t>
            </a:r>
            <a:r>
              <a:rPr sz="1891" b="1" spc="-6" dirty="0">
                <a:solidFill>
                  <a:srgbClr val="231F20"/>
                </a:solidFill>
                <a:latin typeface="Arial"/>
                <a:cs typeface="Arial"/>
              </a:rPr>
              <a:t> </a:t>
            </a:r>
            <a:r>
              <a:rPr sz="1891" b="1" spc="-12" dirty="0">
                <a:solidFill>
                  <a:srgbClr val="231F20"/>
                </a:solidFill>
                <a:latin typeface="Arial"/>
                <a:cs typeface="Arial"/>
              </a:rPr>
              <a:t>existing</a:t>
            </a:r>
            <a:endParaRPr sz="1891" dirty="0">
              <a:latin typeface="Arial"/>
              <a:cs typeface="Arial"/>
            </a:endParaRPr>
          </a:p>
        </p:txBody>
      </p:sp>
      <p:pic>
        <p:nvPicPr>
          <p:cNvPr id="19" name="Picture 18">
            <a:extLst>
              <a:ext uri="{FF2B5EF4-FFF2-40B4-BE49-F238E27FC236}">
                <a16:creationId xmlns:a16="http://schemas.microsoft.com/office/drawing/2014/main" id="{E54E179F-D5B7-0537-16E7-27B14982CC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839" y="1478305"/>
            <a:ext cx="7250970" cy="4717854"/>
          </a:xfrm>
          <a:prstGeom prst="rect">
            <a:avLst/>
          </a:prstGeom>
        </p:spPr>
      </p:pic>
    </p:spTree>
    <p:extLst>
      <p:ext uri="{BB962C8B-B14F-4D97-AF65-F5344CB8AC3E}">
        <p14:creationId xmlns:p14="http://schemas.microsoft.com/office/powerpoint/2010/main" val="2680066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601975" y="562087"/>
            <a:ext cx="5006940" cy="971794"/>
          </a:xfrm>
          <a:prstGeom prst="rect">
            <a:avLst/>
          </a:prstGeom>
        </p:spPr>
        <p:txBody>
          <a:bodyPr vert="horz" wrap="square" lIns="0" tIns="57775" rIns="0" bIns="0" rtlCol="0" anchor="ctr">
            <a:spAutoFit/>
          </a:bodyPr>
          <a:lstStyle/>
          <a:p>
            <a:pPr marL="15006">
              <a:lnSpc>
                <a:spcPct val="100000"/>
              </a:lnSpc>
              <a:spcBef>
                <a:spcPts val="455"/>
              </a:spcBef>
            </a:pPr>
            <a:r>
              <a:rPr sz="1950" b="0" dirty="0">
                <a:solidFill>
                  <a:srgbClr val="F47824"/>
                </a:solidFill>
              </a:rPr>
              <a:t>Create</a:t>
            </a:r>
            <a:r>
              <a:rPr sz="1950" b="0" spc="-83" dirty="0">
                <a:solidFill>
                  <a:srgbClr val="F47824"/>
                </a:solidFill>
              </a:rPr>
              <a:t> </a:t>
            </a:r>
            <a:r>
              <a:rPr sz="1950" b="0" spc="-24" dirty="0">
                <a:solidFill>
                  <a:srgbClr val="F47824"/>
                </a:solidFill>
              </a:rPr>
              <a:t>Loan</a:t>
            </a:r>
            <a:endParaRPr sz="1950" dirty="0"/>
          </a:p>
          <a:p>
            <a:pPr marL="15006">
              <a:lnSpc>
                <a:spcPct val="100000"/>
              </a:lnSpc>
              <a:spcBef>
                <a:spcPts val="591"/>
              </a:spcBef>
            </a:pPr>
            <a:r>
              <a:rPr sz="3486" dirty="0"/>
              <a:t>Pricing</a:t>
            </a:r>
            <a:r>
              <a:rPr sz="3486" spc="24" dirty="0"/>
              <a:t> </a:t>
            </a:r>
            <a:r>
              <a:rPr sz="3486" dirty="0"/>
              <a:t>Results-</a:t>
            </a:r>
            <a:r>
              <a:rPr sz="3486" spc="-12" dirty="0"/>
              <a:t>Eligible</a:t>
            </a:r>
            <a:endParaRPr sz="3486" dirty="0"/>
          </a:p>
        </p:txBody>
      </p:sp>
      <p:sp>
        <p:nvSpPr>
          <p:cNvPr id="3" name="object 3"/>
          <p:cNvSpPr txBox="1"/>
          <p:nvPr/>
        </p:nvSpPr>
        <p:spPr>
          <a:xfrm>
            <a:off x="8425148" y="2223790"/>
            <a:ext cx="3253293" cy="3252986"/>
          </a:xfrm>
          <a:prstGeom prst="rect">
            <a:avLst/>
          </a:prstGeom>
        </p:spPr>
        <p:txBody>
          <a:bodyPr vert="horz" wrap="square" lIns="0" tIns="13506" rIns="0" bIns="0" rtlCol="0">
            <a:spAutoFit/>
          </a:bodyPr>
          <a:lstStyle/>
          <a:p>
            <a:pPr marL="357907" marR="176324" indent="-342900">
              <a:spcBef>
                <a:spcPts val="118"/>
              </a:spcBef>
              <a:buSzPct val="152631"/>
              <a:buFont typeface="Arial" panose="020B0604020202020204" pitchFamily="34" charset="0"/>
              <a:buChar char="•"/>
              <a:tabLst>
                <a:tab pos="349647" algn="l"/>
              </a:tabLst>
            </a:pPr>
            <a:r>
              <a:rPr sz="1600" dirty="0">
                <a:solidFill>
                  <a:srgbClr val="231F20"/>
                </a:solidFill>
                <a:latin typeface="Arial"/>
                <a:cs typeface="Arial"/>
              </a:rPr>
              <a:t>BLU</a:t>
            </a:r>
            <a:r>
              <a:rPr sz="1600" spc="83" dirty="0">
                <a:solidFill>
                  <a:srgbClr val="231F20"/>
                </a:solidFill>
                <a:latin typeface="Arial"/>
                <a:cs typeface="Arial"/>
              </a:rPr>
              <a:t> </a:t>
            </a:r>
            <a:r>
              <a:rPr sz="1600" dirty="0">
                <a:solidFill>
                  <a:srgbClr val="231F20"/>
                </a:solidFill>
                <a:latin typeface="Arial"/>
                <a:cs typeface="Arial"/>
              </a:rPr>
              <a:t>will</a:t>
            </a:r>
            <a:r>
              <a:rPr sz="1600" spc="89" dirty="0">
                <a:solidFill>
                  <a:srgbClr val="231F20"/>
                </a:solidFill>
                <a:latin typeface="Arial"/>
                <a:cs typeface="Arial"/>
              </a:rPr>
              <a:t> </a:t>
            </a:r>
            <a:r>
              <a:rPr sz="1600" dirty="0">
                <a:solidFill>
                  <a:srgbClr val="231F20"/>
                </a:solidFill>
                <a:latin typeface="Arial"/>
                <a:cs typeface="Arial"/>
              </a:rPr>
              <a:t>return</a:t>
            </a:r>
            <a:r>
              <a:rPr sz="1600" spc="95" dirty="0">
                <a:solidFill>
                  <a:srgbClr val="231F20"/>
                </a:solidFill>
                <a:latin typeface="Arial"/>
                <a:cs typeface="Arial"/>
              </a:rPr>
              <a:t> </a:t>
            </a:r>
            <a:r>
              <a:rPr sz="1600" dirty="0">
                <a:solidFill>
                  <a:srgbClr val="231F20"/>
                </a:solidFill>
                <a:latin typeface="Arial"/>
                <a:cs typeface="Arial"/>
              </a:rPr>
              <a:t>results</a:t>
            </a:r>
            <a:r>
              <a:rPr sz="1600" spc="30" dirty="0">
                <a:solidFill>
                  <a:srgbClr val="231F20"/>
                </a:solidFill>
                <a:latin typeface="Arial"/>
                <a:cs typeface="Arial"/>
              </a:rPr>
              <a:t> </a:t>
            </a:r>
            <a:r>
              <a:rPr sz="1600" spc="-12" dirty="0">
                <a:solidFill>
                  <a:srgbClr val="231F20"/>
                </a:solidFill>
                <a:latin typeface="Arial"/>
                <a:cs typeface="Arial"/>
              </a:rPr>
              <a:t>based </a:t>
            </a:r>
            <a:r>
              <a:rPr sz="1600" dirty="0">
                <a:solidFill>
                  <a:srgbClr val="231F20"/>
                </a:solidFill>
                <a:latin typeface="Arial"/>
                <a:cs typeface="Arial"/>
              </a:rPr>
              <a:t>on</a:t>
            </a:r>
            <a:r>
              <a:rPr sz="1600" spc="95" dirty="0">
                <a:solidFill>
                  <a:srgbClr val="231F20"/>
                </a:solidFill>
                <a:latin typeface="Arial"/>
                <a:cs typeface="Arial"/>
              </a:rPr>
              <a:t> </a:t>
            </a:r>
            <a:r>
              <a:rPr sz="1600" dirty="0">
                <a:solidFill>
                  <a:srgbClr val="231F20"/>
                </a:solidFill>
                <a:latin typeface="Arial"/>
                <a:cs typeface="Arial"/>
              </a:rPr>
              <a:t>program</a:t>
            </a:r>
            <a:r>
              <a:rPr sz="1600" spc="118" dirty="0">
                <a:solidFill>
                  <a:srgbClr val="231F20"/>
                </a:solidFill>
                <a:latin typeface="Arial"/>
                <a:cs typeface="Arial"/>
              </a:rPr>
              <a:t> </a:t>
            </a:r>
            <a:r>
              <a:rPr sz="1600" spc="-12" dirty="0">
                <a:solidFill>
                  <a:srgbClr val="231F20"/>
                </a:solidFill>
                <a:latin typeface="Arial"/>
                <a:cs typeface="Arial"/>
              </a:rPr>
              <a:t>eligibility </a:t>
            </a:r>
            <a:r>
              <a:rPr sz="1600" dirty="0">
                <a:solidFill>
                  <a:srgbClr val="231F20"/>
                </a:solidFill>
                <a:latin typeface="Arial"/>
                <a:cs typeface="Arial"/>
              </a:rPr>
              <a:t>highlighted</a:t>
            </a:r>
            <a:r>
              <a:rPr sz="1600" spc="95" dirty="0">
                <a:solidFill>
                  <a:srgbClr val="231F20"/>
                </a:solidFill>
                <a:latin typeface="Arial"/>
                <a:cs typeface="Arial"/>
              </a:rPr>
              <a:t> </a:t>
            </a:r>
            <a:r>
              <a:rPr sz="1600" dirty="0">
                <a:solidFill>
                  <a:srgbClr val="231F20"/>
                </a:solidFill>
                <a:latin typeface="Arial"/>
                <a:cs typeface="Arial"/>
              </a:rPr>
              <a:t>in</a:t>
            </a:r>
            <a:r>
              <a:rPr sz="1600" spc="106" dirty="0">
                <a:solidFill>
                  <a:srgbClr val="231F20"/>
                </a:solidFill>
                <a:latin typeface="Arial"/>
                <a:cs typeface="Arial"/>
              </a:rPr>
              <a:t> </a:t>
            </a:r>
            <a:r>
              <a:rPr sz="1600" spc="-12" dirty="0">
                <a:solidFill>
                  <a:srgbClr val="231F20"/>
                </a:solidFill>
                <a:latin typeface="Arial"/>
                <a:cs typeface="Arial"/>
              </a:rPr>
              <a:t>Green.</a:t>
            </a:r>
            <a:endParaRPr sz="1600" dirty="0">
              <a:latin typeface="Arial"/>
              <a:cs typeface="Arial"/>
            </a:endParaRPr>
          </a:p>
          <a:p>
            <a:pPr marL="352649" marR="6003" indent="-337642">
              <a:spcBef>
                <a:spcPts val="118"/>
              </a:spcBef>
              <a:buSzPct val="152631"/>
              <a:buFont typeface="Arial" panose="020B0604020202020204" pitchFamily="34" charset="0"/>
              <a:buChar char="•"/>
              <a:tabLst>
                <a:tab pos="349647" algn="l"/>
              </a:tabLst>
            </a:pPr>
            <a:r>
              <a:rPr sz="1600" dirty="0">
                <a:solidFill>
                  <a:srgbClr val="231F20"/>
                </a:solidFill>
                <a:latin typeface="Arial"/>
                <a:cs typeface="Arial"/>
              </a:rPr>
              <a:t>Eligible</a:t>
            </a:r>
            <a:r>
              <a:rPr sz="1600" spc="83" dirty="0">
                <a:solidFill>
                  <a:srgbClr val="231F20"/>
                </a:solidFill>
                <a:latin typeface="Arial"/>
                <a:cs typeface="Arial"/>
              </a:rPr>
              <a:t> </a:t>
            </a:r>
            <a:r>
              <a:rPr sz="1600" dirty="0">
                <a:solidFill>
                  <a:srgbClr val="231F20"/>
                </a:solidFill>
                <a:latin typeface="Arial"/>
                <a:cs typeface="Arial"/>
              </a:rPr>
              <a:t>programs</a:t>
            </a:r>
            <a:r>
              <a:rPr sz="1600" spc="95" dirty="0">
                <a:solidFill>
                  <a:srgbClr val="231F20"/>
                </a:solidFill>
                <a:latin typeface="Arial"/>
                <a:cs typeface="Arial"/>
              </a:rPr>
              <a:t> </a:t>
            </a:r>
            <a:r>
              <a:rPr sz="1600" dirty="0">
                <a:solidFill>
                  <a:srgbClr val="231F20"/>
                </a:solidFill>
                <a:latin typeface="Arial"/>
                <a:cs typeface="Arial"/>
              </a:rPr>
              <a:t>will</a:t>
            </a:r>
            <a:r>
              <a:rPr sz="1600" spc="89" dirty="0">
                <a:solidFill>
                  <a:srgbClr val="231F20"/>
                </a:solidFill>
                <a:latin typeface="Arial"/>
                <a:cs typeface="Arial"/>
              </a:rPr>
              <a:t> </a:t>
            </a:r>
            <a:r>
              <a:rPr sz="1600" dirty="0">
                <a:solidFill>
                  <a:srgbClr val="231F20"/>
                </a:solidFill>
                <a:latin typeface="Arial"/>
                <a:cs typeface="Arial"/>
              </a:rPr>
              <a:t>be</a:t>
            </a:r>
            <a:r>
              <a:rPr sz="1600" spc="83" dirty="0">
                <a:solidFill>
                  <a:srgbClr val="231F20"/>
                </a:solidFill>
                <a:latin typeface="Arial"/>
                <a:cs typeface="Arial"/>
              </a:rPr>
              <a:t> </a:t>
            </a:r>
            <a:r>
              <a:rPr sz="1600" spc="-12" dirty="0">
                <a:solidFill>
                  <a:srgbClr val="231F20"/>
                </a:solidFill>
                <a:latin typeface="Arial"/>
                <a:cs typeface="Arial"/>
              </a:rPr>
              <a:t>sorted </a:t>
            </a:r>
            <a:r>
              <a:rPr sz="1600" dirty="0">
                <a:solidFill>
                  <a:srgbClr val="231F20"/>
                </a:solidFill>
                <a:latin typeface="Arial"/>
                <a:cs typeface="Arial"/>
              </a:rPr>
              <a:t>by</a:t>
            </a:r>
            <a:r>
              <a:rPr sz="1600" spc="100" dirty="0">
                <a:solidFill>
                  <a:srgbClr val="231F20"/>
                </a:solidFill>
                <a:latin typeface="Arial"/>
                <a:cs typeface="Arial"/>
              </a:rPr>
              <a:t> </a:t>
            </a:r>
            <a:r>
              <a:rPr sz="1600" dirty="0">
                <a:solidFill>
                  <a:srgbClr val="231F20"/>
                </a:solidFill>
                <a:latin typeface="Arial"/>
                <a:cs typeface="Arial"/>
              </a:rPr>
              <a:t>program</a:t>
            </a:r>
            <a:r>
              <a:rPr sz="1600" spc="130" dirty="0">
                <a:solidFill>
                  <a:srgbClr val="231F20"/>
                </a:solidFill>
                <a:latin typeface="Arial"/>
                <a:cs typeface="Arial"/>
              </a:rPr>
              <a:t> </a:t>
            </a:r>
            <a:r>
              <a:rPr sz="1600" dirty="0">
                <a:solidFill>
                  <a:srgbClr val="231F20"/>
                </a:solidFill>
                <a:latin typeface="Arial"/>
                <a:cs typeface="Arial"/>
              </a:rPr>
              <a:t>and</a:t>
            </a:r>
            <a:r>
              <a:rPr sz="1600" spc="95" dirty="0">
                <a:solidFill>
                  <a:srgbClr val="231F20"/>
                </a:solidFill>
                <a:latin typeface="Arial"/>
                <a:cs typeface="Arial"/>
              </a:rPr>
              <a:t> </a:t>
            </a:r>
            <a:r>
              <a:rPr sz="1600" dirty="0">
                <a:solidFill>
                  <a:srgbClr val="231F20"/>
                </a:solidFill>
                <a:latin typeface="Arial"/>
                <a:cs typeface="Arial"/>
              </a:rPr>
              <a:t>closest</a:t>
            </a:r>
            <a:r>
              <a:rPr sz="1600" spc="106" dirty="0">
                <a:solidFill>
                  <a:srgbClr val="231F20"/>
                </a:solidFill>
                <a:latin typeface="Arial"/>
                <a:cs typeface="Arial"/>
              </a:rPr>
              <a:t> </a:t>
            </a:r>
            <a:r>
              <a:rPr sz="1600" spc="-30" dirty="0">
                <a:solidFill>
                  <a:srgbClr val="231F20"/>
                </a:solidFill>
                <a:latin typeface="Arial"/>
                <a:cs typeface="Arial"/>
              </a:rPr>
              <a:t>par </a:t>
            </a:r>
            <a:r>
              <a:rPr sz="1600" spc="-12" dirty="0">
                <a:solidFill>
                  <a:srgbClr val="231F20"/>
                </a:solidFill>
                <a:latin typeface="Arial"/>
                <a:cs typeface="Arial"/>
              </a:rPr>
              <a:t>pricing.</a:t>
            </a:r>
            <a:endParaRPr sz="1600" dirty="0">
              <a:latin typeface="Arial"/>
              <a:cs typeface="Arial"/>
            </a:endParaRPr>
          </a:p>
          <a:p>
            <a:pPr marL="352649" marR="27762" indent="-337642">
              <a:spcBef>
                <a:spcPts val="118"/>
              </a:spcBef>
              <a:buSzPct val="152631"/>
              <a:buFont typeface="Arial" panose="020B0604020202020204" pitchFamily="34" charset="0"/>
              <a:buChar char="•"/>
              <a:tabLst>
                <a:tab pos="349647" algn="l"/>
              </a:tabLst>
            </a:pPr>
            <a:r>
              <a:rPr sz="1600" dirty="0">
                <a:solidFill>
                  <a:srgbClr val="231F20"/>
                </a:solidFill>
                <a:latin typeface="Arial"/>
                <a:cs typeface="Arial"/>
              </a:rPr>
              <a:t>When</a:t>
            </a:r>
            <a:r>
              <a:rPr sz="1600" spc="95" dirty="0">
                <a:solidFill>
                  <a:srgbClr val="231F20"/>
                </a:solidFill>
                <a:latin typeface="Arial"/>
                <a:cs typeface="Arial"/>
              </a:rPr>
              <a:t> </a:t>
            </a:r>
            <a:r>
              <a:rPr sz="1600" dirty="0">
                <a:solidFill>
                  <a:srgbClr val="231F20"/>
                </a:solidFill>
                <a:latin typeface="Arial"/>
                <a:cs typeface="Arial"/>
              </a:rPr>
              <a:t>pricing</a:t>
            </a:r>
            <a:r>
              <a:rPr sz="1600" spc="100" dirty="0">
                <a:solidFill>
                  <a:srgbClr val="231F20"/>
                </a:solidFill>
                <a:latin typeface="Arial"/>
                <a:cs typeface="Arial"/>
              </a:rPr>
              <a:t> </a:t>
            </a:r>
            <a:r>
              <a:rPr sz="1600" dirty="0">
                <a:solidFill>
                  <a:srgbClr val="231F20"/>
                </a:solidFill>
                <a:latin typeface="Arial"/>
                <a:cs typeface="Arial"/>
              </a:rPr>
              <a:t>after</a:t>
            </a:r>
            <a:r>
              <a:rPr sz="1600" spc="100" dirty="0">
                <a:solidFill>
                  <a:srgbClr val="231F20"/>
                </a:solidFill>
                <a:latin typeface="Arial"/>
                <a:cs typeface="Arial"/>
              </a:rPr>
              <a:t> </a:t>
            </a:r>
            <a:r>
              <a:rPr sz="1600" dirty="0">
                <a:solidFill>
                  <a:srgbClr val="231F20"/>
                </a:solidFill>
                <a:latin typeface="Arial"/>
                <a:cs typeface="Arial"/>
              </a:rPr>
              <a:t>hours</a:t>
            </a:r>
            <a:r>
              <a:rPr sz="1600" spc="100" dirty="0">
                <a:solidFill>
                  <a:srgbClr val="231F20"/>
                </a:solidFill>
                <a:latin typeface="Arial"/>
                <a:cs typeface="Arial"/>
              </a:rPr>
              <a:t> </a:t>
            </a:r>
            <a:r>
              <a:rPr sz="1600" spc="-30" dirty="0">
                <a:solidFill>
                  <a:srgbClr val="231F20"/>
                </a:solidFill>
                <a:latin typeface="Arial"/>
                <a:cs typeface="Arial"/>
              </a:rPr>
              <a:t>or </a:t>
            </a:r>
            <a:r>
              <a:rPr sz="1600" dirty="0">
                <a:solidFill>
                  <a:srgbClr val="231F20"/>
                </a:solidFill>
                <a:latin typeface="Arial"/>
                <a:cs typeface="Arial"/>
              </a:rPr>
              <a:t>during</a:t>
            </a:r>
            <a:r>
              <a:rPr sz="1600" spc="100" dirty="0">
                <a:solidFill>
                  <a:srgbClr val="231F20"/>
                </a:solidFill>
                <a:latin typeface="Arial"/>
                <a:cs typeface="Arial"/>
              </a:rPr>
              <a:t> </a:t>
            </a:r>
            <a:r>
              <a:rPr sz="1600" dirty="0">
                <a:solidFill>
                  <a:srgbClr val="231F20"/>
                </a:solidFill>
                <a:latin typeface="Arial"/>
                <a:cs typeface="Arial"/>
              </a:rPr>
              <a:t>a</a:t>
            </a:r>
            <a:r>
              <a:rPr sz="1600" spc="100" dirty="0">
                <a:solidFill>
                  <a:srgbClr val="231F20"/>
                </a:solidFill>
                <a:latin typeface="Arial"/>
                <a:cs typeface="Arial"/>
              </a:rPr>
              <a:t> </a:t>
            </a:r>
            <a:r>
              <a:rPr sz="1600" dirty="0">
                <a:solidFill>
                  <a:srgbClr val="231F20"/>
                </a:solidFill>
                <a:latin typeface="Arial"/>
                <a:cs typeface="Arial"/>
              </a:rPr>
              <a:t>reprice,</a:t>
            </a:r>
            <a:r>
              <a:rPr sz="1600" spc="106" dirty="0">
                <a:solidFill>
                  <a:srgbClr val="231F20"/>
                </a:solidFill>
                <a:latin typeface="Arial"/>
                <a:cs typeface="Arial"/>
              </a:rPr>
              <a:t> </a:t>
            </a:r>
            <a:r>
              <a:rPr sz="1600" dirty="0">
                <a:solidFill>
                  <a:srgbClr val="231F20"/>
                </a:solidFill>
                <a:latin typeface="Arial"/>
                <a:cs typeface="Arial"/>
              </a:rPr>
              <a:t>results</a:t>
            </a:r>
            <a:r>
              <a:rPr sz="1600" spc="100" dirty="0">
                <a:solidFill>
                  <a:srgbClr val="231F20"/>
                </a:solidFill>
                <a:latin typeface="Arial"/>
                <a:cs typeface="Arial"/>
              </a:rPr>
              <a:t> </a:t>
            </a:r>
            <a:r>
              <a:rPr sz="1600" spc="-24" dirty="0">
                <a:solidFill>
                  <a:srgbClr val="231F20"/>
                </a:solidFill>
                <a:latin typeface="Arial"/>
                <a:cs typeface="Arial"/>
              </a:rPr>
              <a:t>will </a:t>
            </a:r>
            <a:r>
              <a:rPr sz="1600" dirty="0">
                <a:solidFill>
                  <a:srgbClr val="231F20"/>
                </a:solidFill>
                <a:latin typeface="Arial"/>
                <a:cs typeface="Arial"/>
              </a:rPr>
              <a:t>render</a:t>
            </a:r>
            <a:r>
              <a:rPr sz="1600" spc="100" dirty="0">
                <a:solidFill>
                  <a:srgbClr val="231F20"/>
                </a:solidFill>
                <a:latin typeface="Arial"/>
                <a:cs typeface="Arial"/>
              </a:rPr>
              <a:t> </a:t>
            </a:r>
            <a:r>
              <a:rPr sz="1600" dirty="0">
                <a:solidFill>
                  <a:srgbClr val="231F20"/>
                </a:solidFill>
                <a:latin typeface="Arial"/>
                <a:cs typeface="Arial"/>
              </a:rPr>
              <a:t>expired</a:t>
            </a:r>
            <a:r>
              <a:rPr sz="1600" spc="106" dirty="0">
                <a:solidFill>
                  <a:srgbClr val="231F20"/>
                </a:solidFill>
                <a:latin typeface="Arial"/>
                <a:cs typeface="Arial"/>
              </a:rPr>
              <a:t> </a:t>
            </a:r>
            <a:r>
              <a:rPr sz="1600" dirty="0">
                <a:solidFill>
                  <a:srgbClr val="231F20"/>
                </a:solidFill>
                <a:latin typeface="Arial"/>
                <a:cs typeface="Arial"/>
              </a:rPr>
              <a:t>price.</a:t>
            </a:r>
            <a:r>
              <a:rPr sz="1600" spc="520" dirty="0">
                <a:solidFill>
                  <a:srgbClr val="231F20"/>
                </a:solidFill>
                <a:latin typeface="Arial"/>
                <a:cs typeface="Arial"/>
              </a:rPr>
              <a:t> </a:t>
            </a:r>
            <a:r>
              <a:rPr sz="1600" dirty="0">
                <a:solidFill>
                  <a:srgbClr val="231F20"/>
                </a:solidFill>
                <a:latin typeface="Arial"/>
                <a:cs typeface="Arial"/>
              </a:rPr>
              <a:t>Wait</a:t>
            </a:r>
            <a:r>
              <a:rPr sz="1600" spc="106" dirty="0">
                <a:solidFill>
                  <a:srgbClr val="231F20"/>
                </a:solidFill>
                <a:latin typeface="Arial"/>
                <a:cs typeface="Arial"/>
              </a:rPr>
              <a:t> </a:t>
            </a:r>
            <a:r>
              <a:rPr sz="1600" spc="-30" dirty="0">
                <a:solidFill>
                  <a:srgbClr val="231F20"/>
                </a:solidFill>
                <a:latin typeface="Arial"/>
                <a:cs typeface="Arial"/>
              </a:rPr>
              <a:t>and </a:t>
            </a:r>
            <a:r>
              <a:rPr sz="1600" spc="-12" dirty="0">
                <a:solidFill>
                  <a:srgbClr val="231F20"/>
                </a:solidFill>
                <a:latin typeface="Arial"/>
                <a:cs typeface="Arial"/>
              </a:rPr>
              <a:t>Retry.</a:t>
            </a:r>
            <a:endParaRPr sz="1600" dirty="0">
              <a:latin typeface="Arial"/>
              <a:cs typeface="Arial"/>
            </a:endParaRPr>
          </a:p>
          <a:p>
            <a:pPr marL="352649" marR="217592" indent="-337642">
              <a:spcBef>
                <a:spcPts val="118"/>
              </a:spcBef>
              <a:buSzPct val="152631"/>
              <a:buFont typeface="Arial" panose="020B0604020202020204" pitchFamily="34" charset="0"/>
              <a:buChar char="•"/>
              <a:tabLst>
                <a:tab pos="349647" algn="l"/>
              </a:tabLst>
            </a:pPr>
            <a:r>
              <a:rPr sz="1600" dirty="0">
                <a:solidFill>
                  <a:srgbClr val="231F20"/>
                </a:solidFill>
                <a:latin typeface="Arial"/>
                <a:cs typeface="Arial"/>
              </a:rPr>
              <a:t>Click</a:t>
            </a:r>
            <a:r>
              <a:rPr sz="1600" spc="83" dirty="0">
                <a:solidFill>
                  <a:srgbClr val="231F20"/>
                </a:solidFill>
                <a:latin typeface="Arial"/>
                <a:cs typeface="Arial"/>
              </a:rPr>
              <a:t> </a:t>
            </a:r>
            <a:r>
              <a:rPr sz="1600" dirty="0">
                <a:solidFill>
                  <a:srgbClr val="231F20"/>
                </a:solidFill>
                <a:latin typeface="Arial"/>
                <a:cs typeface="Arial"/>
              </a:rPr>
              <a:t>the</a:t>
            </a:r>
            <a:r>
              <a:rPr sz="1600" spc="83" dirty="0">
                <a:solidFill>
                  <a:srgbClr val="231F20"/>
                </a:solidFill>
                <a:latin typeface="Arial"/>
                <a:cs typeface="Arial"/>
              </a:rPr>
              <a:t> </a:t>
            </a:r>
            <a:r>
              <a:rPr sz="1600" dirty="0">
                <a:solidFill>
                  <a:srgbClr val="231F20"/>
                </a:solidFill>
                <a:latin typeface="Arial"/>
                <a:cs typeface="Arial"/>
              </a:rPr>
              <a:t>down</a:t>
            </a:r>
            <a:r>
              <a:rPr sz="1600" spc="89" dirty="0">
                <a:solidFill>
                  <a:srgbClr val="231F20"/>
                </a:solidFill>
                <a:latin typeface="Arial"/>
                <a:cs typeface="Arial"/>
              </a:rPr>
              <a:t> </a:t>
            </a:r>
            <a:r>
              <a:rPr sz="1600" dirty="0">
                <a:solidFill>
                  <a:srgbClr val="231F20"/>
                </a:solidFill>
                <a:latin typeface="Arial"/>
                <a:cs typeface="Arial"/>
              </a:rPr>
              <a:t>arrow</a:t>
            </a:r>
            <a:r>
              <a:rPr sz="1600" spc="83" dirty="0">
                <a:solidFill>
                  <a:srgbClr val="231F20"/>
                </a:solidFill>
                <a:latin typeface="Arial"/>
                <a:cs typeface="Arial"/>
              </a:rPr>
              <a:t> </a:t>
            </a:r>
            <a:r>
              <a:rPr sz="1600" dirty="0">
                <a:solidFill>
                  <a:srgbClr val="231F20"/>
                </a:solidFill>
                <a:latin typeface="Arial"/>
                <a:cs typeface="Arial"/>
              </a:rPr>
              <a:t>for</a:t>
            </a:r>
            <a:r>
              <a:rPr sz="1600" spc="83" dirty="0">
                <a:solidFill>
                  <a:srgbClr val="231F20"/>
                </a:solidFill>
                <a:latin typeface="Arial"/>
                <a:cs typeface="Arial"/>
              </a:rPr>
              <a:t> </a:t>
            </a:r>
            <a:r>
              <a:rPr sz="1600" spc="-30" dirty="0">
                <a:solidFill>
                  <a:srgbClr val="231F20"/>
                </a:solidFill>
                <a:latin typeface="Arial"/>
                <a:cs typeface="Arial"/>
              </a:rPr>
              <a:t>the </a:t>
            </a:r>
            <a:r>
              <a:rPr sz="1600" dirty="0">
                <a:solidFill>
                  <a:srgbClr val="231F20"/>
                </a:solidFill>
                <a:latin typeface="Arial"/>
                <a:cs typeface="Arial"/>
              </a:rPr>
              <a:t>program</a:t>
            </a:r>
            <a:r>
              <a:rPr sz="1600" spc="106" dirty="0">
                <a:solidFill>
                  <a:srgbClr val="231F20"/>
                </a:solidFill>
                <a:latin typeface="Arial"/>
                <a:cs typeface="Arial"/>
              </a:rPr>
              <a:t> </a:t>
            </a:r>
            <a:r>
              <a:rPr sz="1600" dirty="0">
                <a:solidFill>
                  <a:srgbClr val="231F20"/>
                </a:solidFill>
                <a:latin typeface="Arial"/>
                <a:cs typeface="Arial"/>
              </a:rPr>
              <a:t>desired</a:t>
            </a:r>
            <a:r>
              <a:rPr sz="1600" spc="112" dirty="0">
                <a:solidFill>
                  <a:srgbClr val="231F20"/>
                </a:solidFill>
                <a:latin typeface="Arial"/>
                <a:cs typeface="Arial"/>
              </a:rPr>
              <a:t> </a:t>
            </a:r>
            <a:r>
              <a:rPr sz="1600" dirty="0">
                <a:solidFill>
                  <a:srgbClr val="231F20"/>
                </a:solidFill>
                <a:latin typeface="Arial"/>
                <a:cs typeface="Arial"/>
              </a:rPr>
              <a:t>for</a:t>
            </a:r>
            <a:r>
              <a:rPr sz="1600" spc="106" dirty="0">
                <a:solidFill>
                  <a:srgbClr val="231F20"/>
                </a:solidFill>
                <a:latin typeface="Arial"/>
                <a:cs typeface="Arial"/>
              </a:rPr>
              <a:t> </a:t>
            </a:r>
            <a:r>
              <a:rPr sz="1600" spc="-12" dirty="0">
                <a:solidFill>
                  <a:srgbClr val="231F20"/>
                </a:solidFill>
                <a:latin typeface="Arial"/>
                <a:cs typeface="Arial"/>
              </a:rPr>
              <a:t>pricing spread.</a:t>
            </a:r>
            <a:endParaRPr sz="1600" dirty="0">
              <a:latin typeface="Arial"/>
              <a:cs typeface="Arial"/>
            </a:endParaRPr>
          </a:p>
        </p:txBody>
      </p:sp>
      <p:grpSp>
        <p:nvGrpSpPr>
          <p:cNvPr id="4" name="object 4"/>
          <p:cNvGrpSpPr/>
          <p:nvPr/>
        </p:nvGrpSpPr>
        <p:grpSpPr>
          <a:xfrm>
            <a:off x="513559" y="1907888"/>
            <a:ext cx="7743387" cy="4132254"/>
            <a:chOff x="441363" y="1524669"/>
            <a:chExt cx="6687820" cy="3135630"/>
          </a:xfrm>
        </p:grpSpPr>
        <p:sp>
          <p:nvSpPr>
            <p:cNvPr id="5" name="object 5"/>
            <p:cNvSpPr/>
            <p:nvPr/>
          </p:nvSpPr>
          <p:spPr>
            <a:xfrm>
              <a:off x="5508574" y="1524669"/>
              <a:ext cx="1595755" cy="479425"/>
            </a:xfrm>
            <a:custGeom>
              <a:avLst/>
              <a:gdLst/>
              <a:ahLst/>
              <a:cxnLst/>
              <a:rect l="l" t="t" r="r" b="b"/>
              <a:pathLst>
                <a:path w="1595754" h="479425">
                  <a:moveTo>
                    <a:pt x="1595196" y="479348"/>
                  </a:moveTo>
                  <a:lnTo>
                    <a:pt x="1595196" y="0"/>
                  </a:lnTo>
                  <a:lnTo>
                    <a:pt x="0" y="0"/>
                  </a:lnTo>
                  <a:lnTo>
                    <a:pt x="0" y="479348"/>
                  </a:lnTo>
                  <a:lnTo>
                    <a:pt x="1595196" y="479348"/>
                  </a:lnTo>
                  <a:close/>
                </a:path>
              </a:pathLst>
            </a:custGeom>
            <a:solidFill>
              <a:srgbClr val="F7F7F8"/>
            </a:solidFill>
          </p:spPr>
          <p:txBody>
            <a:bodyPr wrap="square" lIns="0" tIns="0" rIns="0" bIns="0" rtlCol="0"/>
            <a:lstStyle/>
            <a:p>
              <a:endParaRPr sz="2127"/>
            </a:p>
          </p:txBody>
        </p:sp>
        <p:pic>
          <p:nvPicPr>
            <p:cNvPr id="6" name="object 6"/>
            <p:cNvPicPr/>
            <p:nvPr/>
          </p:nvPicPr>
          <p:blipFill>
            <a:blip r:embed="rId2" cstate="print"/>
            <a:stretch>
              <a:fillRect/>
            </a:stretch>
          </p:blipFill>
          <p:spPr>
            <a:xfrm>
              <a:off x="441363" y="1558451"/>
              <a:ext cx="6687794" cy="3101771"/>
            </a:xfrm>
            <a:prstGeom prst="rect">
              <a:avLst/>
            </a:prstGeom>
          </p:spPr>
        </p:pic>
      </p:grpSp>
    </p:spTree>
    <p:extLst>
      <p:ext uri="{BB962C8B-B14F-4D97-AF65-F5344CB8AC3E}">
        <p14:creationId xmlns:p14="http://schemas.microsoft.com/office/powerpoint/2010/main" val="2067330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728318" y="689668"/>
            <a:ext cx="5650722" cy="867519"/>
          </a:xfrm>
          <a:prstGeom prst="rect">
            <a:avLst/>
          </a:prstGeom>
        </p:spPr>
        <p:txBody>
          <a:bodyPr vert="horz" wrap="square" lIns="0" tIns="18008" rIns="0" bIns="0" rtlCol="0" anchor="ctr">
            <a:spAutoFit/>
          </a:bodyPr>
          <a:lstStyle/>
          <a:p>
            <a:pPr marL="15006">
              <a:lnSpc>
                <a:spcPct val="100000"/>
              </a:lnSpc>
              <a:spcBef>
                <a:spcPts val="142"/>
              </a:spcBef>
            </a:pPr>
            <a:r>
              <a:rPr sz="1950" b="0" dirty="0">
                <a:solidFill>
                  <a:srgbClr val="F47824"/>
                </a:solidFill>
              </a:rPr>
              <a:t>Create</a:t>
            </a:r>
            <a:r>
              <a:rPr sz="1950" b="0" spc="-77" dirty="0">
                <a:solidFill>
                  <a:srgbClr val="F47824"/>
                </a:solidFill>
              </a:rPr>
              <a:t> </a:t>
            </a:r>
            <a:r>
              <a:rPr sz="1950" b="0" spc="-24" dirty="0">
                <a:solidFill>
                  <a:srgbClr val="F47824"/>
                </a:solidFill>
              </a:rPr>
              <a:t>Loan</a:t>
            </a:r>
            <a:endParaRPr sz="1950" dirty="0"/>
          </a:p>
          <a:p>
            <a:pPr marL="67528">
              <a:lnSpc>
                <a:spcPct val="100000"/>
              </a:lnSpc>
              <a:spcBef>
                <a:spcPts val="89"/>
              </a:spcBef>
            </a:pPr>
            <a:r>
              <a:rPr sz="3486" dirty="0"/>
              <a:t>Pricing</a:t>
            </a:r>
            <a:r>
              <a:rPr sz="3486" spc="41" dirty="0"/>
              <a:t> </a:t>
            </a:r>
            <a:r>
              <a:rPr sz="3486" dirty="0"/>
              <a:t>Results -</a:t>
            </a:r>
            <a:r>
              <a:rPr sz="3486" spc="18" dirty="0"/>
              <a:t> </a:t>
            </a:r>
            <a:r>
              <a:rPr sz="3486" spc="-12" dirty="0"/>
              <a:t>Ineligible</a:t>
            </a:r>
            <a:endParaRPr sz="3486" dirty="0"/>
          </a:p>
        </p:txBody>
      </p:sp>
      <p:sp>
        <p:nvSpPr>
          <p:cNvPr id="3" name="object 3"/>
          <p:cNvSpPr txBox="1"/>
          <p:nvPr/>
        </p:nvSpPr>
        <p:spPr>
          <a:xfrm>
            <a:off x="1278893" y="1732849"/>
            <a:ext cx="9634214" cy="516690"/>
          </a:xfrm>
          <a:prstGeom prst="rect">
            <a:avLst/>
          </a:prstGeom>
        </p:spPr>
        <p:txBody>
          <a:bodyPr vert="horz" wrap="square" lIns="0" tIns="7503" rIns="0" bIns="0" rtlCol="0">
            <a:spAutoFit/>
          </a:bodyPr>
          <a:lstStyle/>
          <a:p>
            <a:pPr marL="14256" marR="6003" algn="ctr">
              <a:spcBef>
                <a:spcPts val="59"/>
              </a:spcBef>
              <a:tabLst>
                <a:tab pos="237850" algn="l"/>
              </a:tabLst>
            </a:pPr>
            <a:r>
              <a:rPr sz="1654" dirty="0">
                <a:solidFill>
                  <a:srgbClr val="231F20"/>
                </a:solidFill>
                <a:latin typeface="Arial"/>
                <a:cs typeface="Arial"/>
              </a:rPr>
              <a:t>If</a:t>
            </a:r>
            <a:r>
              <a:rPr sz="1654" spc="24" dirty="0">
                <a:solidFill>
                  <a:srgbClr val="231F20"/>
                </a:solidFill>
                <a:latin typeface="Arial"/>
                <a:cs typeface="Arial"/>
              </a:rPr>
              <a:t> </a:t>
            </a:r>
            <a:r>
              <a:rPr sz="1654" dirty="0">
                <a:solidFill>
                  <a:srgbClr val="231F20"/>
                </a:solidFill>
                <a:latin typeface="Arial"/>
                <a:cs typeface="Arial"/>
              </a:rPr>
              <a:t>the product</a:t>
            </a:r>
            <a:r>
              <a:rPr sz="1654" spc="-41" dirty="0">
                <a:solidFill>
                  <a:srgbClr val="231F20"/>
                </a:solidFill>
                <a:latin typeface="Arial"/>
                <a:cs typeface="Arial"/>
              </a:rPr>
              <a:t> </a:t>
            </a:r>
            <a:r>
              <a:rPr sz="1654" spc="-12" dirty="0">
                <a:solidFill>
                  <a:srgbClr val="231F20"/>
                </a:solidFill>
                <a:latin typeface="Arial"/>
                <a:cs typeface="Arial"/>
              </a:rPr>
              <a:t>desired </a:t>
            </a:r>
            <a:r>
              <a:rPr sz="1654" dirty="0">
                <a:solidFill>
                  <a:srgbClr val="231F20"/>
                </a:solidFill>
                <a:latin typeface="Arial"/>
                <a:cs typeface="Arial"/>
              </a:rPr>
              <a:t>was not</a:t>
            </a:r>
            <a:r>
              <a:rPr sz="1654" spc="12" dirty="0">
                <a:solidFill>
                  <a:srgbClr val="231F20"/>
                </a:solidFill>
                <a:latin typeface="Arial"/>
                <a:cs typeface="Arial"/>
              </a:rPr>
              <a:t> </a:t>
            </a:r>
            <a:r>
              <a:rPr sz="1654" spc="-12" dirty="0">
                <a:solidFill>
                  <a:srgbClr val="231F20"/>
                </a:solidFill>
                <a:latin typeface="Arial"/>
                <a:cs typeface="Arial"/>
              </a:rPr>
              <a:t>displayed, </a:t>
            </a:r>
            <a:r>
              <a:rPr sz="1654" dirty="0">
                <a:solidFill>
                  <a:srgbClr val="231F20"/>
                </a:solidFill>
                <a:latin typeface="Arial"/>
                <a:cs typeface="Arial"/>
              </a:rPr>
              <a:t>check</a:t>
            </a:r>
            <a:r>
              <a:rPr sz="1654" spc="6" dirty="0">
                <a:solidFill>
                  <a:srgbClr val="231F20"/>
                </a:solidFill>
                <a:latin typeface="Arial"/>
                <a:cs typeface="Arial"/>
              </a:rPr>
              <a:t> </a:t>
            </a:r>
            <a:r>
              <a:rPr sz="1654" spc="-12" dirty="0">
                <a:solidFill>
                  <a:srgbClr val="231F20"/>
                </a:solidFill>
                <a:latin typeface="Arial"/>
                <a:cs typeface="Arial"/>
              </a:rPr>
              <a:t>under </a:t>
            </a:r>
            <a:r>
              <a:rPr sz="1654" dirty="0">
                <a:solidFill>
                  <a:srgbClr val="F47824"/>
                </a:solidFill>
                <a:latin typeface="Arial"/>
                <a:cs typeface="Arial"/>
              </a:rPr>
              <a:t>“</a:t>
            </a:r>
            <a:r>
              <a:rPr sz="1654" b="1" dirty="0">
                <a:solidFill>
                  <a:srgbClr val="F47824"/>
                </a:solidFill>
                <a:latin typeface="Arial"/>
                <a:cs typeface="Arial"/>
              </a:rPr>
              <a:t>Ineligible</a:t>
            </a:r>
            <a:r>
              <a:rPr sz="1654" b="1" spc="30" dirty="0">
                <a:solidFill>
                  <a:srgbClr val="F47824"/>
                </a:solidFill>
                <a:latin typeface="Arial"/>
                <a:cs typeface="Arial"/>
              </a:rPr>
              <a:t> </a:t>
            </a:r>
            <a:r>
              <a:rPr sz="1654" b="1" spc="-24" dirty="0">
                <a:solidFill>
                  <a:srgbClr val="F47824"/>
                </a:solidFill>
                <a:latin typeface="Arial"/>
                <a:cs typeface="Arial"/>
              </a:rPr>
              <a:t>Loa</a:t>
            </a:r>
            <a:r>
              <a:rPr lang="en-US" sz="1654" b="1" spc="-24" dirty="0">
                <a:solidFill>
                  <a:srgbClr val="F47824"/>
                </a:solidFill>
                <a:latin typeface="Arial"/>
                <a:cs typeface="Arial"/>
              </a:rPr>
              <a:t>n </a:t>
            </a:r>
            <a:r>
              <a:rPr sz="1654" b="1" dirty="0">
                <a:solidFill>
                  <a:srgbClr val="F47824"/>
                </a:solidFill>
                <a:latin typeface="Arial"/>
                <a:cs typeface="Arial"/>
              </a:rPr>
              <a:t>Programs</a:t>
            </a:r>
            <a:r>
              <a:rPr sz="1654" dirty="0">
                <a:solidFill>
                  <a:srgbClr val="F47824"/>
                </a:solidFill>
                <a:latin typeface="Arial"/>
                <a:cs typeface="Arial"/>
              </a:rPr>
              <a:t>”</a:t>
            </a:r>
            <a:r>
              <a:rPr sz="1654" spc="-18" dirty="0">
                <a:solidFill>
                  <a:srgbClr val="F47824"/>
                </a:solidFill>
                <a:latin typeface="Arial"/>
                <a:cs typeface="Arial"/>
              </a:rPr>
              <a:t> </a:t>
            </a:r>
            <a:r>
              <a:rPr sz="1654" dirty="0">
                <a:solidFill>
                  <a:srgbClr val="231F20"/>
                </a:solidFill>
                <a:latin typeface="Arial"/>
                <a:cs typeface="Arial"/>
              </a:rPr>
              <a:t>for</a:t>
            </a:r>
            <a:r>
              <a:rPr sz="1654" spc="-6" dirty="0">
                <a:solidFill>
                  <a:srgbClr val="231F20"/>
                </a:solidFill>
                <a:latin typeface="Arial"/>
                <a:cs typeface="Arial"/>
              </a:rPr>
              <a:t> </a:t>
            </a:r>
            <a:r>
              <a:rPr sz="1654" spc="-30" dirty="0">
                <a:solidFill>
                  <a:srgbClr val="231F20"/>
                </a:solidFill>
                <a:latin typeface="Arial"/>
                <a:cs typeface="Arial"/>
              </a:rPr>
              <a:t>the </a:t>
            </a:r>
            <a:r>
              <a:rPr sz="1654" dirty="0">
                <a:solidFill>
                  <a:srgbClr val="231F20"/>
                </a:solidFill>
                <a:latin typeface="Arial"/>
                <a:cs typeface="Arial"/>
              </a:rPr>
              <a:t>desired</a:t>
            </a:r>
            <a:r>
              <a:rPr sz="1654" spc="-6" dirty="0">
                <a:solidFill>
                  <a:srgbClr val="231F20"/>
                </a:solidFill>
                <a:latin typeface="Arial"/>
                <a:cs typeface="Arial"/>
              </a:rPr>
              <a:t> </a:t>
            </a:r>
            <a:r>
              <a:rPr sz="1654" spc="-12" dirty="0">
                <a:solidFill>
                  <a:srgbClr val="231F20"/>
                </a:solidFill>
                <a:latin typeface="Arial"/>
                <a:cs typeface="Arial"/>
              </a:rPr>
              <a:t>product </a:t>
            </a:r>
            <a:r>
              <a:rPr sz="1654" dirty="0">
                <a:solidFill>
                  <a:srgbClr val="231F20"/>
                </a:solidFill>
                <a:latin typeface="Arial"/>
                <a:cs typeface="Arial"/>
              </a:rPr>
              <a:t>which</a:t>
            </a:r>
            <a:r>
              <a:rPr sz="1654" spc="-30" dirty="0">
                <a:solidFill>
                  <a:srgbClr val="231F20"/>
                </a:solidFill>
                <a:latin typeface="Arial"/>
                <a:cs typeface="Arial"/>
              </a:rPr>
              <a:t> </a:t>
            </a:r>
            <a:r>
              <a:rPr sz="1654" dirty="0">
                <a:solidFill>
                  <a:srgbClr val="231F20"/>
                </a:solidFill>
                <a:latin typeface="Arial"/>
                <a:cs typeface="Arial"/>
              </a:rPr>
              <a:t>will</a:t>
            </a:r>
            <a:r>
              <a:rPr sz="1654" spc="-47" dirty="0">
                <a:solidFill>
                  <a:srgbClr val="231F20"/>
                </a:solidFill>
                <a:latin typeface="Arial"/>
                <a:cs typeface="Arial"/>
              </a:rPr>
              <a:t> </a:t>
            </a:r>
            <a:r>
              <a:rPr sz="1654" dirty="0">
                <a:solidFill>
                  <a:srgbClr val="231F20"/>
                </a:solidFill>
                <a:latin typeface="Arial"/>
                <a:cs typeface="Arial"/>
              </a:rPr>
              <a:t>outline</a:t>
            </a:r>
            <a:r>
              <a:rPr sz="1654" spc="-24" dirty="0">
                <a:solidFill>
                  <a:srgbClr val="231F20"/>
                </a:solidFill>
                <a:latin typeface="Arial"/>
                <a:cs typeface="Arial"/>
              </a:rPr>
              <a:t> </a:t>
            </a:r>
            <a:r>
              <a:rPr sz="1654" spc="-30" dirty="0">
                <a:solidFill>
                  <a:srgbClr val="231F20"/>
                </a:solidFill>
                <a:latin typeface="Arial"/>
                <a:cs typeface="Arial"/>
              </a:rPr>
              <a:t>the </a:t>
            </a:r>
            <a:r>
              <a:rPr sz="1654" dirty="0">
                <a:solidFill>
                  <a:srgbClr val="231F20"/>
                </a:solidFill>
                <a:latin typeface="Arial"/>
                <a:cs typeface="Arial"/>
              </a:rPr>
              <a:t>reason</a:t>
            </a:r>
            <a:r>
              <a:rPr sz="1654" spc="-6" dirty="0">
                <a:solidFill>
                  <a:srgbClr val="231F20"/>
                </a:solidFill>
                <a:latin typeface="Arial"/>
                <a:cs typeface="Arial"/>
              </a:rPr>
              <a:t> </a:t>
            </a:r>
            <a:r>
              <a:rPr sz="1654" dirty="0">
                <a:solidFill>
                  <a:srgbClr val="231F20"/>
                </a:solidFill>
                <a:latin typeface="Arial"/>
                <a:cs typeface="Arial"/>
              </a:rPr>
              <a:t>why</a:t>
            </a:r>
            <a:r>
              <a:rPr sz="1654" spc="24" dirty="0">
                <a:solidFill>
                  <a:srgbClr val="231F20"/>
                </a:solidFill>
                <a:latin typeface="Arial"/>
                <a:cs typeface="Arial"/>
              </a:rPr>
              <a:t> </a:t>
            </a:r>
            <a:r>
              <a:rPr sz="1654" dirty="0">
                <a:solidFill>
                  <a:srgbClr val="231F20"/>
                </a:solidFill>
                <a:latin typeface="Arial"/>
                <a:cs typeface="Arial"/>
              </a:rPr>
              <a:t>it</a:t>
            </a:r>
            <a:r>
              <a:rPr sz="1654" spc="-41" dirty="0">
                <a:solidFill>
                  <a:srgbClr val="231F20"/>
                </a:solidFill>
                <a:latin typeface="Arial"/>
                <a:cs typeface="Arial"/>
              </a:rPr>
              <a:t> </a:t>
            </a:r>
            <a:r>
              <a:rPr sz="1654" spc="-12" dirty="0">
                <a:solidFill>
                  <a:srgbClr val="231F20"/>
                </a:solidFill>
                <a:latin typeface="Arial"/>
                <a:cs typeface="Arial"/>
              </a:rPr>
              <a:t>didn’t </a:t>
            </a:r>
            <a:r>
              <a:rPr sz="1654" dirty="0">
                <a:solidFill>
                  <a:srgbClr val="231F20"/>
                </a:solidFill>
                <a:latin typeface="Arial"/>
                <a:cs typeface="Arial"/>
              </a:rPr>
              <a:t>meet</a:t>
            </a:r>
            <a:r>
              <a:rPr sz="1654" spc="18" dirty="0">
                <a:solidFill>
                  <a:srgbClr val="231F20"/>
                </a:solidFill>
                <a:latin typeface="Arial"/>
                <a:cs typeface="Arial"/>
              </a:rPr>
              <a:t> </a:t>
            </a:r>
            <a:r>
              <a:rPr sz="1654" spc="-12" dirty="0">
                <a:solidFill>
                  <a:srgbClr val="231F20"/>
                </a:solidFill>
                <a:latin typeface="Arial"/>
                <a:cs typeface="Arial"/>
              </a:rPr>
              <a:t>eligibility.</a:t>
            </a:r>
            <a:endParaRPr sz="1654" dirty="0">
              <a:latin typeface="Arial"/>
              <a:cs typeface="Arial"/>
            </a:endParaRPr>
          </a:p>
        </p:txBody>
      </p:sp>
      <p:grpSp>
        <p:nvGrpSpPr>
          <p:cNvPr id="4" name="object 4"/>
          <p:cNvGrpSpPr/>
          <p:nvPr/>
        </p:nvGrpSpPr>
        <p:grpSpPr>
          <a:xfrm>
            <a:off x="728318" y="2493154"/>
            <a:ext cx="10902256" cy="3241418"/>
            <a:chOff x="449897" y="2475251"/>
            <a:chExt cx="6912279" cy="2304313"/>
          </a:xfrm>
        </p:grpSpPr>
        <p:sp>
          <p:nvSpPr>
            <p:cNvPr id="6" name="object 6"/>
            <p:cNvSpPr/>
            <p:nvPr/>
          </p:nvSpPr>
          <p:spPr>
            <a:xfrm>
              <a:off x="6668846" y="2496193"/>
              <a:ext cx="201930" cy="83185"/>
            </a:xfrm>
            <a:custGeom>
              <a:avLst/>
              <a:gdLst/>
              <a:ahLst/>
              <a:cxnLst/>
              <a:rect l="l" t="t" r="r" b="b"/>
              <a:pathLst>
                <a:path w="201929" h="83185">
                  <a:moveTo>
                    <a:pt x="0" y="41452"/>
                  </a:moveTo>
                  <a:lnTo>
                    <a:pt x="647" y="65425"/>
                  </a:lnTo>
                  <a:lnTo>
                    <a:pt x="5181" y="77735"/>
                  </a:lnTo>
                  <a:lnTo>
                    <a:pt x="17487" y="82270"/>
                  </a:lnTo>
                  <a:lnTo>
                    <a:pt x="41452" y="82918"/>
                  </a:lnTo>
                  <a:lnTo>
                    <a:pt x="159893" y="82918"/>
                  </a:lnTo>
                  <a:lnTo>
                    <a:pt x="183865" y="82270"/>
                  </a:lnTo>
                  <a:lnTo>
                    <a:pt x="196175" y="77735"/>
                  </a:lnTo>
                  <a:lnTo>
                    <a:pt x="200710" y="65425"/>
                  </a:lnTo>
                  <a:lnTo>
                    <a:pt x="201358" y="41452"/>
                  </a:lnTo>
                  <a:lnTo>
                    <a:pt x="200710" y="17487"/>
                  </a:lnTo>
                  <a:lnTo>
                    <a:pt x="196175" y="5181"/>
                  </a:lnTo>
                  <a:lnTo>
                    <a:pt x="183865" y="647"/>
                  </a:lnTo>
                  <a:lnTo>
                    <a:pt x="159893" y="0"/>
                  </a:lnTo>
                  <a:lnTo>
                    <a:pt x="41452" y="0"/>
                  </a:lnTo>
                  <a:lnTo>
                    <a:pt x="17487" y="647"/>
                  </a:lnTo>
                  <a:lnTo>
                    <a:pt x="5181" y="5181"/>
                  </a:lnTo>
                  <a:lnTo>
                    <a:pt x="647" y="17487"/>
                  </a:lnTo>
                  <a:lnTo>
                    <a:pt x="0" y="41452"/>
                  </a:lnTo>
                </a:path>
              </a:pathLst>
            </a:custGeom>
            <a:ln w="17767">
              <a:solidFill>
                <a:srgbClr val="D93226"/>
              </a:solidFill>
            </a:ln>
          </p:spPr>
          <p:txBody>
            <a:bodyPr wrap="square" lIns="0" tIns="0" rIns="0" bIns="0" rtlCol="0"/>
            <a:lstStyle/>
            <a:p>
              <a:endParaRPr sz="2127"/>
            </a:p>
          </p:txBody>
        </p:sp>
        <p:pic>
          <p:nvPicPr>
            <p:cNvPr id="7" name="object 7"/>
            <p:cNvPicPr/>
            <p:nvPr/>
          </p:nvPicPr>
          <p:blipFill>
            <a:blip r:embed="rId2" cstate="print"/>
            <a:stretch>
              <a:fillRect/>
            </a:stretch>
          </p:blipFill>
          <p:spPr>
            <a:xfrm>
              <a:off x="5675979" y="3343734"/>
              <a:ext cx="219125" cy="100685"/>
            </a:xfrm>
            <a:prstGeom prst="rect">
              <a:avLst/>
            </a:prstGeom>
          </p:spPr>
        </p:pic>
        <p:sp>
          <p:nvSpPr>
            <p:cNvPr id="8" name="object 8"/>
            <p:cNvSpPr/>
            <p:nvPr/>
          </p:nvSpPr>
          <p:spPr>
            <a:xfrm>
              <a:off x="6668846" y="2514418"/>
              <a:ext cx="201930" cy="83185"/>
            </a:xfrm>
            <a:custGeom>
              <a:avLst/>
              <a:gdLst/>
              <a:ahLst/>
              <a:cxnLst/>
              <a:rect l="l" t="t" r="r" b="b"/>
              <a:pathLst>
                <a:path w="201929" h="83185">
                  <a:moveTo>
                    <a:pt x="0" y="41452"/>
                  </a:moveTo>
                  <a:lnTo>
                    <a:pt x="647" y="65425"/>
                  </a:lnTo>
                  <a:lnTo>
                    <a:pt x="5181" y="77735"/>
                  </a:lnTo>
                  <a:lnTo>
                    <a:pt x="17487" y="82270"/>
                  </a:lnTo>
                  <a:lnTo>
                    <a:pt x="41452" y="82918"/>
                  </a:lnTo>
                  <a:lnTo>
                    <a:pt x="159893" y="82918"/>
                  </a:lnTo>
                  <a:lnTo>
                    <a:pt x="183865" y="82270"/>
                  </a:lnTo>
                  <a:lnTo>
                    <a:pt x="196175" y="77735"/>
                  </a:lnTo>
                  <a:lnTo>
                    <a:pt x="200710" y="65425"/>
                  </a:lnTo>
                  <a:lnTo>
                    <a:pt x="201358" y="41452"/>
                  </a:lnTo>
                  <a:lnTo>
                    <a:pt x="200710" y="17487"/>
                  </a:lnTo>
                  <a:lnTo>
                    <a:pt x="196175" y="5181"/>
                  </a:lnTo>
                  <a:lnTo>
                    <a:pt x="183865" y="647"/>
                  </a:lnTo>
                  <a:lnTo>
                    <a:pt x="159893" y="0"/>
                  </a:lnTo>
                  <a:lnTo>
                    <a:pt x="41452" y="0"/>
                  </a:lnTo>
                  <a:lnTo>
                    <a:pt x="17487" y="647"/>
                  </a:lnTo>
                  <a:lnTo>
                    <a:pt x="5181" y="5181"/>
                  </a:lnTo>
                  <a:lnTo>
                    <a:pt x="647" y="17487"/>
                  </a:lnTo>
                  <a:lnTo>
                    <a:pt x="0" y="41452"/>
                  </a:lnTo>
                </a:path>
              </a:pathLst>
            </a:custGeom>
            <a:ln w="17767">
              <a:solidFill>
                <a:srgbClr val="D93126"/>
              </a:solidFill>
            </a:ln>
          </p:spPr>
          <p:txBody>
            <a:bodyPr wrap="square" lIns="0" tIns="0" rIns="0" bIns="0" rtlCol="0"/>
            <a:lstStyle/>
            <a:p>
              <a:endParaRPr sz="2127"/>
            </a:p>
          </p:txBody>
        </p:sp>
        <p:pic>
          <p:nvPicPr>
            <p:cNvPr id="9" name="object 9"/>
            <p:cNvPicPr/>
            <p:nvPr/>
          </p:nvPicPr>
          <p:blipFill>
            <a:blip r:embed="rId3" cstate="print"/>
            <a:stretch>
              <a:fillRect/>
            </a:stretch>
          </p:blipFill>
          <p:spPr>
            <a:xfrm>
              <a:off x="449897" y="2475251"/>
              <a:ext cx="6912279" cy="2304313"/>
            </a:xfrm>
            <a:prstGeom prst="rect">
              <a:avLst/>
            </a:prstGeom>
          </p:spPr>
        </p:pic>
      </p:grpSp>
    </p:spTree>
    <p:extLst>
      <p:ext uri="{BB962C8B-B14F-4D97-AF65-F5344CB8AC3E}">
        <p14:creationId xmlns:p14="http://schemas.microsoft.com/office/powerpoint/2010/main" val="2625947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62919" y="1988370"/>
            <a:ext cx="5587879" cy="1170512"/>
          </a:xfrm>
          <a:prstGeom prst="rect">
            <a:avLst/>
          </a:prstGeom>
        </p:spPr>
        <p:txBody>
          <a:bodyPr vert="horz" wrap="square" lIns="0" tIns="13506" rIns="0" bIns="0" rtlCol="0">
            <a:noAutofit/>
          </a:bodyPr>
          <a:lstStyle/>
          <a:p>
            <a:pPr marL="14256" marR="1285291">
              <a:spcBef>
                <a:spcPts val="106"/>
              </a:spcBef>
              <a:tabLst>
                <a:tab pos="293374" algn="l"/>
              </a:tabLst>
            </a:pPr>
            <a:r>
              <a:rPr sz="1713" dirty="0">
                <a:solidFill>
                  <a:srgbClr val="231F20"/>
                </a:solidFill>
                <a:latin typeface="Arial"/>
                <a:cs typeface="Arial"/>
              </a:rPr>
              <a:t>Clicking</a:t>
            </a:r>
            <a:r>
              <a:rPr sz="1713" spc="35" dirty="0">
                <a:solidFill>
                  <a:srgbClr val="231F20"/>
                </a:solidFill>
                <a:latin typeface="Arial"/>
                <a:cs typeface="Arial"/>
              </a:rPr>
              <a:t> </a:t>
            </a:r>
            <a:r>
              <a:rPr sz="1713" dirty="0">
                <a:solidFill>
                  <a:srgbClr val="231F20"/>
                </a:solidFill>
                <a:latin typeface="Arial"/>
                <a:cs typeface="Arial"/>
              </a:rPr>
              <a:t>on</a:t>
            </a:r>
            <a:r>
              <a:rPr sz="1713" spc="41" dirty="0">
                <a:solidFill>
                  <a:srgbClr val="231F20"/>
                </a:solidFill>
                <a:latin typeface="Arial"/>
                <a:cs typeface="Arial"/>
              </a:rPr>
              <a:t> </a:t>
            </a:r>
            <a:r>
              <a:rPr sz="1713" dirty="0">
                <a:solidFill>
                  <a:srgbClr val="231F20"/>
                </a:solidFill>
                <a:latin typeface="Arial"/>
                <a:cs typeface="Arial"/>
              </a:rPr>
              <a:t>the</a:t>
            </a:r>
            <a:r>
              <a:rPr sz="1713" spc="35" dirty="0">
                <a:solidFill>
                  <a:srgbClr val="231F20"/>
                </a:solidFill>
                <a:latin typeface="Arial"/>
                <a:cs typeface="Arial"/>
              </a:rPr>
              <a:t> </a:t>
            </a:r>
            <a:r>
              <a:rPr sz="1713" dirty="0">
                <a:solidFill>
                  <a:srgbClr val="231F20"/>
                </a:solidFill>
                <a:latin typeface="Arial"/>
                <a:cs typeface="Arial"/>
              </a:rPr>
              <a:t>rate</a:t>
            </a:r>
            <a:r>
              <a:rPr sz="1713" spc="41" dirty="0">
                <a:solidFill>
                  <a:srgbClr val="231F20"/>
                </a:solidFill>
                <a:latin typeface="Arial"/>
                <a:cs typeface="Arial"/>
              </a:rPr>
              <a:t> </a:t>
            </a:r>
            <a:r>
              <a:rPr sz="1713" dirty="0">
                <a:solidFill>
                  <a:srgbClr val="231F20"/>
                </a:solidFill>
                <a:latin typeface="Arial"/>
                <a:cs typeface="Arial"/>
              </a:rPr>
              <a:t>will</a:t>
            </a:r>
            <a:r>
              <a:rPr sz="1713" spc="41" dirty="0">
                <a:solidFill>
                  <a:srgbClr val="231F20"/>
                </a:solidFill>
                <a:latin typeface="Arial"/>
                <a:cs typeface="Arial"/>
              </a:rPr>
              <a:t> </a:t>
            </a:r>
            <a:r>
              <a:rPr sz="1713" dirty="0">
                <a:solidFill>
                  <a:srgbClr val="231F20"/>
                </a:solidFill>
                <a:latin typeface="Arial"/>
                <a:cs typeface="Arial"/>
              </a:rPr>
              <a:t>display</a:t>
            </a:r>
            <a:r>
              <a:rPr sz="1713" spc="-12" dirty="0">
                <a:solidFill>
                  <a:srgbClr val="231F20"/>
                </a:solidFill>
                <a:latin typeface="Arial"/>
                <a:cs typeface="Arial"/>
              </a:rPr>
              <a:t> </a:t>
            </a:r>
            <a:r>
              <a:rPr sz="1713" spc="-30" dirty="0">
                <a:solidFill>
                  <a:srgbClr val="231F20"/>
                </a:solidFill>
                <a:latin typeface="Arial"/>
                <a:cs typeface="Arial"/>
              </a:rPr>
              <a:t>all</a:t>
            </a:r>
            <a:r>
              <a:rPr lang="en-US" sz="1713" spc="-30" dirty="0">
                <a:solidFill>
                  <a:srgbClr val="231F20"/>
                </a:solidFill>
                <a:latin typeface="Arial"/>
                <a:cs typeface="Arial"/>
              </a:rPr>
              <a:t> t</a:t>
            </a:r>
            <a:r>
              <a:rPr sz="1713" dirty="0">
                <a:solidFill>
                  <a:srgbClr val="231F20"/>
                </a:solidFill>
                <a:latin typeface="Arial"/>
                <a:cs typeface="Arial"/>
              </a:rPr>
              <a:t>he </a:t>
            </a:r>
            <a:r>
              <a:rPr sz="1713" spc="-12" dirty="0">
                <a:solidFill>
                  <a:srgbClr val="231F20"/>
                </a:solidFill>
                <a:latin typeface="Arial"/>
                <a:cs typeface="Arial"/>
              </a:rPr>
              <a:t>LLPA’s</a:t>
            </a:r>
            <a:r>
              <a:rPr lang="en-US" sz="1713" spc="30" dirty="0">
                <a:solidFill>
                  <a:srgbClr val="231F20"/>
                </a:solidFill>
                <a:latin typeface="Arial"/>
                <a:cs typeface="Arial"/>
              </a:rPr>
              <a:t> f</a:t>
            </a:r>
            <a:r>
              <a:rPr sz="1713" dirty="0">
                <a:solidFill>
                  <a:srgbClr val="231F20"/>
                </a:solidFill>
                <a:latin typeface="Arial"/>
                <a:cs typeface="Arial"/>
              </a:rPr>
              <a:t>or</a:t>
            </a:r>
            <a:r>
              <a:rPr sz="1713" spc="-41" dirty="0">
                <a:solidFill>
                  <a:srgbClr val="231F20"/>
                </a:solidFill>
                <a:latin typeface="Arial"/>
                <a:cs typeface="Arial"/>
              </a:rPr>
              <a:t> </a:t>
            </a:r>
            <a:r>
              <a:rPr sz="1713" dirty="0">
                <a:solidFill>
                  <a:srgbClr val="231F20"/>
                </a:solidFill>
                <a:latin typeface="Arial"/>
                <a:cs typeface="Arial"/>
              </a:rPr>
              <a:t>the chosen</a:t>
            </a:r>
            <a:r>
              <a:rPr sz="1713" spc="6" dirty="0">
                <a:solidFill>
                  <a:srgbClr val="231F20"/>
                </a:solidFill>
                <a:latin typeface="Arial"/>
                <a:cs typeface="Arial"/>
              </a:rPr>
              <a:t> </a:t>
            </a:r>
            <a:r>
              <a:rPr sz="1713" spc="-12" dirty="0">
                <a:solidFill>
                  <a:srgbClr val="231F20"/>
                </a:solidFill>
                <a:latin typeface="Arial"/>
                <a:cs typeface="Arial"/>
              </a:rPr>
              <a:t>product.</a:t>
            </a:r>
            <a:endParaRPr sz="1713" dirty="0">
              <a:latin typeface="Arial"/>
              <a:cs typeface="Arial"/>
            </a:endParaRPr>
          </a:p>
          <a:p>
            <a:pPr marL="15006">
              <a:spcBef>
                <a:spcPts val="1961"/>
              </a:spcBef>
            </a:pPr>
            <a:r>
              <a:rPr sz="1713" b="1" dirty="0">
                <a:solidFill>
                  <a:srgbClr val="F47824"/>
                </a:solidFill>
                <a:latin typeface="Arial"/>
                <a:cs typeface="Arial"/>
              </a:rPr>
              <a:t>Loan</a:t>
            </a:r>
            <a:r>
              <a:rPr sz="1713" b="1" spc="18" dirty="0">
                <a:solidFill>
                  <a:srgbClr val="F47824"/>
                </a:solidFill>
                <a:latin typeface="Arial"/>
                <a:cs typeface="Arial"/>
              </a:rPr>
              <a:t> </a:t>
            </a:r>
            <a:r>
              <a:rPr sz="1713" b="1" dirty="0">
                <a:solidFill>
                  <a:srgbClr val="F47824"/>
                </a:solidFill>
                <a:latin typeface="Arial"/>
                <a:cs typeface="Arial"/>
              </a:rPr>
              <a:t>may</a:t>
            </a:r>
            <a:r>
              <a:rPr sz="1713" b="1" spc="47" dirty="0">
                <a:solidFill>
                  <a:srgbClr val="F47824"/>
                </a:solidFill>
                <a:latin typeface="Arial"/>
                <a:cs typeface="Arial"/>
              </a:rPr>
              <a:t> </a:t>
            </a:r>
            <a:r>
              <a:rPr sz="1713" b="1" dirty="0">
                <a:solidFill>
                  <a:srgbClr val="F47824"/>
                </a:solidFill>
                <a:latin typeface="Arial"/>
                <a:cs typeface="Arial"/>
              </a:rPr>
              <a:t>not</a:t>
            </a:r>
            <a:r>
              <a:rPr sz="1713" b="1" spc="71" dirty="0">
                <a:solidFill>
                  <a:srgbClr val="F47824"/>
                </a:solidFill>
                <a:latin typeface="Arial"/>
                <a:cs typeface="Arial"/>
              </a:rPr>
              <a:t> </a:t>
            </a:r>
            <a:r>
              <a:rPr sz="1713" b="1" dirty="0">
                <a:solidFill>
                  <a:srgbClr val="F47824"/>
                </a:solidFill>
                <a:latin typeface="Arial"/>
                <a:cs typeface="Arial"/>
              </a:rPr>
              <a:t>be</a:t>
            </a:r>
            <a:r>
              <a:rPr sz="1713" b="1" spc="47" dirty="0">
                <a:solidFill>
                  <a:srgbClr val="F47824"/>
                </a:solidFill>
                <a:latin typeface="Arial"/>
                <a:cs typeface="Arial"/>
              </a:rPr>
              <a:t> </a:t>
            </a:r>
            <a:r>
              <a:rPr sz="1713" b="1" dirty="0">
                <a:solidFill>
                  <a:srgbClr val="F47824"/>
                </a:solidFill>
                <a:latin typeface="Arial"/>
                <a:cs typeface="Arial"/>
              </a:rPr>
              <a:t>locked</a:t>
            </a:r>
            <a:r>
              <a:rPr sz="1713" b="1" spc="24" dirty="0">
                <a:solidFill>
                  <a:srgbClr val="F47824"/>
                </a:solidFill>
                <a:latin typeface="Arial"/>
                <a:cs typeface="Arial"/>
              </a:rPr>
              <a:t> </a:t>
            </a:r>
            <a:r>
              <a:rPr sz="1713" b="1" dirty="0">
                <a:solidFill>
                  <a:srgbClr val="F47824"/>
                </a:solidFill>
                <a:latin typeface="Arial"/>
                <a:cs typeface="Arial"/>
              </a:rPr>
              <a:t>at</a:t>
            </a:r>
            <a:r>
              <a:rPr sz="1713" b="1" spc="71" dirty="0">
                <a:solidFill>
                  <a:srgbClr val="F47824"/>
                </a:solidFill>
                <a:latin typeface="Arial"/>
                <a:cs typeface="Arial"/>
              </a:rPr>
              <a:t> </a:t>
            </a:r>
            <a:r>
              <a:rPr sz="1713" b="1" dirty="0">
                <a:solidFill>
                  <a:srgbClr val="F47824"/>
                </a:solidFill>
                <a:latin typeface="Arial"/>
                <a:cs typeface="Arial"/>
              </a:rPr>
              <a:t>time</a:t>
            </a:r>
            <a:r>
              <a:rPr sz="1713" b="1" spc="47" dirty="0">
                <a:solidFill>
                  <a:srgbClr val="F47824"/>
                </a:solidFill>
                <a:latin typeface="Arial"/>
                <a:cs typeface="Arial"/>
              </a:rPr>
              <a:t> </a:t>
            </a:r>
            <a:r>
              <a:rPr sz="1713" b="1" dirty="0">
                <a:solidFill>
                  <a:srgbClr val="F47824"/>
                </a:solidFill>
                <a:latin typeface="Arial"/>
                <a:cs typeface="Arial"/>
              </a:rPr>
              <a:t>of</a:t>
            </a:r>
            <a:r>
              <a:rPr sz="1713" b="1" spc="-6" dirty="0">
                <a:solidFill>
                  <a:srgbClr val="F47824"/>
                </a:solidFill>
                <a:latin typeface="Arial"/>
                <a:cs typeface="Arial"/>
              </a:rPr>
              <a:t> </a:t>
            </a:r>
            <a:r>
              <a:rPr sz="1713" b="1" spc="-12" dirty="0">
                <a:solidFill>
                  <a:srgbClr val="F47824"/>
                </a:solidFill>
                <a:latin typeface="Arial"/>
                <a:cs typeface="Arial"/>
              </a:rPr>
              <a:t>registration.</a:t>
            </a:r>
            <a:endParaRPr sz="1713" dirty="0">
              <a:latin typeface="Arial"/>
              <a:cs typeface="Arial"/>
            </a:endParaRPr>
          </a:p>
        </p:txBody>
      </p:sp>
      <p:pic>
        <p:nvPicPr>
          <p:cNvPr id="3" name="object 3"/>
          <p:cNvPicPr/>
          <p:nvPr/>
        </p:nvPicPr>
        <p:blipFill>
          <a:blip r:embed="rId2" cstate="print"/>
          <a:stretch>
            <a:fillRect/>
          </a:stretch>
        </p:blipFill>
        <p:spPr>
          <a:xfrm>
            <a:off x="6096001" y="3609079"/>
            <a:ext cx="5124561" cy="2188443"/>
          </a:xfrm>
          <a:prstGeom prst="rect">
            <a:avLst/>
          </a:prstGeom>
        </p:spPr>
      </p:pic>
      <p:sp>
        <p:nvSpPr>
          <p:cNvPr id="4" name="object 4" descr="$PPTXTitle"/>
          <p:cNvSpPr txBox="1">
            <a:spLocks noGrp="1"/>
          </p:cNvSpPr>
          <p:nvPr>
            <p:ph type="title"/>
          </p:nvPr>
        </p:nvSpPr>
        <p:spPr>
          <a:xfrm>
            <a:off x="526682" y="650776"/>
            <a:ext cx="3005065" cy="971794"/>
          </a:xfrm>
          <a:prstGeom prst="rect">
            <a:avLst/>
          </a:prstGeom>
        </p:spPr>
        <p:txBody>
          <a:bodyPr vert="horz" wrap="square" lIns="0" tIns="57775" rIns="0" bIns="0" rtlCol="0" anchor="ctr">
            <a:spAutoFit/>
          </a:bodyPr>
          <a:lstStyle/>
          <a:p>
            <a:pPr marL="15006">
              <a:lnSpc>
                <a:spcPct val="100000"/>
              </a:lnSpc>
              <a:spcBef>
                <a:spcPts val="455"/>
              </a:spcBef>
            </a:pPr>
            <a:r>
              <a:rPr sz="1950" b="0" dirty="0">
                <a:solidFill>
                  <a:srgbClr val="F47824"/>
                </a:solidFill>
              </a:rPr>
              <a:t>Create</a:t>
            </a:r>
            <a:r>
              <a:rPr sz="1950" b="0" spc="-83" dirty="0">
                <a:solidFill>
                  <a:srgbClr val="F47824"/>
                </a:solidFill>
              </a:rPr>
              <a:t> </a:t>
            </a:r>
            <a:r>
              <a:rPr sz="1950" b="0" spc="-24" dirty="0">
                <a:solidFill>
                  <a:srgbClr val="F47824"/>
                </a:solidFill>
              </a:rPr>
              <a:t>Loan</a:t>
            </a:r>
            <a:endParaRPr sz="1950" dirty="0"/>
          </a:p>
          <a:p>
            <a:pPr marL="15006">
              <a:lnSpc>
                <a:spcPct val="100000"/>
              </a:lnSpc>
              <a:spcBef>
                <a:spcPts val="591"/>
              </a:spcBef>
            </a:pPr>
            <a:r>
              <a:rPr sz="3486" dirty="0"/>
              <a:t>Register</a:t>
            </a:r>
            <a:r>
              <a:rPr sz="3486" spc="24" dirty="0"/>
              <a:t> </a:t>
            </a:r>
            <a:r>
              <a:rPr sz="3486" spc="-24" dirty="0"/>
              <a:t>Loan</a:t>
            </a:r>
            <a:endParaRPr sz="3486" dirty="0"/>
          </a:p>
        </p:txBody>
      </p:sp>
      <p:pic>
        <p:nvPicPr>
          <p:cNvPr id="5" name="object 5"/>
          <p:cNvPicPr/>
          <p:nvPr/>
        </p:nvPicPr>
        <p:blipFill>
          <a:blip r:embed="rId3" cstate="print"/>
          <a:stretch>
            <a:fillRect/>
          </a:stretch>
        </p:blipFill>
        <p:spPr>
          <a:xfrm>
            <a:off x="526682" y="1808291"/>
            <a:ext cx="5124561" cy="4592009"/>
          </a:xfrm>
          <a:prstGeom prst="rect">
            <a:avLst/>
          </a:prstGeom>
        </p:spPr>
      </p:pic>
    </p:spTree>
    <p:extLst>
      <p:ext uri="{BB962C8B-B14F-4D97-AF65-F5344CB8AC3E}">
        <p14:creationId xmlns:p14="http://schemas.microsoft.com/office/powerpoint/2010/main" val="2349667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3850" y="236"/>
            <a:ext cx="5562183" cy="306884"/>
          </a:xfrm>
          <a:custGeom>
            <a:avLst/>
            <a:gdLst/>
            <a:ahLst/>
            <a:cxnLst/>
            <a:rect l="l" t="t" r="r" b="b"/>
            <a:pathLst>
              <a:path w="4707255" h="259715">
                <a:moveTo>
                  <a:pt x="4706658" y="259321"/>
                </a:moveTo>
                <a:lnTo>
                  <a:pt x="4706658" y="0"/>
                </a:lnTo>
                <a:lnTo>
                  <a:pt x="0" y="0"/>
                </a:lnTo>
                <a:lnTo>
                  <a:pt x="0" y="259321"/>
                </a:lnTo>
                <a:lnTo>
                  <a:pt x="4706658" y="259321"/>
                </a:lnTo>
                <a:close/>
              </a:path>
            </a:pathLst>
          </a:custGeom>
          <a:solidFill>
            <a:srgbClr val="DFE0E4"/>
          </a:solidFill>
        </p:spPr>
        <p:txBody>
          <a:bodyPr wrap="square" lIns="0" tIns="0" rIns="0" bIns="0" rtlCol="0"/>
          <a:lstStyle/>
          <a:p>
            <a:endParaRPr sz="2127"/>
          </a:p>
        </p:txBody>
      </p:sp>
      <p:grpSp>
        <p:nvGrpSpPr>
          <p:cNvPr id="3" name="object 3"/>
          <p:cNvGrpSpPr/>
          <p:nvPr/>
        </p:nvGrpSpPr>
        <p:grpSpPr>
          <a:xfrm>
            <a:off x="11379391" y="5980007"/>
            <a:ext cx="599512" cy="664040"/>
            <a:chOff x="9500514" y="5060857"/>
            <a:chExt cx="507365" cy="561975"/>
          </a:xfrm>
        </p:grpSpPr>
        <p:pic>
          <p:nvPicPr>
            <p:cNvPr id="4" name="object 4"/>
            <p:cNvPicPr/>
            <p:nvPr/>
          </p:nvPicPr>
          <p:blipFill>
            <a:blip r:embed="rId2" cstate="print"/>
            <a:stretch>
              <a:fillRect/>
            </a:stretch>
          </p:blipFill>
          <p:spPr>
            <a:xfrm>
              <a:off x="9500514" y="5060857"/>
              <a:ext cx="506856" cy="561860"/>
            </a:xfrm>
            <a:prstGeom prst="rect">
              <a:avLst/>
            </a:prstGeom>
          </p:spPr>
        </p:pic>
        <p:pic>
          <p:nvPicPr>
            <p:cNvPr id="5" name="object 5"/>
            <p:cNvPicPr/>
            <p:nvPr/>
          </p:nvPicPr>
          <p:blipFill>
            <a:blip r:embed="rId3" cstate="print"/>
            <a:stretch>
              <a:fillRect/>
            </a:stretch>
          </p:blipFill>
          <p:spPr>
            <a:xfrm>
              <a:off x="9531959" y="5092289"/>
              <a:ext cx="400761" cy="455764"/>
            </a:xfrm>
            <a:prstGeom prst="rect">
              <a:avLst/>
            </a:prstGeom>
          </p:spPr>
        </p:pic>
      </p:grpSp>
      <p:sp>
        <p:nvSpPr>
          <p:cNvPr id="6" name="object 6"/>
          <p:cNvSpPr/>
          <p:nvPr/>
        </p:nvSpPr>
        <p:spPr>
          <a:xfrm>
            <a:off x="2558292" y="236"/>
            <a:ext cx="2405552" cy="315888"/>
          </a:xfrm>
          <a:custGeom>
            <a:avLst/>
            <a:gdLst/>
            <a:ahLst/>
            <a:cxnLst/>
            <a:rect l="l" t="t" r="r" b="b"/>
            <a:pathLst>
              <a:path w="2035810" h="267335">
                <a:moveTo>
                  <a:pt x="2035251" y="0"/>
                </a:moveTo>
                <a:lnTo>
                  <a:pt x="66738" y="0"/>
                </a:lnTo>
                <a:lnTo>
                  <a:pt x="0" y="267169"/>
                </a:lnTo>
                <a:lnTo>
                  <a:pt x="1968512" y="267169"/>
                </a:lnTo>
                <a:lnTo>
                  <a:pt x="2035251" y="0"/>
                </a:lnTo>
                <a:close/>
              </a:path>
            </a:pathLst>
          </a:custGeom>
          <a:solidFill>
            <a:srgbClr val="158BCC"/>
          </a:solidFill>
        </p:spPr>
        <p:txBody>
          <a:bodyPr wrap="square" lIns="0" tIns="0" rIns="0" bIns="0" rtlCol="0"/>
          <a:lstStyle/>
          <a:p>
            <a:endParaRPr sz="2127"/>
          </a:p>
        </p:txBody>
      </p:sp>
      <p:grpSp>
        <p:nvGrpSpPr>
          <p:cNvPr id="7" name="object 7"/>
          <p:cNvGrpSpPr/>
          <p:nvPr/>
        </p:nvGrpSpPr>
        <p:grpSpPr>
          <a:xfrm>
            <a:off x="4879658" y="236"/>
            <a:ext cx="7159632" cy="315888"/>
            <a:chOff x="3999814" y="199"/>
            <a:chExt cx="6059170" cy="267335"/>
          </a:xfrm>
        </p:grpSpPr>
        <p:sp>
          <p:nvSpPr>
            <p:cNvPr id="8" name="object 8"/>
            <p:cNvSpPr/>
            <p:nvPr/>
          </p:nvSpPr>
          <p:spPr>
            <a:xfrm>
              <a:off x="5351411" y="199"/>
              <a:ext cx="4707255" cy="259715"/>
            </a:xfrm>
            <a:custGeom>
              <a:avLst/>
              <a:gdLst/>
              <a:ahLst/>
              <a:cxnLst/>
              <a:rect l="l" t="t" r="r" b="b"/>
              <a:pathLst>
                <a:path w="4707255" h="259715">
                  <a:moveTo>
                    <a:pt x="4707013" y="259321"/>
                  </a:moveTo>
                  <a:lnTo>
                    <a:pt x="4707013" y="0"/>
                  </a:lnTo>
                  <a:lnTo>
                    <a:pt x="0" y="0"/>
                  </a:lnTo>
                  <a:lnTo>
                    <a:pt x="0" y="259321"/>
                  </a:lnTo>
                  <a:lnTo>
                    <a:pt x="4707013" y="259321"/>
                  </a:lnTo>
                  <a:close/>
                </a:path>
              </a:pathLst>
            </a:custGeom>
            <a:solidFill>
              <a:srgbClr val="F47824"/>
            </a:solidFill>
          </p:spPr>
          <p:txBody>
            <a:bodyPr wrap="square" lIns="0" tIns="0" rIns="0" bIns="0" rtlCol="0"/>
            <a:lstStyle/>
            <a:p>
              <a:endParaRPr sz="2127"/>
            </a:p>
          </p:txBody>
        </p:sp>
        <p:sp>
          <p:nvSpPr>
            <p:cNvPr id="9" name="object 9"/>
            <p:cNvSpPr/>
            <p:nvPr/>
          </p:nvSpPr>
          <p:spPr>
            <a:xfrm>
              <a:off x="3999814" y="199"/>
              <a:ext cx="2035810" cy="259715"/>
            </a:xfrm>
            <a:custGeom>
              <a:avLst/>
              <a:gdLst/>
              <a:ahLst/>
              <a:cxnLst/>
              <a:rect l="l" t="t" r="r" b="b"/>
              <a:pathLst>
                <a:path w="2035810" h="259715">
                  <a:moveTo>
                    <a:pt x="2035251" y="0"/>
                  </a:moveTo>
                  <a:lnTo>
                    <a:pt x="64846" y="0"/>
                  </a:lnTo>
                  <a:lnTo>
                    <a:pt x="0" y="259321"/>
                  </a:lnTo>
                  <a:lnTo>
                    <a:pt x="1970392" y="259321"/>
                  </a:lnTo>
                  <a:lnTo>
                    <a:pt x="2035251" y="0"/>
                  </a:lnTo>
                  <a:close/>
                </a:path>
              </a:pathLst>
            </a:custGeom>
            <a:solidFill>
              <a:srgbClr val="0D66AE"/>
            </a:solidFill>
          </p:spPr>
          <p:txBody>
            <a:bodyPr wrap="square" lIns="0" tIns="0" rIns="0" bIns="0" rtlCol="0"/>
            <a:lstStyle/>
            <a:p>
              <a:endParaRPr sz="2127"/>
            </a:p>
          </p:txBody>
        </p:sp>
        <p:sp>
          <p:nvSpPr>
            <p:cNvPr id="10" name="object 10"/>
            <p:cNvSpPr/>
            <p:nvPr/>
          </p:nvSpPr>
          <p:spPr>
            <a:xfrm>
              <a:off x="5948629" y="199"/>
              <a:ext cx="2043430" cy="267335"/>
            </a:xfrm>
            <a:custGeom>
              <a:avLst/>
              <a:gdLst/>
              <a:ahLst/>
              <a:cxnLst/>
              <a:rect l="l" t="t" r="r" b="b"/>
              <a:pathLst>
                <a:path w="2043429" h="267335">
                  <a:moveTo>
                    <a:pt x="2043112" y="0"/>
                  </a:moveTo>
                  <a:lnTo>
                    <a:pt x="66840" y="0"/>
                  </a:lnTo>
                  <a:lnTo>
                    <a:pt x="0" y="267169"/>
                  </a:lnTo>
                  <a:lnTo>
                    <a:pt x="1976259" y="267169"/>
                  </a:lnTo>
                  <a:lnTo>
                    <a:pt x="2043112" y="0"/>
                  </a:lnTo>
                  <a:close/>
                </a:path>
              </a:pathLst>
            </a:custGeom>
            <a:solidFill>
              <a:srgbClr val="114B89"/>
            </a:solidFill>
          </p:spPr>
          <p:txBody>
            <a:bodyPr wrap="square" lIns="0" tIns="0" rIns="0" bIns="0" rtlCol="0"/>
            <a:lstStyle/>
            <a:p>
              <a:endParaRPr sz="2127"/>
            </a:p>
          </p:txBody>
        </p:sp>
      </p:grpSp>
      <p:sp>
        <p:nvSpPr>
          <p:cNvPr id="11" name="object 11" descr="$PPTXTitle"/>
          <p:cNvSpPr txBox="1">
            <a:spLocks noGrp="1"/>
          </p:cNvSpPr>
          <p:nvPr>
            <p:ph type="title"/>
          </p:nvPr>
        </p:nvSpPr>
        <p:spPr>
          <a:xfrm>
            <a:off x="464726" y="694988"/>
            <a:ext cx="3005065" cy="971794"/>
          </a:xfrm>
          <a:prstGeom prst="rect">
            <a:avLst/>
          </a:prstGeom>
        </p:spPr>
        <p:txBody>
          <a:bodyPr vert="horz" wrap="square" lIns="0" tIns="57775" rIns="0" bIns="0" rtlCol="0" anchor="ctr">
            <a:spAutoFit/>
          </a:bodyPr>
          <a:lstStyle/>
          <a:p>
            <a:pPr marL="15006">
              <a:lnSpc>
                <a:spcPct val="100000"/>
              </a:lnSpc>
              <a:spcBef>
                <a:spcPts val="455"/>
              </a:spcBef>
            </a:pPr>
            <a:r>
              <a:rPr sz="1950" b="0" dirty="0">
                <a:solidFill>
                  <a:srgbClr val="F47824"/>
                </a:solidFill>
              </a:rPr>
              <a:t>Create</a:t>
            </a:r>
            <a:r>
              <a:rPr sz="1950" b="0" spc="-83" dirty="0">
                <a:solidFill>
                  <a:srgbClr val="F47824"/>
                </a:solidFill>
              </a:rPr>
              <a:t> </a:t>
            </a:r>
            <a:r>
              <a:rPr sz="1950" b="0" spc="-24" dirty="0">
                <a:solidFill>
                  <a:srgbClr val="F47824"/>
                </a:solidFill>
              </a:rPr>
              <a:t>Loan</a:t>
            </a:r>
            <a:endParaRPr sz="1950"/>
          </a:p>
          <a:p>
            <a:pPr marL="15006">
              <a:lnSpc>
                <a:spcPct val="100000"/>
              </a:lnSpc>
              <a:spcBef>
                <a:spcPts val="591"/>
              </a:spcBef>
            </a:pPr>
            <a:r>
              <a:rPr sz="3486" dirty="0"/>
              <a:t>Register</a:t>
            </a:r>
            <a:r>
              <a:rPr sz="3486" spc="24" dirty="0"/>
              <a:t> </a:t>
            </a:r>
            <a:r>
              <a:rPr sz="3486" spc="-24" dirty="0"/>
              <a:t>Loan</a:t>
            </a:r>
            <a:endParaRPr sz="3486"/>
          </a:p>
        </p:txBody>
      </p:sp>
      <p:sp>
        <p:nvSpPr>
          <p:cNvPr id="12" name="object 12"/>
          <p:cNvSpPr txBox="1"/>
          <p:nvPr/>
        </p:nvSpPr>
        <p:spPr>
          <a:xfrm>
            <a:off x="7464539" y="1936975"/>
            <a:ext cx="3909960" cy="2657310"/>
          </a:xfrm>
          <a:prstGeom prst="rect">
            <a:avLst/>
          </a:prstGeom>
        </p:spPr>
        <p:txBody>
          <a:bodyPr vert="horz" wrap="square" lIns="0" tIns="13506" rIns="0" bIns="0" rtlCol="0">
            <a:spAutoFit/>
          </a:bodyPr>
          <a:lstStyle/>
          <a:p>
            <a:pPr marL="348897" marR="81784" indent="-334641">
              <a:spcBef>
                <a:spcPts val="106"/>
              </a:spcBef>
              <a:buChar char="•"/>
              <a:tabLst>
                <a:tab pos="348897" algn="l"/>
              </a:tabLst>
            </a:pPr>
            <a:r>
              <a:rPr sz="1418" dirty="0">
                <a:solidFill>
                  <a:srgbClr val="231F20"/>
                </a:solidFill>
                <a:latin typeface="Arial"/>
                <a:cs typeface="Arial"/>
              </a:rPr>
              <a:t>Click</a:t>
            </a:r>
            <a:r>
              <a:rPr sz="1418" spc="41" dirty="0">
                <a:solidFill>
                  <a:srgbClr val="231F20"/>
                </a:solidFill>
                <a:latin typeface="Arial"/>
                <a:cs typeface="Arial"/>
              </a:rPr>
              <a:t> </a:t>
            </a:r>
            <a:r>
              <a:rPr sz="1418" dirty="0">
                <a:solidFill>
                  <a:srgbClr val="231F20"/>
                </a:solidFill>
                <a:latin typeface="Arial"/>
                <a:cs typeface="Arial"/>
              </a:rPr>
              <a:t>on</a:t>
            </a:r>
            <a:r>
              <a:rPr sz="1418" spc="130" dirty="0">
                <a:solidFill>
                  <a:srgbClr val="231F20"/>
                </a:solidFill>
                <a:latin typeface="Arial"/>
                <a:cs typeface="Arial"/>
              </a:rPr>
              <a:t> </a:t>
            </a:r>
            <a:r>
              <a:rPr sz="1418" dirty="0">
                <a:solidFill>
                  <a:srgbClr val="231F20"/>
                </a:solidFill>
                <a:latin typeface="Arial"/>
                <a:cs typeface="Arial"/>
              </a:rPr>
              <a:t>the</a:t>
            </a:r>
            <a:r>
              <a:rPr sz="1418" spc="41" dirty="0">
                <a:solidFill>
                  <a:srgbClr val="231F20"/>
                </a:solidFill>
                <a:latin typeface="Arial"/>
                <a:cs typeface="Arial"/>
              </a:rPr>
              <a:t> </a:t>
            </a:r>
            <a:r>
              <a:rPr sz="1418" dirty="0">
                <a:solidFill>
                  <a:srgbClr val="231F20"/>
                </a:solidFill>
                <a:latin typeface="Arial"/>
                <a:cs typeface="Arial"/>
              </a:rPr>
              <a:t>loan</a:t>
            </a:r>
            <a:r>
              <a:rPr sz="1418" spc="124" dirty="0">
                <a:solidFill>
                  <a:srgbClr val="231F20"/>
                </a:solidFill>
                <a:latin typeface="Arial"/>
                <a:cs typeface="Arial"/>
              </a:rPr>
              <a:t> </a:t>
            </a:r>
            <a:r>
              <a:rPr sz="1418" dirty="0">
                <a:solidFill>
                  <a:srgbClr val="231F20"/>
                </a:solidFill>
                <a:latin typeface="Arial"/>
                <a:cs typeface="Arial"/>
              </a:rPr>
              <a:t>program</a:t>
            </a:r>
            <a:r>
              <a:rPr sz="1418" spc="83" dirty="0">
                <a:solidFill>
                  <a:srgbClr val="231F20"/>
                </a:solidFill>
                <a:latin typeface="Arial"/>
                <a:cs typeface="Arial"/>
              </a:rPr>
              <a:t> </a:t>
            </a:r>
            <a:r>
              <a:rPr sz="1418" dirty="0">
                <a:solidFill>
                  <a:srgbClr val="231F20"/>
                </a:solidFill>
                <a:latin typeface="Arial"/>
                <a:cs typeface="Arial"/>
              </a:rPr>
              <a:t>name</a:t>
            </a:r>
            <a:r>
              <a:rPr sz="1418" spc="130" dirty="0">
                <a:solidFill>
                  <a:srgbClr val="231F20"/>
                </a:solidFill>
                <a:latin typeface="Arial"/>
                <a:cs typeface="Arial"/>
              </a:rPr>
              <a:t> </a:t>
            </a:r>
            <a:r>
              <a:rPr sz="1418" dirty="0">
                <a:solidFill>
                  <a:srgbClr val="231F20"/>
                </a:solidFill>
                <a:latin typeface="Arial"/>
                <a:cs typeface="Arial"/>
              </a:rPr>
              <a:t>to</a:t>
            </a:r>
            <a:r>
              <a:rPr sz="1418" spc="124" dirty="0">
                <a:solidFill>
                  <a:srgbClr val="231F20"/>
                </a:solidFill>
                <a:latin typeface="Arial"/>
                <a:cs typeface="Arial"/>
              </a:rPr>
              <a:t> </a:t>
            </a:r>
            <a:r>
              <a:rPr sz="1418" spc="-12" dirty="0">
                <a:solidFill>
                  <a:srgbClr val="231F20"/>
                </a:solidFill>
                <a:latin typeface="Arial"/>
                <a:cs typeface="Arial"/>
              </a:rPr>
              <a:t>display </a:t>
            </a:r>
            <a:r>
              <a:rPr sz="1418" dirty="0">
                <a:solidFill>
                  <a:srgbClr val="231F20"/>
                </a:solidFill>
                <a:latin typeface="Arial"/>
                <a:cs typeface="Arial"/>
              </a:rPr>
              <a:t>all</a:t>
            </a:r>
            <a:r>
              <a:rPr sz="1418" spc="95" dirty="0">
                <a:solidFill>
                  <a:srgbClr val="231F20"/>
                </a:solidFill>
                <a:latin typeface="Arial"/>
                <a:cs typeface="Arial"/>
              </a:rPr>
              <a:t> </a:t>
            </a:r>
            <a:r>
              <a:rPr sz="1418" dirty="0">
                <a:solidFill>
                  <a:srgbClr val="231F20"/>
                </a:solidFill>
                <a:latin typeface="Arial"/>
                <a:cs typeface="Arial"/>
              </a:rPr>
              <a:t>pricing</a:t>
            </a:r>
            <a:r>
              <a:rPr sz="1418" spc="41" dirty="0">
                <a:solidFill>
                  <a:srgbClr val="231F20"/>
                </a:solidFill>
                <a:latin typeface="Arial"/>
                <a:cs typeface="Arial"/>
              </a:rPr>
              <a:t> </a:t>
            </a:r>
            <a:r>
              <a:rPr sz="1418" dirty="0">
                <a:solidFill>
                  <a:srgbClr val="231F20"/>
                </a:solidFill>
                <a:latin typeface="Arial"/>
                <a:cs typeface="Arial"/>
              </a:rPr>
              <a:t>options</a:t>
            </a:r>
            <a:r>
              <a:rPr sz="1418" spc="142" dirty="0">
                <a:solidFill>
                  <a:srgbClr val="231F20"/>
                </a:solidFill>
                <a:latin typeface="Arial"/>
                <a:cs typeface="Arial"/>
              </a:rPr>
              <a:t> </a:t>
            </a:r>
            <a:r>
              <a:rPr sz="1418" dirty="0">
                <a:solidFill>
                  <a:srgbClr val="231F20"/>
                </a:solidFill>
                <a:latin typeface="Arial"/>
                <a:cs typeface="Arial"/>
              </a:rPr>
              <a:t>for</a:t>
            </a:r>
            <a:r>
              <a:rPr sz="1418" spc="83" dirty="0">
                <a:solidFill>
                  <a:srgbClr val="231F20"/>
                </a:solidFill>
                <a:latin typeface="Arial"/>
                <a:cs typeface="Arial"/>
              </a:rPr>
              <a:t> </a:t>
            </a:r>
            <a:r>
              <a:rPr sz="1418" dirty="0">
                <a:solidFill>
                  <a:srgbClr val="231F20"/>
                </a:solidFill>
                <a:latin typeface="Arial"/>
                <a:cs typeface="Arial"/>
              </a:rPr>
              <a:t>that</a:t>
            </a:r>
            <a:r>
              <a:rPr sz="1418" spc="89" dirty="0">
                <a:solidFill>
                  <a:srgbClr val="231F20"/>
                </a:solidFill>
                <a:latin typeface="Arial"/>
                <a:cs typeface="Arial"/>
              </a:rPr>
              <a:t> </a:t>
            </a:r>
            <a:r>
              <a:rPr sz="1418" spc="-12" dirty="0">
                <a:solidFill>
                  <a:srgbClr val="231F20"/>
                </a:solidFill>
                <a:latin typeface="Arial"/>
                <a:cs typeface="Arial"/>
              </a:rPr>
              <a:t>program.</a:t>
            </a:r>
            <a:endParaRPr sz="1418" dirty="0">
              <a:latin typeface="Arial"/>
              <a:cs typeface="Arial"/>
            </a:endParaRPr>
          </a:p>
          <a:p>
            <a:pPr marL="348897" marR="6003" indent="-334641">
              <a:spcBef>
                <a:spcPts val="987"/>
              </a:spcBef>
              <a:buChar char="•"/>
              <a:tabLst>
                <a:tab pos="348897" algn="l"/>
              </a:tabLst>
            </a:pPr>
            <a:r>
              <a:rPr sz="1418" dirty="0">
                <a:solidFill>
                  <a:srgbClr val="231F20"/>
                </a:solidFill>
                <a:latin typeface="Arial"/>
                <a:cs typeface="Arial"/>
              </a:rPr>
              <a:t>If</a:t>
            </a:r>
            <a:r>
              <a:rPr sz="1418" spc="106" dirty="0">
                <a:solidFill>
                  <a:srgbClr val="231F20"/>
                </a:solidFill>
                <a:latin typeface="Arial"/>
                <a:cs typeface="Arial"/>
              </a:rPr>
              <a:t> </a:t>
            </a:r>
            <a:r>
              <a:rPr sz="1418" dirty="0">
                <a:solidFill>
                  <a:srgbClr val="231F20"/>
                </a:solidFill>
                <a:latin typeface="Arial"/>
                <a:cs typeface="Arial"/>
              </a:rPr>
              <a:t>Lender</a:t>
            </a:r>
            <a:r>
              <a:rPr sz="1418" spc="195" dirty="0">
                <a:solidFill>
                  <a:srgbClr val="231F20"/>
                </a:solidFill>
                <a:latin typeface="Arial"/>
                <a:cs typeface="Arial"/>
              </a:rPr>
              <a:t> </a:t>
            </a:r>
            <a:r>
              <a:rPr sz="1418" dirty="0">
                <a:solidFill>
                  <a:srgbClr val="231F20"/>
                </a:solidFill>
                <a:latin typeface="Arial"/>
                <a:cs typeface="Arial"/>
              </a:rPr>
              <a:t>Paid</a:t>
            </a:r>
            <a:r>
              <a:rPr sz="1418" spc="53" dirty="0">
                <a:solidFill>
                  <a:srgbClr val="231F20"/>
                </a:solidFill>
                <a:latin typeface="Arial"/>
                <a:cs typeface="Arial"/>
              </a:rPr>
              <a:t> </a:t>
            </a:r>
            <a:r>
              <a:rPr sz="1418" dirty="0">
                <a:solidFill>
                  <a:srgbClr val="231F20"/>
                </a:solidFill>
                <a:latin typeface="Arial"/>
                <a:cs typeface="Arial"/>
              </a:rPr>
              <a:t>Compensation</a:t>
            </a:r>
            <a:r>
              <a:rPr sz="1418" spc="148" dirty="0">
                <a:solidFill>
                  <a:srgbClr val="231F20"/>
                </a:solidFill>
                <a:latin typeface="Arial"/>
                <a:cs typeface="Arial"/>
              </a:rPr>
              <a:t> </a:t>
            </a:r>
            <a:r>
              <a:rPr sz="1418" dirty="0">
                <a:solidFill>
                  <a:srgbClr val="231F20"/>
                </a:solidFill>
                <a:latin typeface="Arial"/>
                <a:cs typeface="Arial"/>
              </a:rPr>
              <a:t>is</a:t>
            </a:r>
            <a:r>
              <a:rPr sz="1418" spc="71" dirty="0">
                <a:solidFill>
                  <a:srgbClr val="231F20"/>
                </a:solidFill>
                <a:latin typeface="Arial"/>
                <a:cs typeface="Arial"/>
              </a:rPr>
              <a:t> </a:t>
            </a:r>
            <a:r>
              <a:rPr sz="1418" spc="-12" dirty="0">
                <a:solidFill>
                  <a:srgbClr val="231F20"/>
                </a:solidFill>
                <a:latin typeface="Arial"/>
                <a:cs typeface="Arial"/>
              </a:rPr>
              <a:t>selected, </a:t>
            </a:r>
            <a:r>
              <a:rPr sz="1418" dirty="0">
                <a:solidFill>
                  <a:srgbClr val="231F20"/>
                </a:solidFill>
                <a:latin typeface="Arial"/>
                <a:cs typeface="Arial"/>
              </a:rPr>
              <a:t>pricing</a:t>
            </a:r>
            <a:r>
              <a:rPr sz="1418" spc="148" dirty="0">
                <a:solidFill>
                  <a:srgbClr val="231F20"/>
                </a:solidFill>
                <a:latin typeface="Arial"/>
                <a:cs typeface="Arial"/>
              </a:rPr>
              <a:t> </a:t>
            </a:r>
            <a:r>
              <a:rPr sz="1418" dirty="0">
                <a:solidFill>
                  <a:srgbClr val="231F20"/>
                </a:solidFill>
                <a:latin typeface="Arial"/>
                <a:cs typeface="Arial"/>
              </a:rPr>
              <a:t>will</a:t>
            </a:r>
            <a:r>
              <a:rPr sz="1418" spc="124" dirty="0">
                <a:solidFill>
                  <a:srgbClr val="231F20"/>
                </a:solidFill>
                <a:latin typeface="Arial"/>
                <a:cs typeface="Arial"/>
              </a:rPr>
              <a:t> </a:t>
            </a:r>
            <a:r>
              <a:rPr sz="1418" dirty="0">
                <a:solidFill>
                  <a:srgbClr val="231F20"/>
                </a:solidFill>
                <a:latin typeface="Arial"/>
                <a:cs typeface="Arial"/>
              </a:rPr>
              <a:t>be</a:t>
            </a:r>
            <a:r>
              <a:rPr sz="1418" spc="148" dirty="0">
                <a:solidFill>
                  <a:srgbClr val="231F20"/>
                </a:solidFill>
                <a:latin typeface="Arial"/>
                <a:cs typeface="Arial"/>
              </a:rPr>
              <a:t> </a:t>
            </a:r>
            <a:r>
              <a:rPr sz="1418" dirty="0">
                <a:solidFill>
                  <a:srgbClr val="231F20"/>
                </a:solidFill>
                <a:latin typeface="Arial"/>
                <a:cs typeface="Arial"/>
              </a:rPr>
              <a:t>displayed</a:t>
            </a:r>
            <a:r>
              <a:rPr sz="1418" spc="59" dirty="0">
                <a:solidFill>
                  <a:srgbClr val="231F20"/>
                </a:solidFill>
                <a:latin typeface="Arial"/>
                <a:cs typeface="Arial"/>
              </a:rPr>
              <a:t> </a:t>
            </a:r>
            <a:r>
              <a:rPr sz="1418" dirty="0">
                <a:solidFill>
                  <a:srgbClr val="231F20"/>
                </a:solidFill>
                <a:latin typeface="Arial"/>
                <a:cs typeface="Arial"/>
              </a:rPr>
              <a:t>with</a:t>
            </a:r>
            <a:r>
              <a:rPr sz="1418" spc="148" dirty="0">
                <a:solidFill>
                  <a:srgbClr val="231F20"/>
                </a:solidFill>
                <a:latin typeface="Arial"/>
                <a:cs typeface="Arial"/>
              </a:rPr>
              <a:t> </a:t>
            </a:r>
            <a:r>
              <a:rPr sz="1418" spc="-12" dirty="0">
                <a:solidFill>
                  <a:srgbClr val="231F20"/>
                </a:solidFill>
                <a:latin typeface="Arial"/>
                <a:cs typeface="Arial"/>
              </a:rPr>
              <a:t>compensation </a:t>
            </a:r>
            <a:r>
              <a:rPr sz="1418" dirty="0">
                <a:solidFill>
                  <a:srgbClr val="231F20"/>
                </a:solidFill>
                <a:latin typeface="Arial"/>
                <a:cs typeface="Arial"/>
              </a:rPr>
              <a:t>included</a:t>
            </a:r>
            <a:r>
              <a:rPr sz="1418" spc="47" dirty="0">
                <a:solidFill>
                  <a:srgbClr val="231F20"/>
                </a:solidFill>
                <a:latin typeface="Arial"/>
                <a:cs typeface="Arial"/>
              </a:rPr>
              <a:t> </a:t>
            </a:r>
            <a:r>
              <a:rPr sz="1418" dirty="0">
                <a:solidFill>
                  <a:srgbClr val="231F20"/>
                </a:solidFill>
                <a:latin typeface="Arial"/>
                <a:cs typeface="Arial"/>
              </a:rPr>
              <a:t>in</a:t>
            </a:r>
            <a:r>
              <a:rPr sz="1418" spc="142" dirty="0">
                <a:solidFill>
                  <a:srgbClr val="231F20"/>
                </a:solidFill>
                <a:latin typeface="Arial"/>
                <a:cs typeface="Arial"/>
              </a:rPr>
              <a:t> </a:t>
            </a:r>
            <a:r>
              <a:rPr sz="1418" dirty="0">
                <a:solidFill>
                  <a:srgbClr val="231F20"/>
                </a:solidFill>
                <a:latin typeface="Arial"/>
                <a:cs typeface="Arial"/>
              </a:rPr>
              <a:t>the</a:t>
            </a:r>
            <a:r>
              <a:rPr sz="1418" spc="142" dirty="0">
                <a:solidFill>
                  <a:srgbClr val="231F20"/>
                </a:solidFill>
                <a:latin typeface="Arial"/>
                <a:cs typeface="Arial"/>
              </a:rPr>
              <a:t> </a:t>
            </a:r>
            <a:r>
              <a:rPr sz="1418" spc="-12" dirty="0">
                <a:solidFill>
                  <a:srgbClr val="231F20"/>
                </a:solidFill>
                <a:latin typeface="Arial"/>
                <a:cs typeface="Arial"/>
              </a:rPr>
              <a:t>price.</a:t>
            </a:r>
            <a:endParaRPr lang="en-US" sz="1418" spc="-12" dirty="0">
              <a:solidFill>
                <a:srgbClr val="231F20"/>
              </a:solidFill>
              <a:latin typeface="Arial"/>
              <a:cs typeface="Arial"/>
            </a:endParaRPr>
          </a:p>
          <a:p>
            <a:pPr marL="14256" marR="6003">
              <a:spcBef>
                <a:spcPts val="987"/>
              </a:spcBef>
              <a:tabLst>
                <a:tab pos="348897" algn="l"/>
              </a:tabLst>
            </a:pPr>
            <a:endParaRPr sz="1418" dirty="0">
              <a:latin typeface="Arial"/>
              <a:cs typeface="Arial"/>
            </a:endParaRPr>
          </a:p>
          <a:p>
            <a:pPr marL="348897" indent="-333891">
              <a:spcBef>
                <a:spcPts val="6"/>
              </a:spcBef>
              <a:buChar char="•"/>
              <a:tabLst>
                <a:tab pos="348897" algn="l"/>
              </a:tabLst>
            </a:pPr>
            <a:r>
              <a:rPr sz="1418" dirty="0">
                <a:solidFill>
                  <a:srgbClr val="231F20"/>
                </a:solidFill>
                <a:latin typeface="Arial"/>
                <a:cs typeface="Arial"/>
              </a:rPr>
              <a:t>Click</a:t>
            </a:r>
            <a:r>
              <a:rPr sz="1418" spc="53" dirty="0">
                <a:solidFill>
                  <a:srgbClr val="231F20"/>
                </a:solidFill>
                <a:latin typeface="Arial"/>
                <a:cs typeface="Arial"/>
              </a:rPr>
              <a:t> </a:t>
            </a:r>
            <a:r>
              <a:rPr sz="1418" dirty="0">
                <a:solidFill>
                  <a:srgbClr val="231F20"/>
                </a:solidFill>
                <a:latin typeface="Arial"/>
                <a:cs typeface="Arial"/>
              </a:rPr>
              <a:t>the</a:t>
            </a:r>
            <a:r>
              <a:rPr sz="1418" spc="41" dirty="0">
                <a:solidFill>
                  <a:srgbClr val="231F20"/>
                </a:solidFill>
                <a:latin typeface="Arial"/>
                <a:cs typeface="Arial"/>
              </a:rPr>
              <a:t> </a:t>
            </a:r>
            <a:r>
              <a:rPr sz="1418" dirty="0">
                <a:solidFill>
                  <a:srgbClr val="231F20"/>
                </a:solidFill>
                <a:latin typeface="Arial"/>
                <a:cs typeface="Arial"/>
              </a:rPr>
              <a:t>radio</a:t>
            </a:r>
            <a:r>
              <a:rPr sz="1418" spc="135" dirty="0">
                <a:solidFill>
                  <a:srgbClr val="231F20"/>
                </a:solidFill>
                <a:latin typeface="Arial"/>
                <a:cs typeface="Arial"/>
              </a:rPr>
              <a:t> </a:t>
            </a:r>
            <a:r>
              <a:rPr sz="1418" dirty="0">
                <a:solidFill>
                  <a:srgbClr val="231F20"/>
                </a:solidFill>
                <a:latin typeface="Arial"/>
                <a:cs typeface="Arial"/>
              </a:rPr>
              <a:t>button</a:t>
            </a:r>
            <a:r>
              <a:rPr sz="1418" spc="130" dirty="0">
                <a:solidFill>
                  <a:srgbClr val="231F20"/>
                </a:solidFill>
                <a:latin typeface="Arial"/>
                <a:cs typeface="Arial"/>
              </a:rPr>
              <a:t> </a:t>
            </a:r>
            <a:r>
              <a:rPr sz="1418" dirty="0">
                <a:solidFill>
                  <a:srgbClr val="231F20"/>
                </a:solidFill>
                <a:latin typeface="Arial"/>
                <a:cs typeface="Arial"/>
              </a:rPr>
              <a:t>next</a:t>
            </a:r>
            <a:r>
              <a:rPr sz="1418" spc="95" dirty="0">
                <a:solidFill>
                  <a:srgbClr val="231F20"/>
                </a:solidFill>
                <a:latin typeface="Arial"/>
                <a:cs typeface="Arial"/>
              </a:rPr>
              <a:t> </a:t>
            </a:r>
            <a:r>
              <a:rPr sz="1418" dirty="0">
                <a:solidFill>
                  <a:srgbClr val="231F20"/>
                </a:solidFill>
                <a:latin typeface="Arial"/>
                <a:cs typeface="Arial"/>
              </a:rPr>
              <a:t>to</a:t>
            </a:r>
            <a:r>
              <a:rPr sz="1418" spc="41" dirty="0">
                <a:solidFill>
                  <a:srgbClr val="231F20"/>
                </a:solidFill>
                <a:latin typeface="Arial"/>
                <a:cs typeface="Arial"/>
              </a:rPr>
              <a:t> </a:t>
            </a:r>
            <a:r>
              <a:rPr sz="1418" dirty="0">
                <a:solidFill>
                  <a:srgbClr val="231F20"/>
                </a:solidFill>
                <a:latin typeface="Arial"/>
                <a:cs typeface="Arial"/>
              </a:rPr>
              <a:t>the</a:t>
            </a:r>
            <a:r>
              <a:rPr sz="1418" spc="130" dirty="0">
                <a:solidFill>
                  <a:srgbClr val="231F20"/>
                </a:solidFill>
                <a:latin typeface="Arial"/>
                <a:cs typeface="Arial"/>
              </a:rPr>
              <a:t> </a:t>
            </a:r>
            <a:r>
              <a:rPr sz="1418" spc="-12" dirty="0">
                <a:solidFill>
                  <a:srgbClr val="231F20"/>
                </a:solidFill>
                <a:latin typeface="Arial"/>
                <a:cs typeface="Arial"/>
              </a:rPr>
              <a:t>desired</a:t>
            </a:r>
            <a:endParaRPr sz="1418" dirty="0">
              <a:latin typeface="Arial"/>
              <a:cs typeface="Arial"/>
            </a:endParaRPr>
          </a:p>
          <a:p>
            <a:pPr marL="348897">
              <a:spcBef>
                <a:spcPts val="715"/>
              </a:spcBef>
            </a:pPr>
            <a:r>
              <a:rPr sz="1418" dirty="0">
                <a:solidFill>
                  <a:srgbClr val="231F20"/>
                </a:solidFill>
                <a:latin typeface="Arial"/>
                <a:cs typeface="Arial"/>
              </a:rPr>
              <a:t>rate</a:t>
            </a:r>
            <a:r>
              <a:rPr sz="1418" spc="95" dirty="0">
                <a:solidFill>
                  <a:srgbClr val="231F20"/>
                </a:solidFill>
                <a:latin typeface="Arial"/>
                <a:cs typeface="Arial"/>
              </a:rPr>
              <a:t> </a:t>
            </a:r>
            <a:r>
              <a:rPr sz="1418" dirty="0">
                <a:solidFill>
                  <a:srgbClr val="231F20"/>
                </a:solidFill>
                <a:latin typeface="Arial"/>
                <a:cs typeface="Arial"/>
              </a:rPr>
              <a:t>and</a:t>
            </a:r>
            <a:r>
              <a:rPr sz="1418" spc="95" dirty="0">
                <a:solidFill>
                  <a:srgbClr val="231F20"/>
                </a:solidFill>
                <a:latin typeface="Arial"/>
                <a:cs typeface="Arial"/>
              </a:rPr>
              <a:t> </a:t>
            </a:r>
            <a:r>
              <a:rPr sz="1418" dirty="0">
                <a:solidFill>
                  <a:srgbClr val="231F20"/>
                </a:solidFill>
                <a:latin typeface="Arial"/>
                <a:cs typeface="Arial"/>
              </a:rPr>
              <a:t>then</a:t>
            </a:r>
            <a:r>
              <a:rPr sz="1418" spc="95" dirty="0">
                <a:solidFill>
                  <a:srgbClr val="231F20"/>
                </a:solidFill>
                <a:latin typeface="Arial"/>
                <a:cs typeface="Arial"/>
              </a:rPr>
              <a:t> </a:t>
            </a:r>
            <a:r>
              <a:rPr sz="1418" dirty="0">
                <a:solidFill>
                  <a:srgbClr val="231F20"/>
                </a:solidFill>
                <a:latin typeface="Arial"/>
                <a:cs typeface="Arial"/>
              </a:rPr>
              <a:t>choose</a:t>
            </a:r>
            <a:r>
              <a:rPr sz="1418" spc="100" dirty="0">
                <a:solidFill>
                  <a:srgbClr val="231F20"/>
                </a:solidFill>
                <a:latin typeface="Arial"/>
                <a:cs typeface="Arial"/>
              </a:rPr>
              <a:t> </a:t>
            </a:r>
            <a:r>
              <a:rPr sz="1418" spc="-12" dirty="0">
                <a:solidFill>
                  <a:srgbClr val="F47824"/>
                </a:solidFill>
                <a:latin typeface="Arial"/>
                <a:cs typeface="Arial"/>
              </a:rPr>
              <a:t>“</a:t>
            </a:r>
            <a:r>
              <a:rPr sz="1418" b="1" spc="-12" dirty="0">
                <a:solidFill>
                  <a:srgbClr val="F47824"/>
                </a:solidFill>
                <a:latin typeface="Arial"/>
                <a:cs typeface="Arial"/>
              </a:rPr>
              <a:t>Register</a:t>
            </a:r>
            <a:r>
              <a:rPr sz="1418" spc="-12" dirty="0">
                <a:solidFill>
                  <a:srgbClr val="F47824"/>
                </a:solidFill>
                <a:latin typeface="Arial"/>
                <a:cs typeface="Arial"/>
              </a:rPr>
              <a:t>”</a:t>
            </a:r>
            <a:r>
              <a:rPr sz="1418" spc="-12" dirty="0">
                <a:solidFill>
                  <a:srgbClr val="231F20"/>
                </a:solidFill>
                <a:latin typeface="Arial"/>
                <a:cs typeface="Arial"/>
              </a:rPr>
              <a:t>.</a:t>
            </a:r>
            <a:endParaRPr sz="1418" dirty="0">
              <a:latin typeface="Arial"/>
              <a:cs typeface="Arial"/>
            </a:endParaRPr>
          </a:p>
          <a:p>
            <a:pPr marL="348897" marR="80284" indent="-334641">
              <a:spcBef>
                <a:spcPts val="945"/>
              </a:spcBef>
              <a:buChar char="•"/>
              <a:tabLst>
                <a:tab pos="348897" algn="l"/>
              </a:tabLst>
            </a:pPr>
            <a:r>
              <a:rPr sz="1418" dirty="0">
                <a:solidFill>
                  <a:srgbClr val="231F20"/>
                </a:solidFill>
                <a:latin typeface="Arial"/>
                <a:cs typeface="Arial"/>
              </a:rPr>
              <a:t>Confirmation</a:t>
            </a:r>
            <a:r>
              <a:rPr sz="1418" spc="71" dirty="0">
                <a:solidFill>
                  <a:srgbClr val="231F20"/>
                </a:solidFill>
                <a:latin typeface="Arial"/>
                <a:cs typeface="Arial"/>
              </a:rPr>
              <a:t> </a:t>
            </a:r>
            <a:r>
              <a:rPr sz="1418" dirty="0">
                <a:solidFill>
                  <a:srgbClr val="231F20"/>
                </a:solidFill>
                <a:latin typeface="Arial"/>
                <a:cs typeface="Arial"/>
              </a:rPr>
              <a:t>message</a:t>
            </a:r>
            <a:r>
              <a:rPr sz="1418" spc="171" dirty="0">
                <a:solidFill>
                  <a:srgbClr val="231F20"/>
                </a:solidFill>
                <a:latin typeface="Arial"/>
                <a:cs typeface="Arial"/>
              </a:rPr>
              <a:t> </a:t>
            </a:r>
            <a:r>
              <a:rPr sz="1418" dirty="0">
                <a:solidFill>
                  <a:srgbClr val="231F20"/>
                </a:solidFill>
                <a:latin typeface="Arial"/>
                <a:cs typeface="Arial"/>
              </a:rPr>
              <a:t>will</a:t>
            </a:r>
            <a:r>
              <a:rPr sz="1418" spc="135" dirty="0">
                <a:solidFill>
                  <a:srgbClr val="231F20"/>
                </a:solidFill>
                <a:latin typeface="Arial"/>
                <a:cs typeface="Arial"/>
              </a:rPr>
              <a:t> </a:t>
            </a:r>
            <a:r>
              <a:rPr sz="1418" dirty="0">
                <a:solidFill>
                  <a:srgbClr val="231F20"/>
                </a:solidFill>
                <a:latin typeface="Arial"/>
                <a:cs typeface="Arial"/>
              </a:rPr>
              <a:t>display</a:t>
            </a:r>
            <a:r>
              <a:rPr sz="1418" spc="189" dirty="0">
                <a:solidFill>
                  <a:srgbClr val="231F20"/>
                </a:solidFill>
                <a:latin typeface="Arial"/>
                <a:cs typeface="Arial"/>
              </a:rPr>
              <a:t> </a:t>
            </a:r>
            <a:r>
              <a:rPr sz="1418" dirty="0">
                <a:solidFill>
                  <a:srgbClr val="231F20"/>
                </a:solidFill>
                <a:latin typeface="Arial"/>
                <a:cs typeface="Arial"/>
              </a:rPr>
              <a:t>that</a:t>
            </a:r>
            <a:r>
              <a:rPr sz="1418" spc="130" dirty="0">
                <a:solidFill>
                  <a:srgbClr val="231F20"/>
                </a:solidFill>
                <a:latin typeface="Arial"/>
                <a:cs typeface="Arial"/>
              </a:rPr>
              <a:t> </a:t>
            </a:r>
            <a:r>
              <a:rPr sz="1418" spc="-30" dirty="0">
                <a:solidFill>
                  <a:srgbClr val="231F20"/>
                </a:solidFill>
                <a:latin typeface="Arial"/>
                <a:cs typeface="Arial"/>
              </a:rPr>
              <a:t>the </a:t>
            </a:r>
            <a:r>
              <a:rPr sz="1418" dirty="0">
                <a:solidFill>
                  <a:srgbClr val="231F20"/>
                </a:solidFill>
                <a:latin typeface="Arial"/>
                <a:cs typeface="Arial"/>
              </a:rPr>
              <a:t>loan</a:t>
            </a:r>
            <a:r>
              <a:rPr sz="1418" spc="171" dirty="0">
                <a:solidFill>
                  <a:srgbClr val="231F20"/>
                </a:solidFill>
                <a:latin typeface="Arial"/>
                <a:cs typeface="Arial"/>
              </a:rPr>
              <a:t> </a:t>
            </a:r>
            <a:r>
              <a:rPr sz="1418" dirty="0">
                <a:solidFill>
                  <a:srgbClr val="231F20"/>
                </a:solidFill>
                <a:latin typeface="Arial"/>
                <a:cs typeface="Arial"/>
              </a:rPr>
              <a:t>has</a:t>
            </a:r>
            <a:r>
              <a:rPr sz="1418" spc="95" dirty="0">
                <a:solidFill>
                  <a:srgbClr val="231F20"/>
                </a:solidFill>
                <a:latin typeface="Arial"/>
                <a:cs typeface="Arial"/>
              </a:rPr>
              <a:t> </a:t>
            </a:r>
            <a:r>
              <a:rPr sz="1418" dirty="0">
                <a:solidFill>
                  <a:srgbClr val="231F20"/>
                </a:solidFill>
                <a:latin typeface="Arial"/>
                <a:cs typeface="Arial"/>
              </a:rPr>
              <a:t>been</a:t>
            </a:r>
            <a:r>
              <a:rPr sz="1418" spc="177" dirty="0">
                <a:solidFill>
                  <a:srgbClr val="231F20"/>
                </a:solidFill>
                <a:latin typeface="Arial"/>
                <a:cs typeface="Arial"/>
              </a:rPr>
              <a:t> </a:t>
            </a:r>
            <a:r>
              <a:rPr sz="1418" dirty="0">
                <a:solidFill>
                  <a:srgbClr val="231F20"/>
                </a:solidFill>
                <a:latin typeface="Arial"/>
                <a:cs typeface="Arial"/>
              </a:rPr>
              <a:t>successfully</a:t>
            </a:r>
            <a:r>
              <a:rPr sz="1418" spc="95" dirty="0">
                <a:solidFill>
                  <a:srgbClr val="231F20"/>
                </a:solidFill>
                <a:latin typeface="Arial"/>
                <a:cs typeface="Arial"/>
              </a:rPr>
              <a:t> </a:t>
            </a:r>
            <a:r>
              <a:rPr sz="1418" spc="-12" dirty="0">
                <a:solidFill>
                  <a:srgbClr val="231F20"/>
                </a:solidFill>
                <a:latin typeface="Arial"/>
                <a:cs typeface="Arial"/>
              </a:rPr>
              <a:t>registered.</a:t>
            </a:r>
            <a:endParaRPr sz="1418" dirty="0">
              <a:latin typeface="Arial"/>
              <a:cs typeface="Arial"/>
            </a:endParaRPr>
          </a:p>
        </p:txBody>
      </p:sp>
      <p:grpSp>
        <p:nvGrpSpPr>
          <p:cNvPr id="13" name="object 13"/>
          <p:cNvGrpSpPr/>
          <p:nvPr/>
        </p:nvGrpSpPr>
        <p:grpSpPr>
          <a:xfrm>
            <a:off x="464726" y="2063654"/>
            <a:ext cx="6820484" cy="3997748"/>
            <a:chOff x="120395" y="1765766"/>
            <a:chExt cx="5772150" cy="3383279"/>
          </a:xfrm>
        </p:grpSpPr>
        <p:pic>
          <p:nvPicPr>
            <p:cNvPr id="14" name="object 14"/>
            <p:cNvPicPr/>
            <p:nvPr/>
          </p:nvPicPr>
          <p:blipFill>
            <a:blip r:embed="rId4" cstate="print"/>
            <a:stretch>
              <a:fillRect/>
            </a:stretch>
          </p:blipFill>
          <p:spPr>
            <a:xfrm>
              <a:off x="120395" y="1765766"/>
              <a:ext cx="5771553" cy="3382962"/>
            </a:xfrm>
            <a:prstGeom prst="rect">
              <a:avLst/>
            </a:prstGeom>
          </p:spPr>
        </p:pic>
        <p:sp>
          <p:nvSpPr>
            <p:cNvPr id="15" name="object 15"/>
            <p:cNvSpPr/>
            <p:nvPr/>
          </p:nvSpPr>
          <p:spPr>
            <a:xfrm>
              <a:off x="277431" y="4095187"/>
              <a:ext cx="356870" cy="311150"/>
            </a:xfrm>
            <a:custGeom>
              <a:avLst/>
              <a:gdLst/>
              <a:ahLst/>
              <a:cxnLst/>
              <a:rect l="l" t="t" r="r" b="b"/>
              <a:pathLst>
                <a:path w="356870" h="311150">
                  <a:moveTo>
                    <a:pt x="0" y="155333"/>
                  </a:moveTo>
                  <a:lnTo>
                    <a:pt x="2427" y="245143"/>
                  </a:lnTo>
                  <a:lnTo>
                    <a:pt x="19418" y="291261"/>
                  </a:lnTo>
                  <a:lnTo>
                    <a:pt x="65536" y="308252"/>
                  </a:lnTo>
                  <a:lnTo>
                    <a:pt x="155346" y="310680"/>
                  </a:lnTo>
                  <a:lnTo>
                    <a:pt x="200901" y="310680"/>
                  </a:lnTo>
                  <a:lnTo>
                    <a:pt x="290710" y="308252"/>
                  </a:lnTo>
                  <a:lnTo>
                    <a:pt x="336829" y="291261"/>
                  </a:lnTo>
                  <a:lnTo>
                    <a:pt x="353820" y="245143"/>
                  </a:lnTo>
                  <a:lnTo>
                    <a:pt x="356247" y="155333"/>
                  </a:lnTo>
                  <a:lnTo>
                    <a:pt x="353820" y="65531"/>
                  </a:lnTo>
                  <a:lnTo>
                    <a:pt x="336829" y="19416"/>
                  </a:lnTo>
                  <a:lnTo>
                    <a:pt x="290710" y="2427"/>
                  </a:lnTo>
                  <a:lnTo>
                    <a:pt x="200901" y="0"/>
                  </a:lnTo>
                  <a:lnTo>
                    <a:pt x="155346" y="0"/>
                  </a:lnTo>
                  <a:lnTo>
                    <a:pt x="65536" y="2427"/>
                  </a:lnTo>
                  <a:lnTo>
                    <a:pt x="19418" y="19416"/>
                  </a:lnTo>
                  <a:lnTo>
                    <a:pt x="2427" y="65531"/>
                  </a:lnTo>
                  <a:lnTo>
                    <a:pt x="0" y="155333"/>
                  </a:lnTo>
                </a:path>
              </a:pathLst>
            </a:custGeom>
            <a:ln w="31432">
              <a:solidFill>
                <a:srgbClr val="D93226"/>
              </a:solidFill>
            </a:ln>
          </p:spPr>
          <p:txBody>
            <a:bodyPr wrap="square" lIns="0" tIns="0" rIns="0" bIns="0" rtlCol="0"/>
            <a:lstStyle/>
            <a:p>
              <a:endParaRPr sz="2127"/>
            </a:p>
          </p:txBody>
        </p:sp>
        <p:sp>
          <p:nvSpPr>
            <p:cNvPr id="16" name="object 16"/>
            <p:cNvSpPr/>
            <p:nvPr/>
          </p:nvSpPr>
          <p:spPr>
            <a:xfrm>
              <a:off x="3584765" y="3858294"/>
              <a:ext cx="466090" cy="1258570"/>
            </a:xfrm>
            <a:custGeom>
              <a:avLst/>
              <a:gdLst/>
              <a:ahLst/>
              <a:cxnLst/>
              <a:rect l="l" t="t" r="r" b="b"/>
              <a:pathLst>
                <a:path w="466089" h="1258570">
                  <a:moveTo>
                    <a:pt x="0" y="1025448"/>
                  </a:moveTo>
                  <a:lnTo>
                    <a:pt x="3637" y="1160031"/>
                  </a:lnTo>
                  <a:lnTo>
                    <a:pt x="29098" y="1229140"/>
                  </a:lnTo>
                  <a:lnTo>
                    <a:pt x="98208" y="1254602"/>
                  </a:lnTo>
                  <a:lnTo>
                    <a:pt x="232790" y="1258239"/>
                  </a:lnTo>
                  <a:lnTo>
                    <a:pt x="367373" y="1254602"/>
                  </a:lnTo>
                  <a:lnTo>
                    <a:pt x="436483" y="1229140"/>
                  </a:lnTo>
                  <a:lnTo>
                    <a:pt x="461944" y="1160031"/>
                  </a:lnTo>
                  <a:lnTo>
                    <a:pt x="465581" y="1025448"/>
                  </a:lnTo>
                  <a:lnTo>
                    <a:pt x="465581" y="232778"/>
                  </a:lnTo>
                  <a:lnTo>
                    <a:pt x="461944" y="98203"/>
                  </a:lnTo>
                  <a:lnTo>
                    <a:pt x="436483" y="29097"/>
                  </a:lnTo>
                  <a:lnTo>
                    <a:pt x="367373" y="3637"/>
                  </a:lnTo>
                  <a:lnTo>
                    <a:pt x="232790" y="0"/>
                  </a:lnTo>
                  <a:lnTo>
                    <a:pt x="98208" y="3637"/>
                  </a:lnTo>
                  <a:lnTo>
                    <a:pt x="29098" y="29097"/>
                  </a:lnTo>
                  <a:lnTo>
                    <a:pt x="3637" y="98203"/>
                  </a:lnTo>
                  <a:lnTo>
                    <a:pt x="0" y="232778"/>
                  </a:lnTo>
                  <a:lnTo>
                    <a:pt x="0" y="1025448"/>
                  </a:lnTo>
                </a:path>
              </a:pathLst>
            </a:custGeom>
            <a:ln w="31432">
              <a:solidFill>
                <a:srgbClr val="D93126"/>
              </a:solidFill>
            </a:ln>
          </p:spPr>
          <p:txBody>
            <a:bodyPr wrap="square" lIns="0" tIns="0" rIns="0" bIns="0" rtlCol="0"/>
            <a:lstStyle/>
            <a:p>
              <a:endParaRPr sz="2127"/>
            </a:p>
          </p:txBody>
        </p:sp>
        <p:sp>
          <p:nvSpPr>
            <p:cNvPr id="17" name="object 17"/>
            <p:cNvSpPr/>
            <p:nvPr/>
          </p:nvSpPr>
          <p:spPr>
            <a:xfrm>
              <a:off x="5352313" y="2291190"/>
              <a:ext cx="447675" cy="292735"/>
            </a:xfrm>
            <a:custGeom>
              <a:avLst/>
              <a:gdLst/>
              <a:ahLst/>
              <a:cxnLst/>
              <a:rect l="l" t="t" r="r" b="b"/>
              <a:pathLst>
                <a:path w="447675" h="292735">
                  <a:moveTo>
                    <a:pt x="0" y="146240"/>
                  </a:moveTo>
                  <a:lnTo>
                    <a:pt x="2284" y="230778"/>
                  </a:lnTo>
                  <a:lnTo>
                    <a:pt x="18278" y="274189"/>
                  </a:lnTo>
                  <a:lnTo>
                    <a:pt x="61689" y="290183"/>
                  </a:lnTo>
                  <a:lnTo>
                    <a:pt x="146227" y="292468"/>
                  </a:lnTo>
                  <a:lnTo>
                    <a:pt x="301117" y="292468"/>
                  </a:lnTo>
                  <a:lnTo>
                    <a:pt x="385662" y="290183"/>
                  </a:lnTo>
                  <a:lnTo>
                    <a:pt x="429077" y="274189"/>
                  </a:lnTo>
                  <a:lnTo>
                    <a:pt x="445072" y="230778"/>
                  </a:lnTo>
                  <a:lnTo>
                    <a:pt x="447357" y="146240"/>
                  </a:lnTo>
                  <a:lnTo>
                    <a:pt x="445072" y="61695"/>
                  </a:lnTo>
                  <a:lnTo>
                    <a:pt x="429077" y="18280"/>
                  </a:lnTo>
                  <a:lnTo>
                    <a:pt x="385662" y="2285"/>
                  </a:lnTo>
                  <a:lnTo>
                    <a:pt x="301117" y="0"/>
                  </a:lnTo>
                  <a:lnTo>
                    <a:pt x="146227" y="0"/>
                  </a:lnTo>
                  <a:lnTo>
                    <a:pt x="61689" y="2285"/>
                  </a:lnTo>
                  <a:lnTo>
                    <a:pt x="18278" y="18280"/>
                  </a:lnTo>
                  <a:lnTo>
                    <a:pt x="2284" y="61695"/>
                  </a:lnTo>
                  <a:lnTo>
                    <a:pt x="0" y="146240"/>
                  </a:lnTo>
                </a:path>
              </a:pathLst>
            </a:custGeom>
            <a:ln w="31432">
              <a:solidFill>
                <a:srgbClr val="D93126"/>
              </a:solidFill>
            </a:ln>
          </p:spPr>
          <p:txBody>
            <a:bodyPr wrap="square" lIns="0" tIns="0" rIns="0" bIns="0" rtlCol="0"/>
            <a:lstStyle/>
            <a:p>
              <a:endParaRPr sz="2127"/>
            </a:p>
          </p:txBody>
        </p:sp>
      </p:grpSp>
      <p:pic>
        <p:nvPicPr>
          <p:cNvPr id="18" name="object 18"/>
          <p:cNvPicPr/>
          <p:nvPr/>
        </p:nvPicPr>
        <p:blipFill>
          <a:blip r:embed="rId5" cstate="print"/>
          <a:stretch>
            <a:fillRect/>
          </a:stretch>
        </p:blipFill>
        <p:spPr>
          <a:xfrm>
            <a:off x="7309913" y="4868230"/>
            <a:ext cx="4417360" cy="721715"/>
          </a:xfrm>
          <a:prstGeom prst="rect">
            <a:avLst/>
          </a:prstGeom>
        </p:spPr>
      </p:pic>
    </p:spTree>
    <p:extLst>
      <p:ext uri="{BB962C8B-B14F-4D97-AF65-F5344CB8AC3E}">
        <p14:creationId xmlns:p14="http://schemas.microsoft.com/office/powerpoint/2010/main" val="3891857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1612601"/>
            <a:ext cx="12192000" cy="374058"/>
          </a:xfrm>
          <a:prstGeom prst="rect">
            <a:avLst/>
          </a:prstGeom>
        </p:spPr>
        <p:txBody>
          <a:bodyPr vert="horz" wrap="square" lIns="0" tIns="13506" rIns="0" bIns="0" rtlCol="0">
            <a:spAutoFit/>
          </a:bodyPr>
          <a:lstStyle/>
          <a:p>
            <a:pPr marL="14256" marR="6003" algn="ctr">
              <a:lnSpc>
                <a:spcPct val="156700"/>
              </a:lnSpc>
              <a:spcBef>
                <a:spcPts val="106"/>
              </a:spcBef>
              <a:tabLst>
                <a:tab pos="293374" algn="l"/>
              </a:tabLst>
            </a:pPr>
            <a:r>
              <a:rPr sz="1713" dirty="0">
                <a:solidFill>
                  <a:srgbClr val="231F20"/>
                </a:solidFill>
                <a:latin typeface="Arial"/>
                <a:cs typeface="Arial"/>
              </a:rPr>
              <a:t>Clicking</a:t>
            </a:r>
            <a:r>
              <a:rPr sz="1713" spc="77" dirty="0">
                <a:solidFill>
                  <a:srgbClr val="231F20"/>
                </a:solidFill>
                <a:latin typeface="Arial"/>
                <a:cs typeface="Arial"/>
              </a:rPr>
              <a:t> </a:t>
            </a:r>
            <a:r>
              <a:rPr sz="1713" dirty="0">
                <a:solidFill>
                  <a:srgbClr val="231F20"/>
                </a:solidFill>
                <a:latin typeface="Arial"/>
                <a:cs typeface="Arial"/>
              </a:rPr>
              <a:t>on</a:t>
            </a:r>
            <a:r>
              <a:rPr sz="1713" spc="77" dirty="0">
                <a:solidFill>
                  <a:srgbClr val="231F20"/>
                </a:solidFill>
                <a:latin typeface="Arial"/>
                <a:cs typeface="Arial"/>
              </a:rPr>
              <a:t> </a:t>
            </a:r>
            <a:r>
              <a:rPr sz="1713" dirty="0">
                <a:solidFill>
                  <a:srgbClr val="231F20"/>
                </a:solidFill>
                <a:latin typeface="Arial"/>
                <a:cs typeface="Arial"/>
              </a:rPr>
              <a:t>LE</a:t>
            </a:r>
            <a:r>
              <a:rPr sz="1713" spc="77" dirty="0">
                <a:solidFill>
                  <a:srgbClr val="231F20"/>
                </a:solidFill>
                <a:latin typeface="Arial"/>
                <a:cs typeface="Arial"/>
              </a:rPr>
              <a:t> </a:t>
            </a:r>
            <a:r>
              <a:rPr sz="1713" dirty="0">
                <a:solidFill>
                  <a:srgbClr val="231F20"/>
                </a:solidFill>
                <a:latin typeface="Arial"/>
                <a:cs typeface="Arial"/>
              </a:rPr>
              <a:t>&amp;</a:t>
            </a:r>
            <a:r>
              <a:rPr sz="1713" spc="77" dirty="0">
                <a:solidFill>
                  <a:srgbClr val="231F20"/>
                </a:solidFill>
                <a:latin typeface="Arial"/>
                <a:cs typeface="Arial"/>
              </a:rPr>
              <a:t> </a:t>
            </a:r>
            <a:r>
              <a:rPr sz="1713" dirty="0">
                <a:solidFill>
                  <a:srgbClr val="231F20"/>
                </a:solidFill>
                <a:latin typeface="Arial"/>
                <a:cs typeface="Arial"/>
              </a:rPr>
              <a:t>Initial</a:t>
            </a:r>
            <a:r>
              <a:rPr sz="1713" spc="77" dirty="0">
                <a:solidFill>
                  <a:srgbClr val="231F20"/>
                </a:solidFill>
                <a:latin typeface="Arial"/>
                <a:cs typeface="Arial"/>
              </a:rPr>
              <a:t> </a:t>
            </a:r>
            <a:r>
              <a:rPr sz="1713" dirty="0">
                <a:solidFill>
                  <a:srgbClr val="231F20"/>
                </a:solidFill>
                <a:latin typeface="Arial"/>
                <a:cs typeface="Arial"/>
              </a:rPr>
              <a:t>Disclosures</a:t>
            </a:r>
            <a:r>
              <a:rPr sz="1713" spc="77" dirty="0">
                <a:solidFill>
                  <a:srgbClr val="231F20"/>
                </a:solidFill>
                <a:latin typeface="Arial"/>
                <a:cs typeface="Arial"/>
              </a:rPr>
              <a:t> </a:t>
            </a:r>
            <a:r>
              <a:rPr sz="1713" spc="-30" dirty="0">
                <a:solidFill>
                  <a:srgbClr val="231F20"/>
                </a:solidFill>
                <a:latin typeface="Arial"/>
                <a:cs typeface="Arial"/>
              </a:rPr>
              <a:t>to </a:t>
            </a:r>
            <a:r>
              <a:rPr sz="1713" dirty="0">
                <a:solidFill>
                  <a:srgbClr val="231F20"/>
                </a:solidFill>
                <a:latin typeface="Arial"/>
                <a:cs typeface="Arial"/>
              </a:rPr>
              <a:t>proceed</a:t>
            </a:r>
            <a:r>
              <a:rPr sz="1713" spc="35" dirty="0">
                <a:solidFill>
                  <a:srgbClr val="231F20"/>
                </a:solidFill>
                <a:latin typeface="Arial"/>
                <a:cs typeface="Arial"/>
              </a:rPr>
              <a:t> </a:t>
            </a:r>
            <a:r>
              <a:rPr sz="1713" dirty="0">
                <a:solidFill>
                  <a:srgbClr val="231F20"/>
                </a:solidFill>
                <a:latin typeface="Arial"/>
                <a:cs typeface="Arial"/>
              </a:rPr>
              <a:t>to</a:t>
            </a:r>
            <a:r>
              <a:rPr sz="1713" spc="35" dirty="0">
                <a:solidFill>
                  <a:srgbClr val="231F20"/>
                </a:solidFill>
                <a:latin typeface="Arial"/>
                <a:cs typeface="Arial"/>
              </a:rPr>
              <a:t> </a:t>
            </a:r>
            <a:r>
              <a:rPr sz="1713" spc="-24" dirty="0">
                <a:solidFill>
                  <a:srgbClr val="231F20"/>
                </a:solidFill>
                <a:latin typeface="Arial"/>
                <a:cs typeface="Arial"/>
              </a:rPr>
              <a:t>ILE.</a:t>
            </a:r>
            <a:endParaRPr sz="1713" dirty="0">
              <a:latin typeface="Arial"/>
              <a:cs typeface="Arial"/>
            </a:endParaRPr>
          </a:p>
        </p:txBody>
      </p:sp>
      <p:sp>
        <p:nvSpPr>
          <p:cNvPr id="3" name="object 3"/>
          <p:cNvSpPr txBox="1"/>
          <p:nvPr/>
        </p:nvSpPr>
        <p:spPr>
          <a:xfrm>
            <a:off x="693637" y="679136"/>
            <a:ext cx="1406865" cy="318266"/>
          </a:xfrm>
          <a:prstGeom prst="rect">
            <a:avLst/>
          </a:prstGeom>
        </p:spPr>
        <p:txBody>
          <a:bodyPr vert="horz" wrap="square" lIns="0" tIns="18008" rIns="0" bIns="0" rtlCol="0">
            <a:spAutoFit/>
          </a:bodyPr>
          <a:lstStyle/>
          <a:p>
            <a:pPr marL="15006">
              <a:spcBef>
                <a:spcPts val="142"/>
              </a:spcBef>
            </a:pPr>
            <a:r>
              <a:rPr sz="1950" dirty="0">
                <a:solidFill>
                  <a:srgbClr val="F47824"/>
                </a:solidFill>
                <a:latin typeface="Arial"/>
                <a:cs typeface="Arial"/>
              </a:rPr>
              <a:t>Create</a:t>
            </a:r>
            <a:r>
              <a:rPr sz="1950" spc="-6" dirty="0">
                <a:solidFill>
                  <a:srgbClr val="F47824"/>
                </a:solidFill>
                <a:latin typeface="Arial"/>
                <a:cs typeface="Arial"/>
              </a:rPr>
              <a:t> </a:t>
            </a:r>
            <a:r>
              <a:rPr sz="1950" spc="-24" dirty="0">
                <a:solidFill>
                  <a:srgbClr val="F47824"/>
                </a:solidFill>
                <a:latin typeface="Arial"/>
                <a:cs typeface="Arial"/>
              </a:rPr>
              <a:t>Loan</a:t>
            </a:r>
            <a:endParaRPr sz="1950" dirty="0">
              <a:latin typeface="Arial"/>
              <a:cs typeface="Arial"/>
            </a:endParaRPr>
          </a:p>
        </p:txBody>
      </p:sp>
      <p:sp>
        <p:nvSpPr>
          <p:cNvPr id="4" name="object 4" descr="$PPTXTitle"/>
          <p:cNvSpPr txBox="1">
            <a:spLocks noGrp="1"/>
          </p:cNvSpPr>
          <p:nvPr>
            <p:ph type="title"/>
          </p:nvPr>
        </p:nvSpPr>
        <p:spPr>
          <a:xfrm>
            <a:off x="693637" y="1056045"/>
            <a:ext cx="2064153" cy="555370"/>
          </a:xfrm>
          <a:prstGeom prst="rect">
            <a:avLst/>
          </a:prstGeom>
        </p:spPr>
        <p:txBody>
          <a:bodyPr vert="horz" wrap="square" lIns="0" tIns="18758" rIns="0" bIns="0" rtlCol="0" anchor="ctr">
            <a:spAutoFit/>
          </a:bodyPr>
          <a:lstStyle/>
          <a:p>
            <a:pPr marL="15006">
              <a:lnSpc>
                <a:spcPct val="100000"/>
              </a:lnSpc>
              <a:spcBef>
                <a:spcPts val="148"/>
              </a:spcBef>
            </a:pPr>
            <a:r>
              <a:rPr sz="3486" spc="-12" dirty="0"/>
              <a:t>lnstantLE</a:t>
            </a:r>
            <a:endParaRPr sz="3486" dirty="0"/>
          </a:p>
        </p:txBody>
      </p:sp>
      <p:pic>
        <p:nvPicPr>
          <p:cNvPr id="5" name="object 5"/>
          <p:cNvPicPr/>
          <p:nvPr/>
        </p:nvPicPr>
        <p:blipFill>
          <a:blip r:embed="rId2" cstate="print"/>
          <a:stretch>
            <a:fillRect/>
          </a:stretch>
        </p:blipFill>
        <p:spPr>
          <a:xfrm>
            <a:off x="693637" y="2168449"/>
            <a:ext cx="10624648" cy="4014420"/>
          </a:xfrm>
          <a:prstGeom prst="rect">
            <a:avLst/>
          </a:prstGeom>
        </p:spPr>
      </p:pic>
    </p:spTree>
    <p:extLst>
      <p:ext uri="{BB962C8B-B14F-4D97-AF65-F5344CB8AC3E}">
        <p14:creationId xmlns:p14="http://schemas.microsoft.com/office/powerpoint/2010/main" val="211088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201571" y="3492263"/>
            <a:ext cx="55344" cy="55344"/>
          </a:xfrm>
          <a:prstGeom prst="rect">
            <a:avLst/>
          </a:prstGeom>
        </p:spPr>
      </p:pic>
      <p:grpSp>
        <p:nvGrpSpPr>
          <p:cNvPr id="3" name="object 3"/>
          <p:cNvGrpSpPr/>
          <p:nvPr/>
        </p:nvGrpSpPr>
        <p:grpSpPr>
          <a:xfrm>
            <a:off x="4925212" y="1379622"/>
            <a:ext cx="6842993" cy="4280623"/>
            <a:chOff x="3820325" y="1016624"/>
            <a:chExt cx="5923280" cy="3670300"/>
          </a:xfrm>
        </p:grpSpPr>
        <p:pic>
          <p:nvPicPr>
            <p:cNvPr id="4" name="object 4"/>
            <p:cNvPicPr/>
            <p:nvPr/>
          </p:nvPicPr>
          <p:blipFill>
            <a:blip r:embed="rId2" cstate="print"/>
            <a:stretch>
              <a:fillRect/>
            </a:stretch>
          </p:blipFill>
          <p:spPr>
            <a:xfrm>
              <a:off x="5118544" y="3615051"/>
              <a:ext cx="46837" cy="46837"/>
            </a:xfrm>
            <a:prstGeom prst="rect">
              <a:avLst/>
            </a:prstGeom>
          </p:spPr>
        </p:pic>
        <p:pic>
          <p:nvPicPr>
            <p:cNvPr id="5" name="object 5"/>
            <p:cNvPicPr/>
            <p:nvPr/>
          </p:nvPicPr>
          <p:blipFill>
            <a:blip r:embed="rId3" cstate="print"/>
            <a:stretch>
              <a:fillRect/>
            </a:stretch>
          </p:blipFill>
          <p:spPr>
            <a:xfrm>
              <a:off x="3820325" y="1016624"/>
              <a:ext cx="5922969" cy="3669788"/>
            </a:xfrm>
            <a:prstGeom prst="rect">
              <a:avLst/>
            </a:prstGeom>
          </p:spPr>
        </p:pic>
      </p:grpSp>
      <p:sp>
        <p:nvSpPr>
          <p:cNvPr id="6" name="object 6" descr="$PPTXTitle"/>
          <p:cNvSpPr txBox="1">
            <a:spLocks noGrp="1"/>
          </p:cNvSpPr>
          <p:nvPr>
            <p:ph type="title"/>
          </p:nvPr>
        </p:nvSpPr>
        <p:spPr>
          <a:xfrm>
            <a:off x="1143834" y="902816"/>
            <a:ext cx="12425435" cy="623556"/>
          </a:xfrm>
          <a:prstGeom prst="rect">
            <a:avLst/>
          </a:prstGeom>
        </p:spPr>
        <p:txBody>
          <a:bodyPr vert="horz" wrap="square" lIns="0" tIns="77267" rIns="0" bIns="0" rtlCol="0" anchor="ctr">
            <a:spAutoFit/>
          </a:bodyPr>
          <a:lstStyle/>
          <a:p>
            <a:pPr marL="199584">
              <a:lnSpc>
                <a:spcPct val="100000"/>
              </a:lnSpc>
              <a:spcBef>
                <a:spcPts val="118"/>
              </a:spcBef>
            </a:pPr>
            <a:r>
              <a:rPr sz="3545" dirty="0">
                <a:solidFill>
                  <a:srgbClr val="000000"/>
                </a:solidFill>
              </a:rPr>
              <a:t>Login</a:t>
            </a:r>
            <a:r>
              <a:rPr sz="3545" spc="-100" dirty="0">
                <a:solidFill>
                  <a:srgbClr val="000000"/>
                </a:solidFill>
              </a:rPr>
              <a:t> </a:t>
            </a:r>
            <a:r>
              <a:rPr sz="3545" spc="-12" dirty="0">
                <a:solidFill>
                  <a:srgbClr val="000000"/>
                </a:solidFill>
              </a:rPr>
              <a:t>Screen</a:t>
            </a:r>
            <a:endParaRPr sz="3545" dirty="0"/>
          </a:p>
        </p:txBody>
      </p:sp>
      <p:sp>
        <p:nvSpPr>
          <p:cNvPr id="7" name="object 7"/>
          <p:cNvSpPr txBox="1"/>
          <p:nvPr/>
        </p:nvSpPr>
        <p:spPr>
          <a:xfrm>
            <a:off x="541693" y="1928533"/>
            <a:ext cx="4328175" cy="2989045"/>
          </a:xfrm>
          <a:prstGeom prst="rect">
            <a:avLst/>
          </a:prstGeom>
        </p:spPr>
        <p:txBody>
          <a:bodyPr vert="horz" wrap="square" lIns="0" tIns="15007" rIns="0" bIns="0" rtlCol="0">
            <a:spAutoFit/>
          </a:bodyPr>
          <a:lstStyle/>
          <a:p>
            <a:pPr marL="351898" marR="6003" indent="-337642">
              <a:spcBef>
                <a:spcPts val="118"/>
              </a:spcBef>
              <a:buFont typeface="Arial" panose="020B0604020202020204" pitchFamily="34" charset="0"/>
              <a:buChar char="•"/>
              <a:tabLst>
                <a:tab pos="334641" algn="l"/>
                <a:tab pos="406671" algn="l"/>
              </a:tabLst>
            </a:pPr>
            <a:r>
              <a:rPr lang="en-US" sz="1891" dirty="0">
                <a:latin typeface="Arial"/>
                <a:cs typeface="Arial"/>
              </a:rPr>
              <a:t>Visit</a:t>
            </a:r>
            <a:r>
              <a:rPr lang="en-US" sz="1891" spc="-12" dirty="0">
                <a:latin typeface="Arial"/>
                <a:cs typeface="Arial"/>
              </a:rPr>
              <a:t> </a:t>
            </a:r>
            <a:r>
              <a:rPr lang="en-US" sz="1891" spc="-12" dirty="0">
                <a:solidFill>
                  <a:schemeClr val="accent2"/>
                </a:solidFill>
                <a:latin typeface="Arial"/>
                <a:cs typeface="Arial"/>
                <a:hlinkClick r:id="rId4">
                  <a:extLst>
                    <a:ext uri="{A12FA001-AC4F-418D-AE19-62706E023703}">
                      <ahyp:hlinkClr xmlns:ahyp="http://schemas.microsoft.com/office/drawing/2018/hyperlinkcolor" val="tx"/>
                    </a:ext>
                  </a:extLst>
                </a:hlinkClick>
              </a:rPr>
              <a:t>http://www.newfiwholesale.com/</a:t>
            </a:r>
            <a:r>
              <a:rPr lang="en-US" sz="1891" spc="-12" dirty="0">
                <a:solidFill>
                  <a:schemeClr val="accent2"/>
                </a:solidFill>
                <a:latin typeface="Arial"/>
                <a:cs typeface="Arial"/>
              </a:rPr>
              <a:t> </a:t>
            </a:r>
            <a:r>
              <a:rPr lang="en-US" sz="1891" dirty="0">
                <a:latin typeface="Arial"/>
                <a:cs typeface="Arial"/>
              </a:rPr>
              <a:t>and</a:t>
            </a:r>
            <a:r>
              <a:rPr lang="en-US" sz="1891" spc="-18" dirty="0">
                <a:latin typeface="Arial"/>
                <a:cs typeface="Arial"/>
              </a:rPr>
              <a:t> </a:t>
            </a:r>
            <a:r>
              <a:rPr lang="en-US" sz="1891" dirty="0">
                <a:latin typeface="Arial"/>
                <a:cs typeface="Arial"/>
              </a:rPr>
              <a:t>click</a:t>
            </a:r>
            <a:r>
              <a:rPr lang="en-US" sz="1891" spc="-12" dirty="0">
                <a:latin typeface="Arial"/>
                <a:cs typeface="Arial"/>
              </a:rPr>
              <a:t> </a:t>
            </a:r>
            <a:r>
              <a:rPr lang="en-US" sz="1891" dirty="0">
                <a:latin typeface="Arial"/>
                <a:cs typeface="Arial"/>
              </a:rPr>
              <a:t>“Login</a:t>
            </a:r>
            <a:r>
              <a:rPr lang="en-US" sz="1891" spc="-18" dirty="0">
                <a:latin typeface="Arial"/>
                <a:cs typeface="Arial"/>
              </a:rPr>
              <a:t> </a:t>
            </a:r>
            <a:r>
              <a:rPr lang="en-US" sz="1891" dirty="0">
                <a:latin typeface="Arial"/>
                <a:cs typeface="Arial"/>
              </a:rPr>
              <a:t>to</a:t>
            </a:r>
            <a:r>
              <a:rPr lang="en-US" sz="1891" spc="-12" dirty="0">
                <a:latin typeface="Arial"/>
                <a:cs typeface="Arial"/>
              </a:rPr>
              <a:t> </a:t>
            </a:r>
            <a:r>
              <a:rPr lang="en-US" sz="1891" dirty="0">
                <a:latin typeface="Arial"/>
                <a:cs typeface="Arial"/>
              </a:rPr>
              <a:t>BLU”</a:t>
            </a:r>
            <a:r>
              <a:rPr lang="en-US" sz="1891" spc="-18" dirty="0">
                <a:latin typeface="Arial"/>
                <a:cs typeface="Arial"/>
              </a:rPr>
              <a:t> </a:t>
            </a:r>
            <a:r>
              <a:rPr lang="en-US" sz="1891" dirty="0">
                <a:latin typeface="Arial"/>
                <a:cs typeface="Arial"/>
              </a:rPr>
              <a:t>on</a:t>
            </a:r>
            <a:r>
              <a:rPr lang="en-US" sz="1891" spc="-12" dirty="0">
                <a:latin typeface="Arial"/>
                <a:cs typeface="Arial"/>
              </a:rPr>
              <a:t> </a:t>
            </a:r>
            <a:r>
              <a:rPr lang="en-US" sz="1891" spc="-30" dirty="0">
                <a:latin typeface="Arial"/>
                <a:cs typeface="Arial"/>
              </a:rPr>
              <a:t>the </a:t>
            </a:r>
            <a:r>
              <a:rPr lang="en-US" sz="1891" dirty="0">
                <a:latin typeface="Arial"/>
                <a:cs typeface="Arial"/>
              </a:rPr>
              <a:t>top</a:t>
            </a:r>
            <a:r>
              <a:rPr lang="en-US" sz="1891" spc="-30" dirty="0">
                <a:latin typeface="Arial"/>
                <a:cs typeface="Arial"/>
              </a:rPr>
              <a:t> </a:t>
            </a:r>
            <a:r>
              <a:rPr lang="en-US" sz="1891" dirty="0">
                <a:latin typeface="Arial"/>
                <a:cs typeface="Arial"/>
              </a:rPr>
              <a:t>right</a:t>
            </a:r>
            <a:r>
              <a:rPr lang="en-US" sz="1891" spc="-30" dirty="0">
                <a:latin typeface="Arial"/>
                <a:cs typeface="Arial"/>
              </a:rPr>
              <a:t> </a:t>
            </a:r>
            <a:r>
              <a:rPr lang="en-US" sz="1891" dirty="0">
                <a:latin typeface="Arial"/>
                <a:cs typeface="Arial"/>
              </a:rPr>
              <a:t>corner</a:t>
            </a:r>
            <a:r>
              <a:rPr lang="en-US" sz="1891" spc="-30" dirty="0">
                <a:latin typeface="Arial"/>
                <a:cs typeface="Arial"/>
              </a:rPr>
              <a:t> </a:t>
            </a:r>
            <a:r>
              <a:rPr lang="en-US" sz="1891" dirty="0">
                <a:latin typeface="Arial"/>
                <a:cs typeface="Arial"/>
              </a:rPr>
              <a:t>of</a:t>
            </a:r>
            <a:r>
              <a:rPr lang="en-US" sz="1891" spc="-30" dirty="0">
                <a:latin typeface="Arial"/>
                <a:cs typeface="Arial"/>
              </a:rPr>
              <a:t> </a:t>
            </a:r>
            <a:r>
              <a:rPr lang="en-US" sz="1891" dirty="0">
                <a:latin typeface="Arial"/>
                <a:cs typeface="Arial"/>
              </a:rPr>
              <a:t>the</a:t>
            </a:r>
            <a:r>
              <a:rPr lang="en-US" sz="1891" spc="-30" dirty="0">
                <a:latin typeface="Arial"/>
                <a:cs typeface="Arial"/>
              </a:rPr>
              <a:t> </a:t>
            </a:r>
            <a:r>
              <a:rPr lang="en-US" sz="1891" spc="-12" dirty="0">
                <a:latin typeface="Arial"/>
                <a:cs typeface="Arial"/>
              </a:rPr>
              <a:t>webpage</a:t>
            </a:r>
          </a:p>
          <a:p>
            <a:pPr marL="351898" marR="6003" indent="-337642">
              <a:spcBef>
                <a:spcPts val="118"/>
              </a:spcBef>
              <a:buFont typeface="Arial" panose="020B0604020202020204" pitchFamily="34" charset="0"/>
              <a:buChar char="•"/>
              <a:tabLst>
                <a:tab pos="334641" algn="l"/>
                <a:tab pos="406671" algn="l"/>
              </a:tabLst>
            </a:pPr>
            <a:endParaRPr lang="en-US" sz="1891" dirty="0">
              <a:latin typeface="Arial"/>
              <a:cs typeface="Arial"/>
            </a:endParaRPr>
          </a:p>
          <a:p>
            <a:pPr marL="351898" marR="6003" indent="-337642">
              <a:spcBef>
                <a:spcPts val="118"/>
              </a:spcBef>
              <a:buFont typeface="Arial" panose="020B0604020202020204" pitchFamily="34" charset="0"/>
              <a:buChar char="•"/>
              <a:tabLst>
                <a:tab pos="334641" algn="l"/>
                <a:tab pos="406671" algn="l"/>
              </a:tabLst>
            </a:pPr>
            <a:r>
              <a:rPr lang="en-US" sz="1891" dirty="0">
                <a:latin typeface="Arial"/>
                <a:cs typeface="Arial"/>
              </a:rPr>
              <a:t>Enter</a:t>
            </a:r>
            <a:r>
              <a:rPr lang="en-US" sz="1891" spc="-18" dirty="0">
                <a:latin typeface="Arial"/>
                <a:cs typeface="Arial"/>
              </a:rPr>
              <a:t> </a:t>
            </a:r>
            <a:r>
              <a:rPr lang="en-US" sz="1891" dirty="0">
                <a:latin typeface="Arial"/>
                <a:cs typeface="Arial"/>
              </a:rPr>
              <a:t>in</a:t>
            </a:r>
            <a:r>
              <a:rPr lang="en-US" sz="1891" spc="-18" dirty="0">
                <a:latin typeface="Arial"/>
                <a:cs typeface="Arial"/>
              </a:rPr>
              <a:t> </a:t>
            </a:r>
            <a:r>
              <a:rPr lang="en-US" sz="1891" dirty="0">
                <a:latin typeface="Arial"/>
                <a:cs typeface="Arial"/>
              </a:rPr>
              <a:t>your</a:t>
            </a:r>
            <a:r>
              <a:rPr lang="en-US" sz="1891" spc="-18" dirty="0">
                <a:latin typeface="Arial"/>
                <a:cs typeface="Arial"/>
              </a:rPr>
              <a:t> </a:t>
            </a:r>
            <a:r>
              <a:rPr lang="en-US" sz="1891" spc="-12" dirty="0">
                <a:latin typeface="Arial"/>
                <a:cs typeface="Arial"/>
              </a:rPr>
              <a:t>credentials</a:t>
            </a:r>
          </a:p>
          <a:p>
            <a:pPr marL="14256" marR="6003">
              <a:spcBef>
                <a:spcPts val="118"/>
              </a:spcBef>
              <a:tabLst>
                <a:tab pos="334641" algn="l"/>
                <a:tab pos="406671" algn="l"/>
              </a:tabLst>
            </a:pPr>
            <a:endParaRPr lang="en-US" sz="1891" dirty="0">
              <a:latin typeface="Arial"/>
              <a:cs typeface="Arial"/>
            </a:endParaRPr>
          </a:p>
          <a:p>
            <a:pPr marL="351898" marR="6003" indent="-337642">
              <a:spcBef>
                <a:spcPts val="118"/>
              </a:spcBef>
              <a:buFont typeface="Arial" panose="020B0604020202020204" pitchFamily="34" charset="0"/>
              <a:buChar char="•"/>
              <a:tabLst>
                <a:tab pos="334641" algn="l"/>
                <a:tab pos="406671" algn="l"/>
              </a:tabLst>
            </a:pPr>
            <a:r>
              <a:rPr lang="en-US" sz="1891" dirty="0">
                <a:latin typeface="Arial"/>
                <a:cs typeface="Arial"/>
              </a:rPr>
              <a:t>If</a:t>
            </a:r>
            <a:r>
              <a:rPr lang="en-US" sz="1891" spc="-30" dirty="0">
                <a:latin typeface="Arial"/>
                <a:cs typeface="Arial"/>
              </a:rPr>
              <a:t> </a:t>
            </a:r>
            <a:r>
              <a:rPr lang="en-US" sz="1891" dirty="0">
                <a:latin typeface="Arial"/>
                <a:cs typeface="Arial"/>
              </a:rPr>
              <a:t>you</a:t>
            </a:r>
            <a:r>
              <a:rPr lang="en-US" sz="1891" spc="-24" dirty="0">
                <a:latin typeface="Arial"/>
                <a:cs typeface="Arial"/>
              </a:rPr>
              <a:t> </a:t>
            </a:r>
            <a:r>
              <a:rPr lang="en-US" sz="1891" dirty="0">
                <a:latin typeface="Arial"/>
                <a:cs typeface="Arial"/>
              </a:rPr>
              <a:t>need</a:t>
            </a:r>
            <a:r>
              <a:rPr lang="en-US" sz="1891" spc="-30" dirty="0">
                <a:latin typeface="Arial"/>
                <a:cs typeface="Arial"/>
              </a:rPr>
              <a:t> </a:t>
            </a:r>
            <a:r>
              <a:rPr lang="en-US" sz="1891" dirty="0">
                <a:latin typeface="Arial"/>
                <a:cs typeface="Arial"/>
              </a:rPr>
              <a:t>assistance</a:t>
            </a:r>
            <a:r>
              <a:rPr lang="en-US" sz="1891" spc="-24" dirty="0">
                <a:latin typeface="Arial"/>
                <a:cs typeface="Arial"/>
              </a:rPr>
              <a:t> with </a:t>
            </a:r>
            <a:r>
              <a:rPr lang="en-US" sz="1891" dirty="0">
                <a:latin typeface="Arial"/>
                <a:cs typeface="Arial"/>
              </a:rPr>
              <a:t>your</a:t>
            </a:r>
            <a:r>
              <a:rPr lang="en-US" sz="1891" spc="-12" dirty="0">
                <a:latin typeface="Arial"/>
                <a:cs typeface="Arial"/>
              </a:rPr>
              <a:t> </a:t>
            </a:r>
            <a:r>
              <a:rPr lang="en-US" sz="1891" dirty="0">
                <a:latin typeface="Arial"/>
                <a:cs typeface="Arial"/>
              </a:rPr>
              <a:t>credentials,</a:t>
            </a:r>
            <a:r>
              <a:rPr lang="en-US" sz="1891" spc="-12" dirty="0">
                <a:latin typeface="Arial"/>
                <a:cs typeface="Arial"/>
              </a:rPr>
              <a:t> </a:t>
            </a:r>
            <a:r>
              <a:rPr lang="en-US" sz="1891" dirty="0">
                <a:latin typeface="Arial"/>
                <a:cs typeface="Arial"/>
              </a:rPr>
              <a:t>please</a:t>
            </a:r>
            <a:r>
              <a:rPr lang="en-US" sz="1891" spc="-6" dirty="0">
                <a:latin typeface="Arial"/>
                <a:cs typeface="Arial"/>
              </a:rPr>
              <a:t> </a:t>
            </a:r>
            <a:r>
              <a:rPr lang="en-US" sz="1891" spc="-12" dirty="0">
                <a:latin typeface="Arial"/>
                <a:cs typeface="Arial"/>
              </a:rPr>
              <a:t>contact </a:t>
            </a:r>
            <a:r>
              <a:rPr lang="en-US" sz="1891" spc="-12" dirty="0">
                <a:solidFill>
                  <a:schemeClr val="accent2"/>
                </a:solidFill>
                <a:latin typeface="Arial"/>
                <a:cs typeface="Arial"/>
                <a:hlinkClick r:id="rId5">
                  <a:extLst>
                    <a:ext uri="{A12FA001-AC4F-418D-AE19-62706E023703}">
                      <ahyp:hlinkClr xmlns:ahyp="http://schemas.microsoft.com/office/drawing/2018/hyperlinkcolor" val="tx"/>
                    </a:ext>
                  </a:extLst>
                </a:hlinkClick>
              </a:rPr>
              <a:t>portaladmin@newfi.com</a:t>
            </a:r>
            <a:endParaRPr lang="en-US" sz="1891" dirty="0">
              <a:solidFill>
                <a:schemeClr val="accent2"/>
              </a:solidFill>
              <a:latin typeface="Arial"/>
              <a:cs typeface="Arial"/>
            </a:endParaRPr>
          </a:p>
          <a:p>
            <a:pPr marL="351898" marR="6003" indent="-337642">
              <a:spcBef>
                <a:spcPts val="118"/>
              </a:spcBef>
              <a:buFont typeface="Arial" panose="020B0604020202020204" pitchFamily="34" charset="0"/>
              <a:buChar char="•"/>
              <a:tabLst>
                <a:tab pos="334641" algn="l"/>
                <a:tab pos="406671" algn="l"/>
              </a:tabLst>
            </a:pPr>
            <a:endParaRPr sz="1891" dirty="0">
              <a:latin typeface="Arial"/>
              <a:cs typeface="Arial"/>
            </a:endParaRPr>
          </a:p>
        </p:txBody>
      </p:sp>
    </p:spTree>
    <p:extLst>
      <p:ext uri="{BB962C8B-B14F-4D97-AF65-F5344CB8AC3E}">
        <p14:creationId xmlns:p14="http://schemas.microsoft.com/office/powerpoint/2010/main" val="772334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237" y="0"/>
            <a:ext cx="12199237" cy="6089989"/>
            <a:chOff x="0" y="0"/>
            <a:chExt cx="10058399" cy="5035550"/>
          </a:xfrm>
        </p:grpSpPr>
        <p:pic>
          <p:nvPicPr>
            <p:cNvPr id="3" name="object 3"/>
            <p:cNvPicPr/>
            <p:nvPr/>
          </p:nvPicPr>
          <p:blipFill>
            <a:blip r:embed="rId2" cstate="print"/>
            <a:srcRect b="11021"/>
            <a:stretch>
              <a:fillRect/>
            </a:stretch>
          </p:blipFill>
          <p:spPr>
            <a:xfrm>
              <a:off x="0" y="0"/>
              <a:ext cx="10058399" cy="5035550"/>
            </a:xfrm>
            <a:prstGeom prst="rect">
              <a:avLst/>
            </a:prstGeom>
          </p:spPr>
        </p:pic>
        <p:pic>
          <p:nvPicPr>
            <p:cNvPr id="4" name="object 4"/>
            <p:cNvPicPr/>
            <p:nvPr/>
          </p:nvPicPr>
          <p:blipFill>
            <a:blip r:embed="rId3" cstate="print"/>
            <a:stretch>
              <a:fillRect/>
            </a:stretch>
          </p:blipFill>
          <p:spPr>
            <a:xfrm>
              <a:off x="2032409" y="0"/>
              <a:ext cx="8008488" cy="271539"/>
            </a:xfrm>
            <a:prstGeom prst="rect">
              <a:avLst/>
            </a:prstGeom>
          </p:spPr>
        </p:pic>
      </p:grpSp>
      <p:pic>
        <p:nvPicPr>
          <p:cNvPr id="6" name="object 6"/>
          <p:cNvPicPr/>
          <p:nvPr/>
        </p:nvPicPr>
        <p:blipFill>
          <a:blip r:embed="rId4" cstate="print"/>
          <a:stretch>
            <a:fillRect/>
          </a:stretch>
        </p:blipFill>
        <p:spPr>
          <a:xfrm>
            <a:off x="4655370" y="2348528"/>
            <a:ext cx="6997468" cy="4151134"/>
          </a:xfrm>
          <a:prstGeom prst="rect">
            <a:avLst/>
          </a:prstGeom>
        </p:spPr>
      </p:pic>
      <p:sp>
        <p:nvSpPr>
          <p:cNvPr id="8" name="object 3">
            <a:extLst>
              <a:ext uri="{FF2B5EF4-FFF2-40B4-BE49-F238E27FC236}">
                <a16:creationId xmlns:a16="http://schemas.microsoft.com/office/drawing/2014/main" id="{ACD7C337-8049-2D1D-20C0-DCE9FE5A31F7}"/>
              </a:ext>
            </a:extLst>
          </p:cNvPr>
          <p:cNvSpPr txBox="1"/>
          <p:nvPr/>
        </p:nvSpPr>
        <p:spPr>
          <a:xfrm>
            <a:off x="660702" y="551163"/>
            <a:ext cx="1406865" cy="318266"/>
          </a:xfrm>
          <a:prstGeom prst="rect">
            <a:avLst/>
          </a:prstGeom>
        </p:spPr>
        <p:txBody>
          <a:bodyPr vert="horz" wrap="square" lIns="0" tIns="18008" rIns="0" bIns="0" rtlCol="0">
            <a:spAutoFit/>
          </a:bodyPr>
          <a:lstStyle/>
          <a:p>
            <a:pPr marL="15006">
              <a:spcBef>
                <a:spcPts val="142"/>
              </a:spcBef>
            </a:pPr>
            <a:r>
              <a:rPr sz="1950" dirty="0">
                <a:solidFill>
                  <a:srgbClr val="F47824"/>
                </a:solidFill>
                <a:latin typeface="Arial" panose="020B0604020202020204" pitchFamily="34" charset="0"/>
                <a:cs typeface="Arial" panose="020B0604020202020204" pitchFamily="34" charset="0"/>
              </a:rPr>
              <a:t>Create</a:t>
            </a:r>
            <a:r>
              <a:rPr sz="1891" spc="-6" dirty="0">
                <a:solidFill>
                  <a:srgbClr val="F47824"/>
                </a:solidFill>
                <a:latin typeface="Arial" panose="020B0604020202020204" pitchFamily="34" charset="0"/>
                <a:cs typeface="Arial" panose="020B0604020202020204" pitchFamily="34" charset="0"/>
              </a:rPr>
              <a:t> </a:t>
            </a:r>
            <a:r>
              <a:rPr sz="1891" spc="-24" dirty="0">
                <a:solidFill>
                  <a:srgbClr val="F47824"/>
                </a:solidFill>
                <a:latin typeface="Arial" panose="020B0604020202020204" pitchFamily="34" charset="0"/>
                <a:cs typeface="Arial" panose="020B0604020202020204" pitchFamily="34" charset="0"/>
              </a:rPr>
              <a:t>Loan</a:t>
            </a:r>
            <a:endParaRPr sz="1891" dirty="0">
              <a:latin typeface="Arial" panose="020B0604020202020204" pitchFamily="34" charset="0"/>
              <a:cs typeface="Arial" panose="020B0604020202020204" pitchFamily="34" charset="0"/>
            </a:endParaRPr>
          </a:p>
        </p:txBody>
      </p:sp>
      <p:sp>
        <p:nvSpPr>
          <p:cNvPr id="9" name="object 4" descr="$PPTXTitle">
            <a:extLst>
              <a:ext uri="{FF2B5EF4-FFF2-40B4-BE49-F238E27FC236}">
                <a16:creationId xmlns:a16="http://schemas.microsoft.com/office/drawing/2014/main" id="{A3066D91-95C4-9E99-B7A6-56BF905B2ECD}"/>
              </a:ext>
            </a:extLst>
          </p:cNvPr>
          <p:cNvSpPr txBox="1">
            <a:spLocks/>
          </p:cNvSpPr>
          <p:nvPr/>
        </p:nvSpPr>
        <p:spPr>
          <a:xfrm>
            <a:off x="660702" y="922885"/>
            <a:ext cx="2064153" cy="555370"/>
          </a:xfrm>
          <a:prstGeom prst="rect">
            <a:avLst/>
          </a:prstGeom>
        </p:spPr>
        <p:txBody>
          <a:bodyPr vert="horz" wrap="square" lIns="0" tIns="18758" rIns="0" bIns="0" rtlCol="0">
            <a:spAutoFit/>
          </a:bodyPr>
          <a:lstStyle>
            <a:lvl1pPr>
              <a:defRPr>
                <a:latin typeface="+mj-lt"/>
                <a:ea typeface="+mj-ea"/>
                <a:cs typeface="+mj-cs"/>
              </a:defRPr>
            </a:lvl1pPr>
          </a:lstStyle>
          <a:p>
            <a:pPr marL="15006">
              <a:spcBef>
                <a:spcPts val="148"/>
              </a:spcBef>
            </a:pPr>
            <a:r>
              <a:rPr lang="en-US" sz="3486" b="1" spc="-12" dirty="0" err="1">
                <a:latin typeface="Arial" panose="020B0604020202020204" pitchFamily="34" charset="0"/>
                <a:cs typeface="Arial" panose="020B0604020202020204" pitchFamily="34" charset="0"/>
              </a:rPr>
              <a:t>lnstantLE</a:t>
            </a:r>
            <a:endParaRPr lang="en-US" sz="3486" b="1" dirty="0">
              <a:latin typeface="Arial" panose="020B0604020202020204" pitchFamily="34" charset="0"/>
              <a:cs typeface="Arial" panose="020B0604020202020204" pitchFamily="34" charset="0"/>
            </a:endParaRPr>
          </a:p>
        </p:txBody>
      </p:sp>
      <p:sp>
        <p:nvSpPr>
          <p:cNvPr id="10" name="object 2">
            <a:extLst>
              <a:ext uri="{FF2B5EF4-FFF2-40B4-BE49-F238E27FC236}">
                <a16:creationId xmlns:a16="http://schemas.microsoft.com/office/drawing/2014/main" id="{A486F837-4F7E-14AC-1AB6-BD595E61E6E9}"/>
              </a:ext>
            </a:extLst>
          </p:cNvPr>
          <p:cNvSpPr txBox="1"/>
          <p:nvPr/>
        </p:nvSpPr>
        <p:spPr>
          <a:xfrm>
            <a:off x="660702" y="1552109"/>
            <a:ext cx="9272299" cy="580460"/>
          </a:xfrm>
          <a:prstGeom prst="rect">
            <a:avLst/>
          </a:prstGeom>
        </p:spPr>
        <p:txBody>
          <a:bodyPr vert="horz" wrap="square" lIns="0" tIns="13506" rIns="0" bIns="0" rtlCol="0">
            <a:spAutoFit/>
          </a:bodyPr>
          <a:lstStyle/>
          <a:p>
            <a:pPr marL="351898" marR="6003" indent="-337642">
              <a:spcBef>
                <a:spcPts val="106"/>
              </a:spcBef>
              <a:buFont typeface="Arial" panose="020B0604020202020204" pitchFamily="34" charset="0"/>
              <a:buChar char="•"/>
              <a:tabLst>
                <a:tab pos="293374" algn="l"/>
              </a:tabLst>
            </a:pPr>
            <a:r>
              <a:rPr lang="en-US" b="1" dirty="0">
                <a:solidFill>
                  <a:srgbClr val="231F20"/>
                </a:solidFill>
                <a:latin typeface="Arial"/>
                <a:cs typeface="Arial"/>
              </a:rPr>
              <a:t>Generate Disclosures with </a:t>
            </a:r>
            <a:r>
              <a:rPr lang="en-US" b="1" dirty="0" err="1">
                <a:solidFill>
                  <a:srgbClr val="231F20"/>
                </a:solidFill>
                <a:latin typeface="Arial"/>
                <a:cs typeface="Arial"/>
              </a:rPr>
              <a:t>InstantLE</a:t>
            </a:r>
            <a:r>
              <a:rPr lang="en-US" b="1" dirty="0">
                <a:solidFill>
                  <a:srgbClr val="231F20"/>
                </a:solidFill>
                <a:latin typeface="Arial"/>
                <a:cs typeface="Arial"/>
              </a:rPr>
              <a:t> </a:t>
            </a:r>
            <a:r>
              <a:rPr lang="en-US" dirty="0">
                <a:solidFill>
                  <a:srgbClr val="231F20"/>
                </a:solidFill>
                <a:latin typeface="Arial"/>
                <a:cs typeface="Arial"/>
              </a:rPr>
              <a:t>– View default fees by selecting Preview Fees</a:t>
            </a:r>
          </a:p>
          <a:p>
            <a:pPr marL="351898" marR="6003" indent="-337642">
              <a:spcBef>
                <a:spcPts val="106"/>
              </a:spcBef>
              <a:buFont typeface="Arial" panose="020B0604020202020204" pitchFamily="34" charset="0"/>
              <a:buChar char="•"/>
              <a:tabLst>
                <a:tab pos="293374" algn="l"/>
              </a:tabLst>
            </a:pPr>
            <a:r>
              <a:rPr lang="en-US" b="1" dirty="0">
                <a:solidFill>
                  <a:srgbClr val="231F20"/>
                </a:solidFill>
                <a:latin typeface="Arial"/>
                <a:cs typeface="Arial"/>
              </a:rPr>
              <a:t>Request Disclosures </a:t>
            </a:r>
            <a:r>
              <a:rPr lang="en-US" dirty="0">
                <a:solidFill>
                  <a:srgbClr val="231F20"/>
                </a:solidFill>
                <a:latin typeface="Arial"/>
                <a:cs typeface="Arial"/>
              </a:rPr>
              <a:t>– To generate disclosures using Brokers’ own fees. </a:t>
            </a:r>
          </a:p>
        </p:txBody>
      </p:sp>
      <p:sp>
        <p:nvSpPr>
          <p:cNvPr id="11" name="object 2">
            <a:extLst>
              <a:ext uri="{FF2B5EF4-FFF2-40B4-BE49-F238E27FC236}">
                <a16:creationId xmlns:a16="http://schemas.microsoft.com/office/drawing/2014/main" id="{0801FA4F-8394-B42B-7CE4-7403F3968ECB}"/>
              </a:ext>
            </a:extLst>
          </p:cNvPr>
          <p:cNvSpPr txBox="1"/>
          <p:nvPr/>
        </p:nvSpPr>
        <p:spPr>
          <a:xfrm>
            <a:off x="660702" y="2867218"/>
            <a:ext cx="3478812" cy="1424280"/>
          </a:xfrm>
          <a:prstGeom prst="rect">
            <a:avLst/>
          </a:prstGeom>
        </p:spPr>
        <p:txBody>
          <a:bodyPr vert="horz" wrap="square" lIns="0" tIns="13506" rIns="0" bIns="0" rtlCol="0">
            <a:spAutoFit/>
          </a:bodyPr>
          <a:lstStyle/>
          <a:p>
            <a:pPr marL="351898" marR="6003" indent="-337642">
              <a:spcBef>
                <a:spcPts val="106"/>
              </a:spcBef>
              <a:buFont typeface="Arial" panose="020B0604020202020204" pitchFamily="34" charset="0"/>
              <a:buChar char="•"/>
              <a:tabLst>
                <a:tab pos="293374" algn="l"/>
              </a:tabLst>
            </a:pPr>
            <a:r>
              <a:rPr lang="en-US" dirty="0">
                <a:solidFill>
                  <a:srgbClr val="231F20"/>
                </a:solidFill>
                <a:latin typeface="Arial"/>
                <a:cs typeface="Arial"/>
              </a:rPr>
              <a:t>Click Generate Disclosures with ILE to Begin process. </a:t>
            </a:r>
          </a:p>
          <a:p>
            <a:pPr marL="351898" marR="6003" indent="-337642">
              <a:spcBef>
                <a:spcPts val="106"/>
              </a:spcBef>
              <a:buFont typeface="Arial" panose="020B0604020202020204" pitchFamily="34" charset="0"/>
              <a:buChar char="•"/>
              <a:tabLst>
                <a:tab pos="293374" algn="l"/>
              </a:tabLst>
            </a:pPr>
            <a:endParaRPr lang="en-US" dirty="0">
              <a:solidFill>
                <a:srgbClr val="231F20"/>
              </a:solidFill>
              <a:latin typeface="Arial"/>
              <a:cs typeface="Arial"/>
            </a:endParaRPr>
          </a:p>
          <a:p>
            <a:pPr marL="351898" marR="6003" lvl="1" indent="-337642">
              <a:spcBef>
                <a:spcPts val="106"/>
              </a:spcBef>
              <a:buFont typeface="Arial" panose="020B0604020202020204" pitchFamily="34" charset="0"/>
              <a:buChar char="•"/>
              <a:tabLst>
                <a:tab pos="293374" algn="l"/>
              </a:tabLst>
            </a:pPr>
            <a:r>
              <a:rPr lang="en-US" dirty="0">
                <a:solidFill>
                  <a:srgbClr val="231F20"/>
                </a:solidFill>
                <a:latin typeface="Arial"/>
                <a:cs typeface="Arial"/>
              </a:rPr>
              <a:t>Fees maybe increased if needed.</a:t>
            </a:r>
          </a:p>
        </p:txBody>
      </p:sp>
    </p:spTree>
    <p:extLst>
      <p:ext uri="{BB962C8B-B14F-4D97-AF65-F5344CB8AC3E}">
        <p14:creationId xmlns:p14="http://schemas.microsoft.com/office/powerpoint/2010/main" val="1200289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5359D491-F786-089A-1D3E-059D2D4D888C}"/>
              </a:ext>
            </a:extLst>
          </p:cNvPr>
          <p:cNvGrpSpPr/>
          <p:nvPr/>
        </p:nvGrpSpPr>
        <p:grpSpPr>
          <a:xfrm>
            <a:off x="0" y="-55615"/>
            <a:ext cx="12282616" cy="6197238"/>
            <a:chOff x="0" y="0"/>
            <a:chExt cx="10058399" cy="5035550"/>
          </a:xfrm>
        </p:grpSpPr>
        <p:pic>
          <p:nvPicPr>
            <p:cNvPr id="5" name="object 3">
              <a:extLst>
                <a:ext uri="{FF2B5EF4-FFF2-40B4-BE49-F238E27FC236}">
                  <a16:creationId xmlns:a16="http://schemas.microsoft.com/office/drawing/2014/main" id="{F7E2AB01-6032-E510-A86D-8FA9225DBCDC}"/>
                </a:ext>
              </a:extLst>
            </p:cNvPr>
            <p:cNvPicPr/>
            <p:nvPr/>
          </p:nvPicPr>
          <p:blipFill>
            <a:blip r:embed="rId2" cstate="print"/>
            <a:srcRect b="11021"/>
            <a:stretch>
              <a:fillRect/>
            </a:stretch>
          </p:blipFill>
          <p:spPr>
            <a:xfrm>
              <a:off x="0" y="0"/>
              <a:ext cx="10058399" cy="5035550"/>
            </a:xfrm>
            <a:prstGeom prst="rect">
              <a:avLst/>
            </a:prstGeom>
          </p:spPr>
        </p:pic>
        <p:pic>
          <p:nvPicPr>
            <p:cNvPr id="6" name="object 4">
              <a:extLst>
                <a:ext uri="{FF2B5EF4-FFF2-40B4-BE49-F238E27FC236}">
                  <a16:creationId xmlns:a16="http://schemas.microsoft.com/office/drawing/2014/main" id="{59712838-42D5-96EF-D6B0-81EF5B438A1B}"/>
                </a:ext>
              </a:extLst>
            </p:cNvPr>
            <p:cNvPicPr/>
            <p:nvPr/>
          </p:nvPicPr>
          <p:blipFill>
            <a:blip r:embed="rId3" cstate="print"/>
            <a:stretch>
              <a:fillRect/>
            </a:stretch>
          </p:blipFill>
          <p:spPr>
            <a:xfrm>
              <a:off x="2032409" y="0"/>
              <a:ext cx="8008488" cy="271539"/>
            </a:xfrm>
            <a:prstGeom prst="rect">
              <a:avLst/>
            </a:prstGeom>
          </p:spPr>
        </p:pic>
      </p:grpSp>
      <p:pic>
        <p:nvPicPr>
          <p:cNvPr id="3" name="object 3"/>
          <p:cNvPicPr/>
          <p:nvPr/>
        </p:nvPicPr>
        <p:blipFill>
          <a:blip r:embed="rId4" cstate="print"/>
          <a:stretch>
            <a:fillRect/>
          </a:stretch>
        </p:blipFill>
        <p:spPr>
          <a:xfrm>
            <a:off x="2269071" y="1827319"/>
            <a:ext cx="7653855" cy="4692553"/>
          </a:xfrm>
          <a:prstGeom prst="rect">
            <a:avLst/>
          </a:prstGeom>
        </p:spPr>
      </p:pic>
      <p:sp>
        <p:nvSpPr>
          <p:cNvPr id="8" name="object 2">
            <a:extLst>
              <a:ext uri="{FF2B5EF4-FFF2-40B4-BE49-F238E27FC236}">
                <a16:creationId xmlns:a16="http://schemas.microsoft.com/office/drawing/2014/main" id="{B1C6F2FE-EF46-00ED-A72E-9B91676E0A66}"/>
              </a:ext>
            </a:extLst>
          </p:cNvPr>
          <p:cNvSpPr txBox="1"/>
          <p:nvPr/>
        </p:nvSpPr>
        <p:spPr>
          <a:xfrm>
            <a:off x="1684070" y="1341448"/>
            <a:ext cx="9272299" cy="277236"/>
          </a:xfrm>
          <a:prstGeom prst="rect">
            <a:avLst/>
          </a:prstGeom>
        </p:spPr>
        <p:txBody>
          <a:bodyPr vert="horz" wrap="square" lIns="0" tIns="13506" rIns="0" bIns="0" rtlCol="0">
            <a:spAutoFit/>
          </a:bodyPr>
          <a:lstStyle/>
          <a:p>
            <a:pPr marL="14256" marR="6003" algn="ctr">
              <a:spcBef>
                <a:spcPts val="106"/>
              </a:spcBef>
              <a:tabLst>
                <a:tab pos="293374" algn="l"/>
              </a:tabLst>
            </a:pPr>
            <a:r>
              <a:rPr lang="en-US" sz="1713" dirty="0">
                <a:solidFill>
                  <a:srgbClr val="231F20"/>
                </a:solidFill>
                <a:latin typeface="Arial"/>
                <a:cs typeface="Arial"/>
              </a:rPr>
              <a:t>Review fees in </a:t>
            </a:r>
            <a:r>
              <a:rPr lang="en-US" sz="1713" b="1" dirty="0">
                <a:solidFill>
                  <a:srgbClr val="231F20"/>
                </a:solidFill>
                <a:latin typeface="Arial"/>
                <a:cs typeface="Arial"/>
              </a:rPr>
              <a:t>Closing Costs, Housing Expenses, </a:t>
            </a:r>
            <a:r>
              <a:rPr lang="en-US" sz="1713" dirty="0">
                <a:solidFill>
                  <a:srgbClr val="231F20"/>
                </a:solidFill>
                <a:latin typeface="Arial"/>
                <a:cs typeface="Arial"/>
              </a:rPr>
              <a:t>and</a:t>
            </a:r>
            <a:r>
              <a:rPr lang="en-US" sz="1713" b="1" dirty="0">
                <a:solidFill>
                  <a:srgbClr val="231F20"/>
                </a:solidFill>
                <a:latin typeface="Arial"/>
                <a:cs typeface="Arial"/>
              </a:rPr>
              <a:t> Generate Disclosures</a:t>
            </a:r>
            <a:endParaRPr lang="en-US" sz="1713" dirty="0">
              <a:solidFill>
                <a:srgbClr val="231F20"/>
              </a:solidFill>
              <a:latin typeface="Arial"/>
              <a:cs typeface="Arial"/>
            </a:endParaRPr>
          </a:p>
        </p:txBody>
      </p:sp>
      <p:sp>
        <p:nvSpPr>
          <p:cNvPr id="2" name="object 3">
            <a:extLst>
              <a:ext uri="{FF2B5EF4-FFF2-40B4-BE49-F238E27FC236}">
                <a16:creationId xmlns:a16="http://schemas.microsoft.com/office/drawing/2014/main" id="{9376D32D-ECA3-0B51-96FD-30484AEC45E6}"/>
              </a:ext>
            </a:extLst>
          </p:cNvPr>
          <p:cNvSpPr txBox="1"/>
          <p:nvPr/>
        </p:nvSpPr>
        <p:spPr>
          <a:xfrm>
            <a:off x="601840" y="406440"/>
            <a:ext cx="1406865" cy="318266"/>
          </a:xfrm>
          <a:prstGeom prst="rect">
            <a:avLst/>
          </a:prstGeom>
        </p:spPr>
        <p:txBody>
          <a:bodyPr vert="horz" wrap="square" lIns="0" tIns="18008" rIns="0" bIns="0" rtlCol="0">
            <a:spAutoFit/>
          </a:bodyPr>
          <a:lstStyle/>
          <a:p>
            <a:pPr marL="15006">
              <a:spcBef>
                <a:spcPts val="142"/>
              </a:spcBef>
            </a:pPr>
            <a:r>
              <a:rPr sz="1950" dirty="0">
                <a:solidFill>
                  <a:srgbClr val="F47824"/>
                </a:solidFill>
                <a:latin typeface="Arial" panose="020B0604020202020204" pitchFamily="34" charset="0"/>
                <a:cs typeface="Arial" panose="020B0604020202020204" pitchFamily="34" charset="0"/>
              </a:rPr>
              <a:t>Create</a:t>
            </a:r>
            <a:r>
              <a:rPr sz="1891" spc="-6" dirty="0">
                <a:solidFill>
                  <a:srgbClr val="F47824"/>
                </a:solidFill>
                <a:latin typeface="Arial" panose="020B0604020202020204" pitchFamily="34" charset="0"/>
                <a:cs typeface="Arial" panose="020B0604020202020204" pitchFamily="34" charset="0"/>
              </a:rPr>
              <a:t> </a:t>
            </a:r>
            <a:r>
              <a:rPr sz="1891" spc="-24" dirty="0">
                <a:solidFill>
                  <a:srgbClr val="F47824"/>
                </a:solidFill>
                <a:latin typeface="Arial" panose="020B0604020202020204" pitchFamily="34" charset="0"/>
                <a:cs typeface="Arial" panose="020B0604020202020204" pitchFamily="34" charset="0"/>
              </a:rPr>
              <a:t>Loan</a:t>
            </a:r>
            <a:endParaRPr sz="1891" dirty="0">
              <a:latin typeface="Arial" panose="020B0604020202020204" pitchFamily="34" charset="0"/>
              <a:cs typeface="Arial" panose="020B0604020202020204" pitchFamily="34" charset="0"/>
            </a:endParaRPr>
          </a:p>
        </p:txBody>
      </p:sp>
      <p:sp>
        <p:nvSpPr>
          <p:cNvPr id="9" name="object 4" descr="$PPTXTitle">
            <a:extLst>
              <a:ext uri="{FF2B5EF4-FFF2-40B4-BE49-F238E27FC236}">
                <a16:creationId xmlns:a16="http://schemas.microsoft.com/office/drawing/2014/main" id="{B933A29C-C5C2-A926-B7BF-1E15EF6FA5D6}"/>
              </a:ext>
            </a:extLst>
          </p:cNvPr>
          <p:cNvSpPr txBox="1">
            <a:spLocks/>
          </p:cNvSpPr>
          <p:nvPr/>
        </p:nvSpPr>
        <p:spPr>
          <a:xfrm>
            <a:off x="601840" y="778162"/>
            <a:ext cx="2064153" cy="555370"/>
          </a:xfrm>
          <a:prstGeom prst="rect">
            <a:avLst/>
          </a:prstGeom>
        </p:spPr>
        <p:txBody>
          <a:bodyPr vert="horz" wrap="square" lIns="0" tIns="18758" rIns="0" bIns="0" rtlCol="0">
            <a:spAutoFit/>
          </a:bodyPr>
          <a:lstStyle>
            <a:lvl1pPr>
              <a:defRPr>
                <a:latin typeface="+mj-lt"/>
                <a:ea typeface="+mj-ea"/>
                <a:cs typeface="+mj-cs"/>
              </a:defRPr>
            </a:lvl1pPr>
          </a:lstStyle>
          <a:p>
            <a:pPr marL="15006">
              <a:spcBef>
                <a:spcPts val="148"/>
              </a:spcBef>
            </a:pPr>
            <a:r>
              <a:rPr lang="en-US" sz="3486" b="1" spc="-12" dirty="0" err="1">
                <a:latin typeface="Arial" panose="020B0604020202020204" pitchFamily="34" charset="0"/>
                <a:cs typeface="Arial" panose="020B0604020202020204" pitchFamily="34" charset="0"/>
              </a:rPr>
              <a:t>lnstantLE</a:t>
            </a:r>
            <a:endParaRPr lang="en-US" sz="3486"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9565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562336" y="1863761"/>
            <a:ext cx="4460788" cy="3767316"/>
          </a:xfrm>
          <a:prstGeom prst="rect">
            <a:avLst/>
          </a:prstGeom>
        </p:spPr>
        <p:txBody>
          <a:bodyPr vert="horz" wrap="square" lIns="0" tIns="20259" rIns="0" bIns="0" rtlCol="0">
            <a:spAutoFit/>
          </a:bodyPr>
          <a:lstStyle/>
          <a:p>
            <a:pPr marL="237100" indent="-222094">
              <a:spcBef>
                <a:spcPts val="160"/>
              </a:spcBef>
              <a:buChar char="•"/>
              <a:tabLst>
                <a:tab pos="237100" algn="l"/>
              </a:tabLst>
            </a:pPr>
            <a:r>
              <a:rPr sz="1891" dirty="0">
                <a:solidFill>
                  <a:srgbClr val="231F20"/>
                </a:solidFill>
                <a:latin typeface="Arial"/>
                <a:cs typeface="Arial"/>
              </a:rPr>
              <a:t>If</a:t>
            </a:r>
            <a:r>
              <a:rPr sz="1891" spc="53" dirty="0">
                <a:solidFill>
                  <a:srgbClr val="231F20"/>
                </a:solidFill>
                <a:latin typeface="Arial"/>
                <a:cs typeface="Arial"/>
              </a:rPr>
              <a:t> </a:t>
            </a:r>
            <a:r>
              <a:rPr sz="1891" b="1" dirty="0">
                <a:solidFill>
                  <a:srgbClr val="231F20"/>
                </a:solidFill>
                <a:latin typeface="Arial"/>
                <a:cs typeface="Arial"/>
              </a:rPr>
              <a:t>opting</a:t>
            </a:r>
            <a:r>
              <a:rPr sz="1891" b="1" spc="59" dirty="0">
                <a:solidFill>
                  <a:srgbClr val="231F20"/>
                </a:solidFill>
                <a:latin typeface="Arial"/>
                <a:cs typeface="Arial"/>
              </a:rPr>
              <a:t> </a:t>
            </a:r>
            <a:r>
              <a:rPr sz="1891" b="1" dirty="0">
                <a:solidFill>
                  <a:srgbClr val="231F20"/>
                </a:solidFill>
                <a:latin typeface="Arial"/>
                <a:cs typeface="Arial"/>
              </a:rPr>
              <a:t>out</a:t>
            </a:r>
            <a:r>
              <a:rPr sz="1891" b="1" spc="59" dirty="0">
                <a:solidFill>
                  <a:srgbClr val="231F20"/>
                </a:solidFill>
                <a:latin typeface="Arial"/>
                <a:cs typeface="Arial"/>
              </a:rPr>
              <a:t> </a:t>
            </a:r>
            <a:r>
              <a:rPr sz="1891" dirty="0">
                <a:solidFill>
                  <a:srgbClr val="231F20"/>
                </a:solidFill>
                <a:latin typeface="Arial"/>
                <a:cs typeface="Arial"/>
              </a:rPr>
              <a:t>of</a:t>
            </a:r>
            <a:r>
              <a:rPr sz="1891" spc="59" dirty="0">
                <a:solidFill>
                  <a:srgbClr val="231F20"/>
                </a:solidFill>
                <a:latin typeface="Arial"/>
                <a:cs typeface="Arial"/>
              </a:rPr>
              <a:t> </a:t>
            </a:r>
            <a:r>
              <a:rPr sz="1891" dirty="0">
                <a:solidFill>
                  <a:srgbClr val="231F20"/>
                </a:solidFill>
                <a:latin typeface="Arial"/>
                <a:cs typeface="Arial"/>
              </a:rPr>
              <a:t>or</a:t>
            </a:r>
            <a:r>
              <a:rPr sz="1891" spc="59" dirty="0">
                <a:solidFill>
                  <a:srgbClr val="231F20"/>
                </a:solidFill>
                <a:latin typeface="Arial"/>
                <a:cs typeface="Arial"/>
              </a:rPr>
              <a:t> </a:t>
            </a:r>
            <a:r>
              <a:rPr sz="1891" b="1" dirty="0">
                <a:solidFill>
                  <a:srgbClr val="231F20"/>
                </a:solidFill>
                <a:latin typeface="Arial"/>
                <a:cs typeface="Arial"/>
              </a:rPr>
              <a:t>file</a:t>
            </a:r>
            <a:r>
              <a:rPr sz="1891" b="1" spc="59" dirty="0">
                <a:solidFill>
                  <a:srgbClr val="231F20"/>
                </a:solidFill>
                <a:latin typeface="Arial"/>
                <a:cs typeface="Arial"/>
              </a:rPr>
              <a:t> </a:t>
            </a:r>
            <a:r>
              <a:rPr sz="1891" b="1" spc="-30" dirty="0">
                <a:solidFill>
                  <a:srgbClr val="231F20"/>
                </a:solidFill>
                <a:latin typeface="Arial"/>
                <a:cs typeface="Arial"/>
              </a:rPr>
              <a:t>not</a:t>
            </a:r>
            <a:endParaRPr sz="1891" dirty="0">
              <a:latin typeface="Arial"/>
              <a:cs typeface="Arial"/>
            </a:endParaRPr>
          </a:p>
          <a:p>
            <a:pPr marL="237850">
              <a:spcBef>
                <a:spcPts val="53"/>
              </a:spcBef>
            </a:pPr>
            <a:r>
              <a:rPr sz="1891" b="1" dirty="0">
                <a:solidFill>
                  <a:srgbClr val="231F20"/>
                </a:solidFill>
                <a:latin typeface="Arial"/>
                <a:cs typeface="Arial"/>
              </a:rPr>
              <a:t>eligible</a:t>
            </a:r>
            <a:r>
              <a:rPr sz="1891" b="1" spc="59" dirty="0">
                <a:solidFill>
                  <a:srgbClr val="231F20"/>
                </a:solidFill>
                <a:latin typeface="Arial"/>
                <a:cs typeface="Arial"/>
              </a:rPr>
              <a:t> </a:t>
            </a:r>
            <a:r>
              <a:rPr sz="1891" dirty="0">
                <a:solidFill>
                  <a:srgbClr val="231F20"/>
                </a:solidFill>
                <a:latin typeface="Arial"/>
                <a:cs typeface="Arial"/>
              </a:rPr>
              <a:t>for</a:t>
            </a:r>
            <a:r>
              <a:rPr sz="1891" spc="59" dirty="0">
                <a:solidFill>
                  <a:srgbClr val="231F20"/>
                </a:solidFill>
                <a:latin typeface="Arial"/>
                <a:cs typeface="Arial"/>
              </a:rPr>
              <a:t> </a:t>
            </a:r>
            <a:r>
              <a:rPr sz="1891" dirty="0">
                <a:solidFill>
                  <a:srgbClr val="231F20"/>
                </a:solidFill>
                <a:latin typeface="Arial"/>
                <a:cs typeface="Arial"/>
              </a:rPr>
              <a:t>ILE</a:t>
            </a:r>
            <a:r>
              <a:rPr sz="1891" spc="65" dirty="0">
                <a:solidFill>
                  <a:srgbClr val="231F20"/>
                </a:solidFill>
                <a:latin typeface="Arial"/>
                <a:cs typeface="Arial"/>
              </a:rPr>
              <a:t> </a:t>
            </a:r>
            <a:r>
              <a:rPr sz="1891" dirty="0">
                <a:solidFill>
                  <a:srgbClr val="231F20"/>
                </a:solidFill>
                <a:latin typeface="Arial"/>
                <a:cs typeface="Arial"/>
              </a:rPr>
              <a:t>upload</a:t>
            </a:r>
            <a:r>
              <a:rPr sz="1891" spc="59" dirty="0">
                <a:solidFill>
                  <a:srgbClr val="231F20"/>
                </a:solidFill>
                <a:latin typeface="Arial"/>
                <a:cs typeface="Arial"/>
              </a:rPr>
              <a:t> </a:t>
            </a:r>
            <a:r>
              <a:rPr sz="1891" dirty="0">
                <a:solidFill>
                  <a:srgbClr val="231F20"/>
                </a:solidFill>
                <a:latin typeface="Arial"/>
                <a:cs typeface="Arial"/>
              </a:rPr>
              <a:t>the</a:t>
            </a:r>
            <a:r>
              <a:rPr sz="1891" spc="59" dirty="0">
                <a:solidFill>
                  <a:srgbClr val="231F20"/>
                </a:solidFill>
                <a:latin typeface="Arial"/>
                <a:cs typeface="Arial"/>
              </a:rPr>
              <a:t> </a:t>
            </a:r>
            <a:r>
              <a:rPr sz="1891" spc="-12" dirty="0">
                <a:solidFill>
                  <a:srgbClr val="231F20"/>
                </a:solidFill>
                <a:latin typeface="Arial"/>
                <a:cs typeface="Arial"/>
              </a:rPr>
              <a:t>following:</a:t>
            </a:r>
            <a:endParaRPr sz="1891" dirty="0">
              <a:latin typeface="Arial"/>
              <a:cs typeface="Arial"/>
            </a:endParaRPr>
          </a:p>
          <a:p>
            <a:pPr marL="693550" marR="157566" lvl="1" indent="-222094">
              <a:lnSpc>
                <a:spcPct val="102600"/>
              </a:lnSpc>
              <a:spcBef>
                <a:spcPts val="538"/>
              </a:spcBef>
              <a:buChar char="•"/>
              <a:tabLst>
                <a:tab pos="237850" algn="l"/>
              </a:tabLst>
            </a:pPr>
            <a:r>
              <a:rPr sz="1891" dirty="0">
                <a:solidFill>
                  <a:srgbClr val="231F20"/>
                </a:solidFill>
                <a:latin typeface="Arial"/>
                <a:cs typeface="Arial"/>
              </a:rPr>
              <a:t>SSPL</a:t>
            </a:r>
            <a:r>
              <a:rPr sz="1891" spc="89" dirty="0">
                <a:solidFill>
                  <a:srgbClr val="231F20"/>
                </a:solidFill>
                <a:latin typeface="Arial"/>
                <a:cs typeface="Arial"/>
              </a:rPr>
              <a:t> </a:t>
            </a:r>
            <a:r>
              <a:rPr sz="1891" dirty="0">
                <a:solidFill>
                  <a:srgbClr val="231F20"/>
                </a:solidFill>
                <a:latin typeface="Arial"/>
                <a:cs typeface="Arial"/>
              </a:rPr>
              <a:t>(Settlement</a:t>
            </a:r>
            <a:r>
              <a:rPr sz="1891" spc="106" dirty="0">
                <a:solidFill>
                  <a:srgbClr val="231F20"/>
                </a:solidFill>
                <a:latin typeface="Arial"/>
                <a:cs typeface="Arial"/>
              </a:rPr>
              <a:t> </a:t>
            </a:r>
            <a:r>
              <a:rPr sz="1891" dirty="0">
                <a:solidFill>
                  <a:srgbClr val="231F20"/>
                </a:solidFill>
                <a:latin typeface="Arial"/>
                <a:cs typeface="Arial"/>
              </a:rPr>
              <a:t>Service</a:t>
            </a:r>
            <a:r>
              <a:rPr sz="1891" spc="89" dirty="0">
                <a:solidFill>
                  <a:srgbClr val="231F20"/>
                </a:solidFill>
                <a:latin typeface="Arial"/>
                <a:cs typeface="Arial"/>
              </a:rPr>
              <a:t> </a:t>
            </a:r>
            <a:r>
              <a:rPr sz="1891" spc="-12" dirty="0">
                <a:solidFill>
                  <a:srgbClr val="231F20"/>
                </a:solidFill>
                <a:latin typeface="Arial"/>
                <a:cs typeface="Arial"/>
              </a:rPr>
              <a:t>Provider </a:t>
            </a:r>
            <a:r>
              <a:rPr sz="1891" dirty="0">
                <a:solidFill>
                  <a:srgbClr val="231F20"/>
                </a:solidFill>
                <a:latin typeface="Arial"/>
                <a:cs typeface="Arial"/>
              </a:rPr>
              <a:t>List</a:t>
            </a:r>
            <a:r>
              <a:rPr sz="1891" spc="65" dirty="0">
                <a:solidFill>
                  <a:srgbClr val="231F20"/>
                </a:solidFill>
                <a:latin typeface="Arial"/>
                <a:cs typeface="Arial"/>
              </a:rPr>
              <a:t> </a:t>
            </a:r>
            <a:r>
              <a:rPr sz="1891" dirty="0">
                <a:solidFill>
                  <a:srgbClr val="231F20"/>
                </a:solidFill>
                <a:latin typeface="Arial"/>
                <a:cs typeface="Arial"/>
              </a:rPr>
              <a:t>&amp;</a:t>
            </a:r>
            <a:r>
              <a:rPr sz="1891" spc="71" dirty="0">
                <a:solidFill>
                  <a:srgbClr val="231F20"/>
                </a:solidFill>
                <a:latin typeface="Arial"/>
                <a:cs typeface="Arial"/>
              </a:rPr>
              <a:t> </a:t>
            </a:r>
            <a:r>
              <a:rPr sz="1891" dirty="0">
                <a:solidFill>
                  <a:srgbClr val="231F20"/>
                </a:solidFill>
                <a:latin typeface="Arial"/>
                <a:cs typeface="Arial"/>
              </a:rPr>
              <a:t>Title/Escrow</a:t>
            </a:r>
            <a:r>
              <a:rPr sz="1891" spc="65" dirty="0">
                <a:solidFill>
                  <a:srgbClr val="231F20"/>
                </a:solidFill>
                <a:latin typeface="Arial"/>
                <a:cs typeface="Arial"/>
              </a:rPr>
              <a:t> </a:t>
            </a:r>
            <a:r>
              <a:rPr sz="1891" dirty="0">
                <a:solidFill>
                  <a:srgbClr val="231F20"/>
                </a:solidFill>
                <a:latin typeface="Arial"/>
                <a:cs typeface="Arial"/>
              </a:rPr>
              <a:t>Fee</a:t>
            </a:r>
            <a:r>
              <a:rPr sz="1891" spc="71" dirty="0">
                <a:solidFill>
                  <a:srgbClr val="231F20"/>
                </a:solidFill>
                <a:latin typeface="Arial"/>
                <a:cs typeface="Arial"/>
              </a:rPr>
              <a:t> </a:t>
            </a:r>
            <a:r>
              <a:rPr sz="1891" spc="-12" dirty="0">
                <a:solidFill>
                  <a:srgbClr val="231F20"/>
                </a:solidFill>
                <a:latin typeface="Arial"/>
                <a:cs typeface="Arial"/>
              </a:rPr>
              <a:t>Sheet)</a:t>
            </a:r>
            <a:endParaRPr sz="1891" dirty="0">
              <a:latin typeface="Arial"/>
              <a:cs typeface="Arial"/>
            </a:endParaRPr>
          </a:p>
          <a:p>
            <a:pPr marL="693550" marR="6003" lvl="1" indent="-222094">
              <a:lnSpc>
                <a:spcPct val="103200"/>
              </a:lnSpc>
              <a:spcBef>
                <a:spcPts val="1619"/>
              </a:spcBef>
              <a:buChar char="•"/>
              <a:tabLst>
                <a:tab pos="237850" algn="l"/>
              </a:tabLst>
            </a:pPr>
            <a:r>
              <a:rPr sz="1891" dirty="0">
                <a:solidFill>
                  <a:srgbClr val="231F20"/>
                </a:solidFill>
                <a:latin typeface="Arial"/>
                <a:cs typeface="Arial"/>
              </a:rPr>
              <a:t>Drag</a:t>
            </a:r>
            <a:r>
              <a:rPr lang="en-US" sz="1891" spc="41" dirty="0">
                <a:solidFill>
                  <a:srgbClr val="231F20"/>
                </a:solidFill>
                <a:latin typeface="Arial"/>
                <a:cs typeface="Arial"/>
              </a:rPr>
              <a:t> </a:t>
            </a:r>
            <a:r>
              <a:rPr sz="1891" dirty="0">
                <a:solidFill>
                  <a:srgbClr val="231F20"/>
                </a:solidFill>
                <a:latin typeface="Arial"/>
                <a:cs typeface="Arial"/>
              </a:rPr>
              <a:t>and</a:t>
            </a:r>
            <a:r>
              <a:rPr sz="1891" spc="41" dirty="0">
                <a:solidFill>
                  <a:srgbClr val="231F20"/>
                </a:solidFill>
                <a:latin typeface="Arial"/>
                <a:cs typeface="Arial"/>
              </a:rPr>
              <a:t> </a:t>
            </a:r>
            <a:r>
              <a:rPr sz="1891" dirty="0">
                <a:solidFill>
                  <a:srgbClr val="231F20"/>
                </a:solidFill>
                <a:latin typeface="Arial"/>
                <a:cs typeface="Arial"/>
              </a:rPr>
              <a:t>drop</a:t>
            </a:r>
            <a:r>
              <a:rPr sz="1891" spc="41" dirty="0">
                <a:solidFill>
                  <a:srgbClr val="231F20"/>
                </a:solidFill>
                <a:latin typeface="Arial"/>
                <a:cs typeface="Arial"/>
              </a:rPr>
              <a:t> </a:t>
            </a:r>
            <a:r>
              <a:rPr sz="1891" dirty="0">
                <a:solidFill>
                  <a:srgbClr val="231F20"/>
                </a:solidFill>
                <a:latin typeface="Arial"/>
                <a:cs typeface="Arial"/>
              </a:rPr>
              <a:t>documents</a:t>
            </a:r>
            <a:r>
              <a:rPr sz="1891" spc="65" dirty="0">
                <a:solidFill>
                  <a:srgbClr val="231F20"/>
                </a:solidFill>
                <a:latin typeface="Arial"/>
                <a:cs typeface="Arial"/>
              </a:rPr>
              <a:t> </a:t>
            </a:r>
            <a:r>
              <a:rPr sz="1891" dirty="0">
                <a:solidFill>
                  <a:srgbClr val="231F20"/>
                </a:solidFill>
                <a:latin typeface="Arial"/>
                <a:cs typeface="Arial"/>
              </a:rPr>
              <a:t>or</a:t>
            </a:r>
            <a:r>
              <a:rPr sz="1891" spc="71" dirty="0">
                <a:solidFill>
                  <a:srgbClr val="231F20"/>
                </a:solidFill>
                <a:latin typeface="Arial"/>
                <a:cs typeface="Arial"/>
              </a:rPr>
              <a:t> </a:t>
            </a:r>
            <a:r>
              <a:rPr sz="1891" spc="-12" dirty="0">
                <a:solidFill>
                  <a:srgbClr val="231F20"/>
                </a:solidFill>
                <a:latin typeface="Arial"/>
                <a:cs typeface="Arial"/>
              </a:rPr>
              <a:t>browse </a:t>
            </a:r>
            <a:r>
              <a:rPr sz="1891" dirty="0">
                <a:solidFill>
                  <a:srgbClr val="231F20"/>
                </a:solidFill>
                <a:latin typeface="Arial"/>
                <a:cs typeface="Arial"/>
              </a:rPr>
              <a:t>for</a:t>
            </a:r>
            <a:r>
              <a:rPr sz="1891" spc="59" dirty="0">
                <a:solidFill>
                  <a:srgbClr val="231F20"/>
                </a:solidFill>
                <a:latin typeface="Arial"/>
                <a:cs typeface="Arial"/>
              </a:rPr>
              <a:t> </a:t>
            </a:r>
            <a:r>
              <a:rPr sz="1891" dirty="0">
                <a:solidFill>
                  <a:srgbClr val="231F20"/>
                </a:solidFill>
                <a:latin typeface="Arial"/>
                <a:cs typeface="Arial"/>
              </a:rPr>
              <a:t>them</a:t>
            </a:r>
            <a:r>
              <a:rPr sz="1891" spc="83" dirty="0">
                <a:solidFill>
                  <a:srgbClr val="231F20"/>
                </a:solidFill>
                <a:latin typeface="Arial"/>
                <a:cs typeface="Arial"/>
              </a:rPr>
              <a:t> </a:t>
            </a:r>
            <a:r>
              <a:rPr sz="1891" dirty="0">
                <a:solidFill>
                  <a:srgbClr val="231F20"/>
                </a:solidFill>
                <a:latin typeface="Arial"/>
                <a:cs typeface="Arial"/>
              </a:rPr>
              <a:t>by</a:t>
            </a:r>
            <a:r>
              <a:rPr sz="1891" spc="89" dirty="0">
                <a:solidFill>
                  <a:srgbClr val="231F20"/>
                </a:solidFill>
                <a:latin typeface="Arial"/>
                <a:cs typeface="Arial"/>
              </a:rPr>
              <a:t> </a:t>
            </a:r>
            <a:r>
              <a:rPr sz="1891" dirty="0">
                <a:solidFill>
                  <a:srgbClr val="231F20"/>
                </a:solidFill>
                <a:latin typeface="Arial"/>
                <a:cs typeface="Arial"/>
              </a:rPr>
              <a:t>clicking</a:t>
            </a:r>
            <a:r>
              <a:rPr sz="1891" spc="106" dirty="0">
                <a:solidFill>
                  <a:srgbClr val="231F20"/>
                </a:solidFill>
                <a:latin typeface="Arial"/>
                <a:cs typeface="Arial"/>
              </a:rPr>
              <a:t> </a:t>
            </a:r>
            <a:r>
              <a:rPr sz="1891" dirty="0">
                <a:solidFill>
                  <a:srgbClr val="231F20"/>
                </a:solidFill>
                <a:latin typeface="Arial"/>
                <a:cs typeface="Arial"/>
              </a:rPr>
              <a:t>“Choose</a:t>
            </a:r>
            <a:r>
              <a:rPr sz="1891" spc="59" dirty="0">
                <a:solidFill>
                  <a:srgbClr val="231F20"/>
                </a:solidFill>
                <a:latin typeface="Arial"/>
                <a:cs typeface="Arial"/>
              </a:rPr>
              <a:t> </a:t>
            </a:r>
            <a:r>
              <a:rPr sz="1891" spc="-12" dirty="0">
                <a:solidFill>
                  <a:srgbClr val="231F20"/>
                </a:solidFill>
                <a:latin typeface="Arial"/>
                <a:cs typeface="Arial"/>
              </a:rPr>
              <a:t>File”</a:t>
            </a:r>
            <a:endParaRPr lang="en-US" sz="1891" spc="-12" dirty="0">
              <a:latin typeface="Arial"/>
              <a:cs typeface="Arial"/>
            </a:endParaRPr>
          </a:p>
          <a:p>
            <a:pPr marL="693550" marR="6003" lvl="1" indent="-222094">
              <a:lnSpc>
                <a:spcPct val="103200"/>
              </a:lnSpc>
              <a:spcBef>
                <a:spcPts val="1619"/>
              </a:spcBef>
              <a:buChar char="•"/>
              <a:tabLst>
                <a:tab pos="237850" algn="l"/>
              </a:tabLst>
            </a:pPr>
            <a:r>
              <a:rPr sz="1891" dirty="0">
                <a:solidFill>
                  <a:srgbClr val="231F20"/>
                </a:solidFill>
                <a:latin typeface="Arial"/>
                <a:cs typeface="Arial"/>
              </a:rPr>
              <a:t>Proceed</a:t>
            </a:r>
            <a:r>
              <a:rPr sz="1891" spc="71" dirty="0">
                <a:solidFill>
                  <a:srgbClr val="231F20"/>
                </a:solidFill>
                <a:latin typeface="Arial"/>
                <a:cs typeface="Arial"/>
              </a:rPr>
              <a:t> </a:t>
            </a:r>
            <a:r>
              <a:rPr sz="1891" dirty="0">
                <a:solidFill>
                  <a:srgbClr val="231F20"/>
                </a:solidFill>
                <a:latin typeface="Arial"/>
                <a:cs typeface="Arial"/>
              </a:rPr>
              <a:t>to</a:t>
            </a:r>
            <a:r>
              <a:rPr sz="1891" spc="71" dirty="0">
                <a:solidFill>
                  <a:srgbClr val="231F20"/>
                </a:solidFill>
                <a:latin typeface="Arial"/>
                <a:cs typeface="Arial"/>
              </a:rPr>
              <a:t> </a:t>
            </a:r>
            <a:r>
              <a:rPr sz="1891" dirty="0">
                <a:solidFill>
                  <a:srgbClr val="231F20"/>
                </a:solidFill>
                <a:latin typeface="Arial"/>
                <a:cs typeface="Arial"/>
              </a:rPr>
              <a:t>clicking</a:t>
            </a:r>
            <a:r>
              <a:rPr sz="1891" spc="77" dirty="0">
                <a:solidFill>
                  <a:srgbClr val="231F20"/>
                </a:solidFill>
                <a:latin typeface="Arial"/>
                <a:cs typeface="Arial"/>
              </a:rPr>
              <a:t> </a:t>
            </a:r>
            <a:r>
              <a:rPr sz="1891" dirty="0">
                <a:solidFill>
                  <a:srgbClr val="231F20"/>
                </a:solidFill>
                <a:latin typeface="Arial"/>
                <a:cs typeface="Arial"/>
              </a:rPr>
              <a:t>"yes"</a:t>
            </a:r>
            <a:r>
              <a:rPr lang="en-US" sz="1891" spc="77" dirty="0">
                <a:solidFill>
                  <a:srgbClr val="231F20"/>
                </a:solidFill>
                <a:latin typeface="Arial"/>
                <a:cs typeface="Arial"/>
              </a:rPr>
              <a:t> </a:t>
            </a:r>
            <a:r>
              <a:rPr lang="en-US" sz="1891" spc="-30" dirty="0">
                <a:solidFill>
                  <a:srgbClr val="231F20"/>
                </a:solidFill>
                <a:latin typeface="Arial"/>
                <a:cs typeface="Arial"/>
              </a:rPr>
              <a:t>to </a:t>
            </a:r>
            <a:r>
              <a:rPr sz="1891" dirty="0">
                <a:solidFill>
                  <a:srgbClr val="231F20"/>
                </a:solidFill>
                <a:latin typeface="Arial"/>
                <a:cs typeface="Arial"/>
              </a:rPr>
              <a:t>each</a:t>
            </a:r>
            <a:r>
              <a:rPr lang="en-US" sz="1891" spc="30" dirty="0">
                <a:solidFill>
                  <a:srgbClr val="231F20"/>
                </a:solidFill>
                <a:latin typeface="Arial"/>
                <a:cs typeface="Arial"/>
              </a:rPr>
              <a:t> radio </a:t>
            </a:r>
            <a:r>
              <a:rPr sz="1891" dirty="0">
                <a:solidFill>
                  <a:srgbClr val="231F20"/>
                </a:solidFill>
                <a:latin typeface="Arial"/>
                <a:cs typeface="Arial"/>
              </a:rPr>
              <a:t>button</a:t>
            </a:r>
            <a:r>
              <a:rPr sz="1891" spc="30" dirty="0">
                <a:solidFill>
                  <a:srgbClr val="231F20"/>
                </a:solidFill>
                <a:latin typeface="Arial"/>
                <a:cs typeface="Arial"/>
              </a:rPr>
              <a:t> </a:t>
            </a:r>
            <a:r>
              <a:rPr sz="1891" dirty="0">
                <a:solidFill>
                  <a:srgbClr val="231F20"/>
                </a:solidFill>
                <a:latin typeface="Arial"/>
                <a:cs typeface="Arial"/>
              </a:rPr>
              <a:t>for</a:t>
            </a:r>
            <a:r>
              <a:rPr sz="1891" spc="53" dirty="0">
                <a:solidFill>
                  <a:srgbClr val="231F20"/>
                </a:solidFill>
                <a:latin typeface="Arial"/>
                <a:cs typeface="Arial"/>
              </a:rPr>
              <a:t> </a:t>
            </a:r>
            <a:r>
              <a:rPr sz="1891" spc="-24" dirty="0">
                <a:solidFill>
                  <a:srgbClr val="231F20"/>
                </a:solidFill>
                <a:latin typeface="Arial"/>
                <a:cs typeface="Arial"/>
              </a:rPr>
              <a:t>each </a:t>
            </a:r>
            <a:r>
              <a:rPr sz="1891" dirty="0">
                <a:solidFill>
                  <a:srgbClr val="231F20"/>
                </a:solidFill>
                <a:latin typeface="Arial"/>
                <a:cs typeface="Arial"/>
              </a:rPr>
              <a:t>document</a:t>
            </a:r>
            <a:r>
              <a:rPr sz="1891" spc="71" dirty="0">
                <a:solidFill>
                  <a:srgbClr val="231F20"/>
                </a:solidFill>
                <a:latin typeface="Arial"/>
                <a:cs typeface="Arial"/>
              </a:rPr>
              <a:t> </a:t>
            </a:r>
            <a:r>
              <a:rPr sz="1891" dirty="0">
                <a:solidFill>
                  <a:srgbClr val="231F20"/>
                </a:solidFill>
                <a:latin typeface="Arial"/>
                <a:cs typeface="Arial"/>
              </a:rPr>
              <a:t>and</a:t>
            </a:r>
            <a:r>
              <a:rPr sz="1891" spc="77" dirty="0">
                <a:solidFill>
                  <a:srgbClr val="231F20"/>
                </a:solidFill>
                <a:latin typeface="Arial"/>
                <a:cs typeface="Arial"/>
              </a:rPr>
              <a:t> </a:t>
            </a:r>
            <a:r>
              <a:rPr sz="1891" spc="-12" dirty="0">
                <a:solidFill>
                  <a:srgbClr val="231F20"/>
                </a:solidFill>
                <a:latin typeface="Arial"/>
                <a:cs typeface="Arial"/>
              </a:rPr>
              <a:t>attestation</a:t>
            </a:r>
            <a:endParaRPr sz="1891" dirty="0">
              <a:latin typeface="Arial"/>
              <a:cs typeface="Arial"/>
            </a:endParaRPr>
          </a:p>
        </p:txBody>
      </p:sp>
      <p:sp>
        <p:nvSpPr>
          <p:cNvPr id="3" name="object 3" descr="$PPTXTitle"/>
          <p:cNvSpPr txBox="1">
            <a:spLocks noGrp="1"/>
          </p:cNvSpPr>
          <p:nvPr>
            <p:ph type="title"/>
          </p:nvPr>
        </p:nvSpPr>
        <p:spPr>
          <a:xfrm>
            <a:off x="1143834" y="780834"/>
            <a:ext cx="12425435" cy="867519"/>
          </a:xfrm>
          <a:prstGeom prst="rect">
            <a:avLst/>
          </a:prstGeom>
        </p:spPr>
        <p:txBody>
          <a:bodyPr vert="horz" wrap="square" lIns="0" tIns="18008" rIns="0" bIns="0" rtlCol="0" anchor="ctr">
            <a:spAutoFit/>
          </a:bodyPr>
          <a:lstStyle/>
          <a:p>
            <a:pPr marL="29262">
              <a:lnSpc>
                <a:spcPct val="100000"/>
              </a:lnSpc>
              <a:spcBef>
                <a:spcPts val="142"/>
              </a:spcBef>
            </a:pPr>
            <a:r>
              <a:rPr sz="1950" b="0" dirty="0">
                <a:solidFill>
                  <a:srgbClr val="F47824"/>
                </a:solidFill>
              </a:rPr>
              <a:t>Create</a:t>
            </a:r>
            <a:r>
              <a:rPr sz="1950" b="0" spc="-12" dirty="0">
                <a:solidFill>
                  <a:srgbClr val="F47824"/>
                </a:solidFill>
              </a:rPr>
              <a:t> </a:t>
            </a:r>
            <a:r>
              <a:rPr sz="1950" b="0" spc="-24" dirty="0">
                <a:solidFill>
                  <a:srgbClr val="F47824"/>
                </a:solidFill>
              </a:rPr>
              <a:t>Loan</a:t>
            </a:r>
            <a:endParaRPr sz="1950"/>
          </a:p>
          <a:p>
            <a:pPr marL="15006">
              <a:lnSpc>
                <a:spcPct val="100000"/>
              </a:lnSpc>
              <a:spcBef>
                <a:spcPts val="124"/>
              </a:spcBef>
            </a:pPr>
            <a:r>
              <a:rPr sz="3486" dirty="0"/>
              <a:t>Create</a:t>
            </a:r>
            <a:r>
              <a:rPr sz="3486" spc="59" dirty="0"/>
              <a:t> </a:t>
            </a:r>
            <a:r>
              <a:rPr sz="3486" dirty="0"/>
              <a:t>LE</a:t>
            </a:r>
            <a:r>
              <a:rPr sz="3486" spc="53" dirty="0"/>
              <a:t> </a:t>
            </a:r>
            <a:r>
              <a:rPr sz="3486" dirty="0"/>
              <a:t>&amp;</a:t>
            </a:r>
            <a:r>
              <a:rPr sz="3486" spc="71" dirty="0"/>
              <a:t> </a:t>
            </a:r>
            <a:r>
              <a:rPr sz="3486" dirty="0"/>
              <a:t>Initial</a:t>
            </a:r>
            <a:r>
              <a:rPr sz="3486" spc="100" dirty="0"/>
              <a:t> </a:t>
            </a:r>
            <a:r>
              <a:rPr sz="3486" spc="-12" dirty="0"/>
              <a:t>Disclosures</a:t>
            </a:r>
            <a:endParaRPr sz="3486"/>
          </a:p>
        </p:txBody>
      </p:sp>
      <p:pic>
        <p:nvPicPr>
          <p:cNvPr id="4" name="object 4"/>
          <p:cNvPicPr/>
          <p:nvPr/>
        </p:nvPicPr>
        <p:blipFill>
          <a:blip r:embed="rId2" cstate="print"/>
          <a:stretch>
            <a:fillRect/>
          </a:stretch>
        </p:blipFill>
        <p:spPr>
          <a:xfrm>
            <a:off x="518196" y="1628212"/>
            <a:ext cx="6819557" cy="4765489"/>
          </a:xfrm>
          <a:prstGeom prst="rect">
            <a:avLst/>
          </a:prstGeom>
        </p:spPr>
      </p:pic>
    </p:spTree>
    <p:extLst>
      <p:ext uri="{BB962C8B-B14F-4D97-AF65-F5344CB8AC3E}">
        <p14:creationId xmlns:p14="http://schemas.microsoft.com/office/powerpoint/2010/main" val="457152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1031963" y="896046"/>
            <a:ext cx="3497280" cy="555370"/>
          </a:xfrm>
          <a:prstGeom prst="rect">
            <a:avLst/>
          </a:prstGeom>
        </p:spPr>
        <p:txBody>
          <a:bodyPr vert="horz" wrap="square" lIns="0" tIns="18758" rIns="0" bIns="0" rtlCol="0" anchor="ctr">
            <a:spAutoFit/>
          </a:bodyPr>
          <a:lstStyle/>
          <a:p>
            <a:pPr marL="15006">
              <a:lnSpc>
                <a:spcPct val="100000"/>
              </a:lnSpc>
              <a:spcBef>
                <a:spcPts val="148"/>
              </a:spcBef>
            </a:pPr>
            <a:r>
              <a:rPr sz="3486" dirty="0"/>
              <a:t>LE</a:t>
            </a:r>
            <a:r>
              <a:rPr sz="3486" spc="59" dirty="0"/>
              <a:t> </a:t>
            </a:r>
            <a:r>
              <a:rPr sz="3486" spc="-12" dirty="0"/>
              <a:t>Confirmation</a:t>
            </a:r>
            <a:endParaRPr sz="3486"/>
          </a:p>
        </p:txBody>
      </p:sp>
      <p:sp>
        <p:nvSpPr>
          <p:cNvPr id="3" name="object 3"/>
          <p:cNvSpPr txBox="1"/>
          <p:nvPr/>
        </p:nvSpPr>
        <p:spPr>
          <a:xfrm>
            <a:off x="1046817" y="578564"/>
            <a:ext cx="1397111" cy="318266"/>
          </a:xfrm>
          <a:prstGeom prst="rect">
            <a:avLst/>
          </a:prstGeom>
        </p:spPr>
        <p:txBody>
          <a:bodyPr vert="horz" wrap="square" lIns="0" tIns="18008" rIns="0" bIns="0" rtlCol="0">
            <a:spAutoFit/>
          </a:bodyPr>
          <a:lstStyle/>
          <a:p>
            <a:pPr marL="15006">
              <a:spcBef>
                <a:spcPts val="142"/>
              </a:spcBef>
            </a:pPr>
            <a:r>
              <a:rPr sz="1950" dirty="0">
                <a:solidFill>
                  <a:srgbClr val="F47824"/>
                </a:solidFill>
                <a:latin typeface="Arial"/>
                <a:cs typeface="Arial"/>
              </a:rPr>
              <a:t>Create</a:t>
            </a:r>
            <a:r>
              <a:rPr sz="1950" spc="-83" dirty="0">
                <a:solidFill>
                  <a:srgbClr val="F47824"/>
                </a:solidFill>
                <a:latin typeface="Arial"/>
                <a:cs typeface="Arial"/>
              </a:rPr>
              <a:t> </a:t>
            </a:r>
            <a:r>
              <a:rPr sz="1950" spc="-24" dirty="0">
                <a:solidFill>
                  <a:srgbClr val="F47824"/>
                </a:solidFill>
                <a:latin typeface="Arial"/>
                <a:cs typeface="Arial"/>
              </a:rPr>
              <a:t>Loan</a:t>
            </a:r>
            <a:endParaRPr sz="1950">
              <a:latin typeface="Arial"/>
              <a:cs typeface="Arial"/>
            </a:endParaRPr>
          </a:p>
        </p:txBody>
      </p:sp>
      <p:pic>
        <p:nvPicPr>
          <p:cNvPr id="4" name="object 4"/>
          <p:cNvPicPr/>
          <p:nvPr/>
        </p:nvPicPr>
        <p:blipFill>
          <a:blip r:embed="rId2" cstate="print"/>
          <a:stretch>
            <a:fillRect/>
          </a:stretch>
        </p:blipFill>
        <p:spPr>
          <a:xfrm>
            <a:off x="886308" y="2011498"/>
            <a:ext cx="10120142" cy="3657715"/>
          </a:xfrm>
          <a:prstGeom prst="rect">
            <a:avLst/>
          </a:prstGeom>
        </p:spPr>
      </p:pic>
    </p:spTree>
    <p:extLst>
      <p:ext uri="{BB962C8B-B14F-4D97-AF65-F5344CB8AC3E}">
        <p14:creationId xmlns:p14="http://schemas.microsoft.com/office/powerpoint/2010/main" val="94866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398818" y="596995"/>
            <a:ext cx="12425435" cy="652027"/>
          </a:xfrm>
          <a:prstGeom prst="rect">
            <a:avLst/>
          </a:prstGeom>
        </p:spPr>
        <p:txBody>
          <a:bodyPr vert="horz" wrap="square" lIns="0" tIns="114480" rIns="0" bIns="0" rtlCol="0" anchor="ctr">
            <a:spAutoFit/>
          </a:bodyPr>
          <a:lstStyle/>
          <a:p>
            <a:pPr marL="133556">
              <a:lnSpc>
                <a:spcPct val="100000"/>
              </a:lnSpc>
              <a:spcBef>
                <a:spcPts val="148"/>
              </a:spcBef>
            </a:pPr>
            <a:r>
              <a:rPr sz="3486" dirty="0"/>
              <a:t>FNMA</a:t>
            </a:r>
            <a:r>
              <a:rPr sz="3486" spc="-266" dirty="0"/>
              <a:t> </a:t>
            </a:r>
            <a:r>
              <a:rPr sz="3486" dirty="0"/>
              <a:t>AUS</a:t>
            </a:r>
            <a:r>
              <a:rPr sz="3486" spc="12" dirty="0"/>
              <a:t> </a:t>
            </a:r>
            <a:r>
              <a:rPr sz="3486" dirty="0"/>
              <a:t>(Automated</a:t>
            </a:r>
            <a:r>
              <a:rPr sz="3486" spc="59" dirty="0"/>
              <a:t> </a:t>
            </a:r>
            <a:r>
              <a:rPr sz="3486" dirty="0"/>
              <a:t>Underwriting</a:t>
            </a:r>
            <a:r>
              <a:rPr sz="3486" spc="-18" dirty="0"/>
              <a:t> </a:t>
            </a:r>
            <a:r>
              <a:rPr sz="3486" spc="-12" dirty="0"/>
              <a:t>System)</a:t>
            </a:r>
            <a:endParaRPr sz="3486" dirty="0"/>
          </a:p>
        </p:txBody>
      </p:sp>
      <p:sp>
        <p:nvSpPr>
          <p:cNvPr id="3" name="object 3"/>
          <p:cNvSpPr txBox="1"/>
          <p:nvPr/>
        </p:nvSpPr>
        <p:spPr>
          <a:xfrm>
            <a:off x="8515872" y="1773683"/>
            <a:ext cx="3113862" cy="3674658"/>
          </a:xfrm>
          <a:prstGeom prst="rect">
            <a:avLst/>
          </a:prstGeom>
        </p:spPr>
        <p:txBody>
          <a:bodyPr vert="horz" wrap="square" lIns="0" tIns="45020" rIns="0" bIns="0" rtlCol="0">
            <a:spAutoFit/>
          </a:bodyPr>
          <a:lstStyle/>
          <a:p>
            <a:pPr marL="235599" marR="6003" indent="-221343">
              <a:lnSpc>
                <a:spcPts val="1902"/>
              </a:lnSpc>
              <a:spcBef>
                <a:spcPts val="354"/>
              </a:spcBef>
              <a:buChar char="•"/>
              <a:tabLst>
                <a:tab pos="237100" algn="l"/>
              </a:tabLst>
            </a:pPr>
            <a:r>
              <a:rPr sz="1713" dirty="0">
                <a:solidFill>
                  <a:srgbClr val="231F20"/>
                </a:solidFill>
                <a:latin typeface="Arial"/>
                <a:cs typeface="Arial"/>
              </a:rPr>
              <a:t>BLU</a:t>
            </a:r>
            <a:r>
              <a:rPr sz="1713" spc="65" dirty="0">
                <a:solidFill>
                  <a:srgbClr val="231F20"/>
                </a:solidFill>
                <a:latin typeface="Arial"/>
                <a:cs typeface="Arial"/>
              </a:rPr>
              <a:t> </a:t>
            </a:r>
            <a:r>
              <a:rPr sz="1713" dirty="0">
                <a:solidFill>
                  <a:srgbClr val="231F20"/>
                </a:solidFill>
                <a:latin typeface="Arial"/>
                <a:cs typeface="Arial"/>
              </a:rPr>
              <a:t>offers</a:t>
            </a:r>
            <a:r>
              <a:rPr sz="1713" spc="100" dirty="0">
                <a:solidFill>
                  <a:srgbClr val="231F20"/>
                </a:solidFill>
                <a:latin typeface="Arial"/>
                <a:cs typeface="Arial"/>
              </a:rPr>
              <a:t> </a:t>
            </a:r>
            <a:r>
              <a:rPr sz="1713" dirty="0">
                <a:solidFill>
                  <a:srgbClr val="231F20"/>
                </a:solidFill>
                <a:latin typeface="Arial"/>
                <a:cs typeface="Arial"/>
              </a:rPr>
              <a:t>users</a:t>
            </a:r>
            <a:r>
              <a:rPr sz="1713" spc="95" dirty="0">
                <a:solidFill>
                  <a:srgbClr val="231F20"/>
                </a:solidFill>
                <a:latin typeface="Arial"/>
                <a:cs typeface="Arial"/>
              </a:rPr>
              <a:t> </a:t>
            </a:r>
            <a:r>
              <a:rPr sz="1713" dirty="0">
                <a:solidFill>
                  <a:srgbClr val="231F20"/>
                </a:solidFill>
                <a:latin typeface="Arial"/>
                <a:cs typeface="Arial"/>
              </a:rPr>
              <a:t>the</a:t>
            </a:r>
            <a:r>
              <a:rPr sz="1713" spc="71" dirty="0">
                <a:solidFill>
                  <a:srgbClr val="231F20"/>
                </a:solidFill>
                <a:latin typeface="Arial"/>
                <a:cs typeface="Arial"/>
              </a:rPr>
              <a:t> </a:t>
            </a:r>
            <a:r>
              <a:rPr sz="1713" spc="-12" dirty="0">
                <a:solidFill>
                  <a:srgbClr val="231F20"/>
                </a:solidFill>
                <a:latin typeface="Arial"/>
                <a:cs typeface="Arial"/>
              </a:rPr>
              <a:t>ability</a:t>
            </a:r>
            <a:r>
              <a:rPr sz="1713" spc="591" dirty="0">
                <a:solidFill>
                  <a:srgbClr val="231F20"/>
                </a:solidFill>
                <a:latin typeface="Arial"/>
                <a:cs typeface="Arial"/>
              </a:rPr>
              <a:t> 	</a:t>
            </a:r>
            <a:r>
              <a:rPr sz="1713" dirty="0">
                <a:solidFill>
                  <a:srgbClr val="231F20"/>
                </a:solidFill>
                <a:latin typeface="Arial"/>
                <a:cs typeface="Arial"/>
              </a:rPr>
              <a:t>to</a:t>
            </a:r>
            <a:r>
              <a:rPr sz="1713" spc="41" dirty="0">
                <a:solidFill>
                  <a:srgbClr val="231F20"/>
                </a:solidFill>
                <a:latin typeface="Arial"/>
                <a:cs typeface="Arial"/>
              </a:rPr>
              <a:t> </a:t>
            </a:r>
            <a:r>
              <a:rPr sz="1713" dirty="0">
                <a:solidFill>
                  <a:srgbClr val="231F20"/>
                </a:solidFill>
                <a:latin typeface="Arial"/>
                <a:cs typeface="Arial"/>
              </a:rPr>
              <a:t>run</a:t>
            </a:r>
            <a:r>
              <a:rPr sz="1713" spc="47" dirty="0">
                <a:solidFill>
                  <a:srgbClr val="231F20"/>
                </a:solidFill>
                <a:latin typeface="Arial"/>
                <a:cs typeface="Arial"/>
              </a:rPr>
              <a:t> </a:t>
            </a:r>
            <a:r>
              <a:rPr sz="1713" dirty="0">
                <a:solidFill>
                  <a:srgbClr val="231F20"/>
                </a:solidFill>
                <a:latin typeface="Arial"/>
                <a:cs typeface="Arial"/>
              </a:rPr>
              <a:t>FNMA</a:t>
            </a:r>
            <a:r>
              <a:rPr sz="1713" spc="-89" dirty="0">
                <a:solidFill>
                  <a:srgbClr val="231F20"/>
                </a:solidFill>
                <a:latin typeface="Arial"/>
                <a:cs typeface="Arial"/>
              </a:rPr>
              <a:t> </a:t>
            </a:r>
            <a:r>
              <a:rPr sz="1713" dirty="0">
                <a:solidFill>
                  <a:srgbClr val="231F20"/>
                </a:solidFill>
                <a:latin typeface="Arial"/>
                <a:cs typeface="Arial"/>
              </a:rPr>
              <a:t>DU</a:t>
            </a:r>
            <a:r>
              <a:rPr sz="1713" spc="47" dirty="0">
                <a:solidFill>
                  <a:srgbClr val="231F20"/>
                </a:solidFill>
                <a:latin typeface="Arial"/>
                <a:cs typeface="Arial"/>
              </a:rPr>
              <a:t> </a:t>
            </a:r>
            <a:r>
              <a:rPr sz="1713" dirty="0">
                <a:solidFill>
                  <a:srgbClr val="231F20"/>
                </a:solidFill>
                <a:latin typeface="Arial"/>
                <a:cs typeface="Arial"/>
              </a:rPr>
              <a:t>as</a:t>
            </a:r>
            <a:r>
              <a:rPr sz="1713" spc="71" dirty="0">
                <a:solidFill>
                  <a:srgbClr val="231F20"/>
                </a:solidFill>
                <a:latin typeface="Arial"/>
                <a:cs typeface="Arial"/>
              </a:rPr>
              <a:t> </a:t>
            </a:r>
            <a:r>
              <a:rPr sz="1713" dirty="0">
                <a:solidFill>
                  <a:srgbClr val="231F20"/>
                </a:solidFill>
                <a:latin typeface="Arial"/>
                <a:cs typeface="Arial"/>
              </a:rPr>
              <a:t>a</a:t>
            </a:r>
            <a:r>
              <a:rPr sz="1713" spc="41" dirty="0">
                <a:solidFill>
                  <a:srgbClr val="231F20"/>
                </a:solidFill>
                <a:latin typeface="Arial"/>
                <a:cs typeface="Arial"/>
              </a:rPr>
              <a:t> </a:t>
            </a:r>
            <a:r>
              <a:rPr sz="1713" spc="-30" dirty="0">
                <a:solidFill>
                  <a:srgbClr val="231F20"/>
                </a:solidFill>
                <a:latin typeface="Arial"/>
                <a:cs typeface="Arial"/>
              </a:rPr>
              <a:t>new 	</a:t>
            </a:r>
            <a:r>
              <a:rPr sz="1713" spc="-12" dirty="0">
                <a:solidFill>
                  <a:srgbClr val="231F20"/>
                </a:solidFill>
                <a:latin typeface="Arial"/>
                <a:cs typeface="Arial"/>
              </a:rPr>
              <a:t>order</a:t>
            </a:r>
            <a:r>
              <a:rPr sz="1713" spc="-65" dirty="0">
                <a:solidFill>
                  <a:srgbClr val="231F20"/>
                </a:solidFill>
                <a:latin typeface="Arial"/>
                <a:cs typeface="Arial"/>
              </a:rPr>
              <a:t> </a:t>
            </a:r>
            <a:r>
              <a:rPr sz="1713" dirty="0">
                <a:solidFill>
                  <a:srgbClr val="231F20"/>
                </a:solidFill>
                <a:latin typeface="Arial"/>
                <a:cs typeface="Arial"/>
              </a:rPr>
              <a:t>(in</a:t>
            </a:r>
            <a:r>
              <a:rPr sz="1713" spc="-18" dirty="0">
                <a:solidFill>
                  <a:srgbClr val="231F20"/>
                </a:solidFill>
                <a:latin typeface="Arial"/>
                <a:cs typeface="Arial"/>
              </a:rPr>
              <a:t> </a:t>
            </a:r>
            <a:r>
              <a:rPr sz="1713" dirty="0">
                <a:solidFill>
                  <a:srgbClr val="231F20"/>
                </a:solidFill>
                <a:latin typeface="Arial"/>
                <a:cs typeface="Arial"/>
              </a:rPr>
              <a:t>the</a:t>
            </a:r>
            <a:r>
              <a:rPr sz="1713" spc="-18" dirty="0">
                <a:solidFill>
                  <a:srgbClr val="231F20"/>
                </a:solidFill>
                <a:latin typeface="Arial"/>
                <a:cs typeface="Arial"/>
              </a:rPr>
              <a:t> </a:t>
            </a:r>
            <a:r>
              <a:rPr sz="1713" dirty="0">
                <a:solidFill>
                  <a:srgbClr val="231F20"/>
                </a:solidFill>
                <a:latin typeface="Arial"/>
                <a:cs typeface="Arial"/>
              </a:rPr>
              <a:t>name</a:t>
            </a:r>
            <a:r>
              <a:rPr sz="1713" spc="-18" dirty="0">
                <a:solidFill>
                  <a:srgbClr val="231F20"/>
                </a:solidFill>
                <a:latin typeface="Arial"/>
                <a:cs typeface="Arial"/>
              </a:rPr>
              <a:t> </a:t>
            </a:r>
            <a:r>
              <a:rPr sz="1713" dirty="0">
                <a:solidFill>
                  <a:srgbClr val="231F20"/>
                </a:solidFill>
                <a:latin typeface="Arial"/>
                <a:cs typeface="Arial"/>
              </a:rPr>
              <a:t>of</a:t>
            </a:r>
            <a:r>
              <a:rPr sz="1713" spc="-12" dirty="0">
                <a:solidFill>
                  <a:srgbClr val="231F20"/>
                </a:solidFill>
                <a:latin typeface="Arial"/>
                <a:cs typeface="Arial"/>
              </a:rPr>
              <a:t> Newfi) 	</a:t>
            </a:r>
            <a:r>
              <a:rPr sz="1713" dirty="0">
                <a:solidFill>
                  <a:srgbClr val="231F20"/>
                </a:solidFill>
                <a:latin typeface="Arial"/>
                <a:cs typeface="Arial"/>
              </a:rPr>
              <a:t>or</a:t>
            </a:r>
            <a:r>
              <a:rPr sz="1713" spc="-6" dirty="0">
                <a:solidFill>
                  <a:srgbClr val="231F20"/>
                </a:solidFill>
                <a:latin typeface="Arial"/>
                <a:cs typeface="Arial"/>
              </a:rPr>
              <a:t> </a:t>
            </a:r>
            <a:r>
              <a:rPr sz="1713" dirty="0">
                <a:solidFill>
                  <a:srgbClr val="231F20"/>
                </a:solidFill>
                <a:latin typeface="Arial"/>
                <a:cs typeface="Arial"/>
              </a:rPr>
              <a:t>reissue</a:t>
            </a:r>
            <a:r>
              <a:rPr sz="1713" spc="-30" dirty="0">
                <a:solidFill>
                  <a:srgbClr val="231F20"/>
                </a:solidFill>
                <a:latin typeface="Arial"/>
                <a:cs typeface="Arial"/>
              </a:rPr>
              <a:t> </a:t>
            </a:r>
            <a:r>
              <a:rPr sz="1713" dirty="0">
                <a:solidFill>
                  <a:srgbClr val="231F20"/>
                </a:solidFill>
                <a:latin typeface="Arial"/>
                <a:cs typeface="Arial"/>
              </a:rPr>
              <a:t>an</a:t>
            </a:r>
            <a:r>
              <a:rPr sz="1713" spc="-30" dirty="0">
                <a:solidFill>
                  <a:srgbClr val="231F20"/>
                </a:solidFill>
                <a:latin typeface="Arial"/>
                <a:cs typeface="Arial"/>
              </a:rPr>
              <a:t> </a:t>
            </a:r>
            <a:r>
              <a:rPr sz="1713" dirty="0">
                <a:solidFill>
                  <a:srgbClr val="231F20"/>
                </a:solidFill>
                <a:latin typeface="Arial"/>
                <a:cs typeface="Arial"/>
              </a:rPr>
              <a:t>existing</a:t>
            </a:r>
            <a:r>
              <a:rPr sz="1713" spc="-24" dirty="0">
                <a:solidFill>
                  <a:srgbClr val="231F20"/>
                </a:solidFill>
                <a:latin typeface="Arial"/>
                <a:cs typeface="Arial"/>
              </a:rPr>
              <a:t> </a:t>
            </a:r>
            <a:r>
              <a:rPr sz="1713" dirty="0">
                <a:solidFill>
                  <a:srgbClr val="231F20"/>
                </a:solidFill>
                <a:latin typeface="Arial"/>
                <a:cs typeface="Arial"/>
              </a:rPr>
              <a:t>DU</a:t>
            </a:r>
            <a:r>
              <a:rPr sz="1713" spc="-30" dirty="0">
                <a:solidFill>
                  <a:srgbClr val="231F20"/>
                </a:solidFill>
                <a:latin typeface="Arial"/>
                <a:cs typeface="Arial"/>
              </a:rPr>
              <a:t> </a:t>
            </a:r>
            <a:r>
              <a:rPr sz="1713" spc="-24" dirty="0">
                <a:solidFill>
                  <a:srgbClr val="231F20"/>
                </a:solidFill>
                <a:latin typeface="Arial"/>
                <a:cs typeface="Arial"/>
              </a:rPr>
              <a:t>that 	</a:t>
            </a:r>
            <a:r>
              <a:rPr sz="1713" dirty="0">
                <a:solidFill>
                  <a:srgbClr val="231F20"/>
                </a:solidFill>
                <a:latin typeface="Arial"/>
                <a:cs typeface="Arial"/>
              </a:rPr>
              <a:t>has</a:t>
            </a:r>
            <a:r>
              <a:rPr sz="1713" spc="6" dirty="0">
                <a:solidFill>
                  <a:srgbClr val="231F20"/>
                </a:solidFill>
                <a:latin typeface="Arial"/>
                <a:cs typeface="Arial"/>
              </a:rPr>
              <a:t> </a:t>
            </a:r>
            <a:r>
              <a:rPr sz="1713" spc="-12" dirty="0">
                <a:solidFill>
                  <a:srgbClr val="231F20"/>
                </a:solidFill>
                <a:latin typeface="Arial"/>
                <a:cs typeface="Arial"/>
              </a:rPr>
              <a:t>previously</a:t>
            </a:r>
            <a:r>
              <a:rPr sz="1713" spc="-30" dirty="0">
                <a:solidFill>
                  <a:srgbClr val="231F20"/>
                </a:solidFill>
                <a:latin typeface="Arial"/>
                <a:cs typeface="Arial"/>
              </a:rPr>
              <a:t> </a:t>
            </a:r>
            <a:r>
              <a:rPr sz="1713" dirty="0">
                <a:solidFill>
                  <a:srgbClr val="231F20"/>
                </a:solidFill>
                <a:latin typeface="Arial"/>
                <a:cs typeface="Arial"/>
              </a:rPr>
              <a:t>been</a:t>
            </a:r>
            <a:r>
              <a:rPr sz="1713" spc="-83" dirty="0">
                <a:solidFill>
                  <a:srgbClr val="231F20"/>
                </a:solidFill>
                <a:latin typeface="Arial"/>
                <a:cs typeface="Arial"/>
              </a:rPr>
              <a:t> </a:t>
            </a:r>
            <a:r>
              <a:rPr sz="1713" spc="-12" dirty="0">
                <a:solidFill>
                  <a:srgbClr val="231F20"/>
                </a:solidFill>
                <a:latin typeface="Arial"/>
                <a:cs typeface="Arial"/>
              </a:rPr>
              <a:t>released 	</a:t>
            </a:r>
            <a:r>
              <a:rPr sz="1713" dirty="0">
                <a:solidFill>
                  <a:srgbClr val="231F20"/>
                </a:solidFill>
                <a:latin typeface="Arial"/>
                <a:cs typeface="Arial"/>
              </a:rPr>
              <a:t>to</a:t>
            </a:r>
            <a:r>
              <a:rPr sz="1713" spc="35" dirty="0">
                <a:solidFill>
                  <a:srgbClr val="231F20"/>
                </a:solidFill>
                <a:latin typeface="Arial"/>
                <a:cs typeface="Arial"/>
              </a:rPr>
              <a:t> </a:t>
            </a:r>
            <a:r>
              <a:rPr sz="1713" spc="-12" dirty="0">
                <a:solidFill>
                  <a:srgbClr val="231F20"/>
                </a:solidFill>
                <a:latin typeface="Arial"/>
                <a:cs typeface="Arial"/>
              </a:rPr>
              <a:t>Newfi.</a:t>
            </a:r>
            <a:endParaRPr sz="1713" dirty="0">
              <a:latin typeface="Arial"/>
              <a:cs typeface="Arial"/>
            </a:endParaRPr>
          </a:p>
          <a:p>
            <a:pPr marL="235599" marR="127554" indent="-221343">
              <a:lnSpc>
                <a:spcPts val="1902"/>
              </a:lnSpc>
              <a:spcBef>
                <a:spcPts val="957"/>
              </a:spcBef>
              <a:buChar char="•"/>
              <a:tabLst>
                <a:tab pos="237100" algn="l"/>
              </a:tabLst>
            </a:pPr>
            <a:r>
              <a:rPr sz="1713" dirty="0">
                <a:solidFill>
                  <a:srgbClr val="231F20"/>
                </a:solidFill>
                <a:latin typeface="Arial"/>
                <a:cs typeface="Arial"/>
              </a:rPr>
              <a:t>If</a:t>
            </a:r>
            <a:r>
              <a:rPr sz="1713" spc="-30" dirty="0">
                <a:solidFill>
                  <a:srgbClr val="231F20"/>
                </a:solidFill>
                <a:latin typeface="Arial"/>
                <a:cs typeface="Arial"/>
              </a:rPr>
              <a:t> </a:t>
            </a:r>
            <a:r>
              <a:rPr sz="1713" spc="-12" dirty="0">
                <a:solidFill>
                  <a:srgbClr val="231F20"/>
                </a:solidFill>
                <a:latin typeface="Arial"/>
                <a:cs typeface="Arial"/>
              </a:rPr>
              <a:t>ordering</a:t>
            </a:r>
            <a:r>
              <a:rPr sz="1713" spc="-6" dirty="0">
                <a:solidFill>
                  <a:srgbClr val="231F20"/>
                </a:solidFill>
                <a:latin typeface="Arial"/>
                <a:cs typeface="Arial"/>
              </a:rPr>
              <a:t> </a:t>
            </a:r>
            <a:r>
              <a:rPr sz="1713" dirty="0">
                <a:solidFill>
                  <a:srgbClr val="231F20"/>
                </a:solidFill>
                <a:latin typeface="Arial"/>
                <a:cs typeface="Arial"/>
              </a:rPr>
              <a:t>a new</a:t>
            </a:r>
            <a:r>
              <a:rPr sz="1713" spc="-6" dirty="0">
                <a:solidFill>
                  <a:srgbClr val="231F20"/>
                </a:solidFill>
                <a:latin typeface="Arial"/>
                <a:cs typeface="Arial"/>
              </a:rPr>
              <a:t> </a:t>
            </a:r>
            <a:r>
              <a:rPr sz="1713" dirty="0">
                <a:solidFill>
                  <a:srgbClr val="231F20"/>
                </a:solidFill>
                <a:latin typeface="Arial"/>
                <a:cs typeface="Arial"/>
              </a:rPr>
              <a:t>DU</a:t>
            </a:r>
            <a:r>
              <a:rPr sz="1713" spc="-6" dirty="0">
                <a:solidFill>
                  <a:srgbClr val="231F20"/>
                </a:solidFill>
                <a:latin typeface="Arial"/>
                <a:cs typeface="Arial"/>
              </a:rPr>
              <a:t> </a:t>
            </a:r>
            <a:r>
              <a:rPr sz="1713" spc="-12" dirty="0">
                <a:solidFill>
                  <a:srgbClr val="231F20"/>
                </a:solidFill>
                <a:latin typeface="Arial"/>
                <a:cs typeface="Arial"/>
              </a:rPr>
              <a:t>report, 	</a:t>
            </a:r>
            <a:r>
              <a:rPr sz="1713" dirty="0">
                <a:solidFill>
                  <a:srgbClr val="231F20"/>
                </a:solidFill>
                <a:latin typeface="Arial"/>
                <a:cs typeface="Arial"/>
              </a:rPr>
              <a:t>users</a:t>
            </a:r>
            <a:r>
              <a:rPr sz="1713" spc="18" dirty="0">
                <a:solidFill>
                  <a:srgbClr val="231F20"/>
                </a:solidFill>
                <a:latin typeface="Arial"/>
                <a:cs typeface="Arial"/>
              </a:rPr>
              <a:t> </a:t>
            </a:r>
            <a:r>
              <a:rPr sz="1713" dirty="0">
                <a:solidFill>
                  <a:srgbClr val="231F20"/>
                </a:solidFill>
                <a:latin typeface="Arial"/>
                <a:cs typeface="Arial"/>
              </a:rPr>
              <a:t>will</a:t>
            </a:r>
            <a:r>
              <a:rPr sz="1713" spc="-6" dirty="0">
                <a:solidFill>
                  <a:srgbClr val="231F20"/>
                </a:solidFill>
                <a:latin typeface="Arial"/>
                <a:cs typeface="Arial"/>
              </a:rPr>
              <a:t> </a:t>
            </a:r>
            <a:r>
              <a:rPr sz="1713" dirty="0">
                <a:solidFill>
                  <a:srgbClr val="231F20"/>
                </a:solidFill>
                <a:latin typeface="Arial"/>
                <a:cs typeface="Arial"/>
              </a:rPr>
              <a:t>be required</a:t>
            </a:r>
            <a:r>
              <a:rPr sz="1713" spc="-6" dirty="0">
                <a:solidFill>
                  <a:srgbClr val="231F20"/>
                </a:solidFill>
                <a:latin typeface="Arial"/>
                <a:cs typeface="Arial"/>
              </a:rPr>
              <a:t> </a:t>
            </a:r>
            <a:r>
              <a:rPr sz="1713" dirty="0">
                <a:solidFill>
                  <a:srgbClr val="231F20"/>
                </a:solidFill>
                <a:latin typeface="Arial"/>
                <a:cs typeface="Arial"/>
              </a:rPr>
              <a:t>to</a:t>
            </a:r>
            <a:r>
              <a:rPr sz="1713" spc="-6" dirty="0">
                <a:solidFill>
                  <a:srgbClr val="231F20"/>
                </a:solidFill>
                <a:latin typeface="Arial"/>
                <a:cs typeface="Arial"/>
              </a:rPr>
              <a:t> </a:t>
            </a:r>
            <a:r>
              <a:rPr sz="1713" spc="-30" dirty="0">
                <a:solidFill>
                  <a:srgbClr val="231F20"/>
                </a:solidFill>
                <a:latin typeface="Arial"/>
                <a:cs typeface="Arial"/>
              </a:rPr>
              <a:t>key 	</a:t>
            </a:r>
            <a:r>
              <a:rPr sz="1713" dirty="0">
                <a:solidFill>
                  <a:srgbClr val="231F20"/>
                </a:solidFill>
                <a:latin typeface="Arial"/>
                <a:cs typeface="Arial"/>
              </a:rPr>
              <a:t>in</a:t>
            </a:r>
            <a:r>
              <a:rPr sz="1713" spc="47" dirty="0">
                <a:solidFill>
                  <a:srgbClr val="231F20"/>
                </a:solidFill>
                <a:latin typeface="Arial"/>
                <a:cs typeface="Arial"/>
              </a:rPr>
              <a:t> </a:t>
            </a:r>
            <a:r>
              <a:rPr sz="1713" dirty="0">
                <a:solidFill>
                  <a:srgbClr val="231F20"/>
                </a:solidFill>
                <a:latin typeface="Arial"/>
                <a:cs typeface="Arial"/>
              </a:rPr>
              <a:t>their</a:t>
            </a:r>
            <a:r>
              <a:rPr sz="1713" spc="71" dirty="0">
                <a:solidFill>
                  <a:srgbClr val="231F20"/>
                </a:solidFill>
                <a:latin typeface="Arial"/>
                <a:cs typeface="Arial"/>
              </a:rPr>
              <a:t> </a:t>
            </a:r>
            <a:r>
              <a:rPr sz="1713" dirty="0">
                <a:solidFill>
                  <a:srgbClr val="231F20"/>
                </a:solidFill>
                <a:latin typeface="Arial"/>
                <a:cs typeface="Arial"/>
              </a:rPr>
              <a:t>credit</a:t>
            </a:r>
            <a:r>
              <a:rPr sz="1713" spc="24" dirty="0">
                <a:solidFill>
                  <a:srgbClr val="231F20"/>
                </a:solidFill>
                <a:latin typeface="Arial"/>
                <a:cs typeface="Arial"/>
              </a:rPr>
              <a:t> </a:t>
            </a:r>
            <a:r>
              <a:rPr sz="1713" dirty="0">
                <a:solidFill>
                  <a:srgbClr val="231F20"/>
                </a:solidFill>
                <a:latin typeface="Arial"/>
                <a:cs typeface="Arial"/>
              </a:rPr>
              <a:t>report</a:t>
            </a:r>
            <a:r>
              <a:rPr sz="1713" spc="89" dirty="0">
                <a:solidFill>
                  <a:srgbClr val="231F20"/>
                </a:solidFill>
                <a:latin typeface="Arial"/>
                <a:cs typeface="Arial"/>
              </a:rPr>
              <a:t> </a:t>
            </a:r>
            <a:r>
              <a:rPr sz="1713" spc="-12" dirty="0">
                <a:solidFill>
                  <a:srgbClr val="231F20"/>
                </a:solidFill>
                <a:latin typeface="Arial"/>
                <a:cs typeface="Arial"/>
              </a:rPr>
              <a:t>vendor 	username</a:t>
            </a:r>
            <a:r>
              <a:rPr sz="1713" spc="-30" dirty="0">
                <a:solidFill>
                  <a:srgbClr val="231F20"/>
                </a:solidFill>
                <a:latin typeface="Arial"/>
                <a:cs typeface="Arial"/>
              </a:rPr>
              <a:t> </a:t>
            </a:r>
            <a:r>
              <a:rPr sz="1713" dirty="0">
                <a:solidFill>
                  <a:srgbClr val="231F20"/>
                </a:solidFill>
                <a:latin typeface="Arial"/>
                <a:cs typeface="Arial"/>
              </a:rPr>
              <a:t>and</a:t>
            </a:r>
            <a:r>
              <a:rPr sz="1713" spc="-30" dirty="0">
                <a:solidFill>
                  <a:srgbClr val="231F20"/>
                </a:solidFill>
                <a:latin typeface="Arial"/>
                <a:cs typeface="Arial"/>
              </a:rPr>
              <a:t> </a:t>
            </a:r>
            <a:r>
              <a:rPr sz="1713" spc="-12" dirty="0">
                <a:solidFill>
                  <a:srgbClr val="231F20"/>
                </a:solidFill>
                <a:latin typeface="Arial"/>
                <a:cs typeface="Arial"/>
              </a:rPr>
              <a:t>password.</a:t>
            </a:r>
            <a:endParaRPr sz="1713" dirty="0">
              <a:latin typeface="Arial"/>
              <a:cs typeface="Arial"/>
            </a:endParaRPr>
          </a:p>
          <a:p>
            <a:pPr marL="235599" marR="327888" indent="-221343">
              <a:lnSpc>
                <a:spcPts val="1831"/>
              </a:lnSpc>
              <a:spcBef>
                <a:spcPts val="1087"/>
              </a:spcBef>
              <a:buChar char="•"/>
              <a:tabLst>
                <a:tab pos="237100" algn="l"/>
              </a:tabLst>
            </a:pPr>
            <a:r>
              <a:rPr sz="1713" dirty="0">
                <a:solidFill>
                  <a:srgbClr val="231F20"/>
                </a:solidFill>
                <a:latin typeface="Arial"/>
                <a:cs typeface="Arial"/>
              </a:rPr>
              <a:t>Select</a:t>
            </a:r>
            <a:r>
              <a:rPr sz="1713" spc="112" dirty="0">
                <a:solidFill>
                  <a:srgbClr val="231F20"/>
                </a:solidFill>
                <a:latin typeface="Arial"/>
                <a:cs typeface="Arial"/>
              </a:rPr>
              <a:t> </a:t>
            </a:r>
            <a:r>
              <a:rPr sz="1713" dirty="0">
                <a:solidFill>
                  <a:srgbClr val="231F20"/>
                </a:solidFill>
                <a:latin typeface="Arial"/>
                <a:cs typeface="Arial"/>
              </a:rPr>
              <a:t>the</a:t>
            </a:r>
            <a:r>
              <a:rPr sz="1713" spc="142" dirty="0">
                <a:solidFill>
                  <a:srgbClr val="231F20"/>
                </a:solidFill>
                <a:latin typeface="Arial"/>
                <a:cs typeface="Arial"/>
              </a:rPr>
              <a:t> </a:t>
            </a:r>
            <a:r>
              <a:rPr sz="1713" spc="-12" dirty="0">
                <a:solidFill>
                  <a:srgbClr val="231F20"/>
                </a:solidFill>
                <a:latin typeface="Arial"/>
                <a:cs typeface="Arial"/>
              </a:rPr>
              <a:t>appropriate 	</a:t>
            </a:r>
            <a:r>
              <a:rPr sz="1713" dirty="0">
                <a:solidFill>
                  <a:srgbClr val="231F20"/>
                </a:solidFill>
                <a:latin typeface="Arial"/>
                <a:cs typeface="Arial"/>
              </a:rPr>
              <a:t>option,</a:t>
            </a:r>
            <a:r>
              <a:rPr sz="1713" spc="207" dirty="0">
                <a:solidFill>
                  <a:srgbClr val="231F20"/>
                </a:solidFill>
                <a:latin typeface="Arial"/>
                <a:cs typeface="Arial"/>
              </a:rPr>
              <a:t> </a:t>
            </a:r>
            <a:r>
              <a:rPr sz="1713" dirty="0">
                <a:solidFill>
                  <a:srgbClr val="231F20"/>
                </a:solidFill>
                <a:latin typeface="Arial"/>
                <a:cs typeface="Arial"/>
              </a:rPr>
              <a:t>complete</a:t>
            </a:r>
            <a:r>
              <a:rPr sz="1713" spc="241" dirty="0">
                <a:solidFill>
                  <a:srgbClr val="231F20"/>
                </a:solidFill>
                <a:latin typeface="Arial"/>
                <a:cs typeface="Arial"/>
              </a:rPr>
              <a:t> </a:t>
            </a:r>
            <a:r>
              <a:rPr sz="1713" spc="-30" dirty="0">
                <a:solidFill>
                  <a:srgbClr val="231F20"/>
                </a:solidFill>
                <a:latin typeface="Arial"/>
                <a:cs typeface="Arial"/>
              </a:rPr>
              <a:t>the 	</a:t>
            </a:r>
            <a:r>
              <a:rPr sz="1713" dirty="0">
                <a:solidFill>
                  <a:srgbClr val="231F20"/>
                </a:solidFill>
                <a:latin typeface="Arial"/>
                <a:cs typeface="Arial"/>
              </a:rPr>
              <a:t>credential</a:t>
            </a:r>
            <a:r>
              <a:rPr sz="1713" spc="47" dirty="0">
                <a:solidFill>
                  <a:srgbClr val="231F20"/>
                </a:solidFill>
                <a:latin typeface="Arial"/>
                <a:cs typeface="Arial"/>
              </a:rPr>
              <a:t> </a:t>
            </a:r>
            <a:r>
              <a:rPr sz="1713" dirty="0">
                <a:solidFill>
                  <a:srgbClr val="231F20"/>
                </a:solidFill>
                <a:latin typeface="Arial"/>
                <a:cs typeface="Arial"/>
              </a:rPr>
              <a:t>fields,</a:t>
            </a:r>
            <a:r>
              <a:rPr sz="1713" spc="18" dirty="0">
                <a:solidFill>
                  <a:srgbClr val="231F20"/>
                </a:solidFill>
                <a:latin typeface="Arial"/>
                <a:cs typeface="Arial"/>
              </a:rPr>
              <a:t> </a:t>
            </a:r>
            <a:r>
              <a:rPr sz="1713" dirty="0">
                <a:solidFill>
                  <a:srgbClr val="231F20"/>
                </a:solidFill>
                <a:latin typeface="Arial"/>
                <a:cs typeface="Arial"/>
              </a:rPr>
              <a:t>and</a:t>
            </a:r>
            <a:r>
              <a:rPr sz="1713" spc="47" dirty="0">
                <a:solidFill>
                  <a:srgbClr val="231F20"/>
                </a:solidFill>
                <a:latin typeface="Arial"/>
                <a:cs typeface="Arial"/>
              </a:rPr>
              <a:t> </a:t>
            </a:r>
            <a:r>
              <a:rPr sz="1713" spc="-24" dirty="0">
                <a:solidFill>
                  <a:srgbClr val="231F20"/>
                </a:solidFill>
                <a:latin typeface="Arial"/>
                <a:cs typeface="Arial"/>
              </a:rPr>
              <a:t>then 	</a:t>
            </a:r>
            <a:r>
              <a:rPr sz="1713" dirty="0">
                <a:solidFill>
                  <a:srgbClr val="231F20"/>
                </a:solidFill>
                <a:latin typeface="Arial"/>
                <a:cs typeface="Arial"/>
              </a:rPr>
              <a:t>click</a:t>
            </a:r>
            <a:r>
              <a:rPr sz="1713" spc="-6" dirty="0">
                <a:solidFill>
                  <a:srgbClr val="231F20"/>
                </a:solidFill>
                <a:latin typeface="Arial"/>
                <a:cs typeface="Arial"/>
              </a:rPr>
              <a:t> </a:t>
            </a:r>
            <a:r>
              <a:rPr sz="1713" dirty="0">
                <a:solidFill>
                  <a:srgbClr val="231F20"/>
                </a:solidFill>
                <a:latin typeface="Arial"/>
                <a:cs typeface="Arial"/>
              </a:rPr>
              <a:t>“</a:t>
            </a:r>
            <a:r>
              <a:rPr sz="1713" b="1" dirty="0">
                <a:solidFill>
                  <a:srgbClr val="231F20"/>
                </a:solidFill>
                <a:latin typeface="Arial"/>
                <a:cs typeface="Arial"/>
              </a:rPr>
              <a:t>Run</a:t>
            </a:r>
            <a:r>
              <a:rPr sz="1713" b="1" spc="24" dirty="0">
                <a:solidFill>
                  <a:srgbClr val="231F20"/>
                </a:solidFill>
                <a:latin typeface="Arial"/>
                <a:cs typeface="Arial"/>
              </a:rPr>
              <a:t> </a:t>
            </a:r>
            <a:r>
              <a:rPr sz="1713" b="1" spc="-24" dirty="0">
                <a:solidFill>
                  <a:srgbClr val="231F20"/>
                </a:solidFill>
                <a:latin typeface="Arial"/>
                <a:cs typeface="Arial"/>
              </a:rPr>
              <a:t>DU</a:t>
            </a:r>
            <a:r>
              <a:rPr sz="1713" spc="-24" dirty="0">
                <a:solidFill>
                  <a:srgbClr val="231F20"/>
                </a:solidFill>
                <a:latin typeface="Arial"/>
                <a:cs typeface="Arial"/>
              </a:rPr>
              <a:t>”.</a:t>
            </a:r>
            <a:endParaRPr sz="1713" dirty="0">
              <a:latin typeface="Arial"/>
              <a:cs typeface="Arial"/>
            </a:endParaRPr>
          </a:p>
        </p:txBody>
      </p:sp>
      <p:pic>
        <p:nvPicPr>
          <p:cNvPr id="4" name="object 4"/>
          <p:cNvPicPr/>
          <p:nvPr/>
        </p:nvPicPr>
        <p:blipFill>
          <a:blip r:embed="rId2" cstate="print"/>
          <a:stretch>
            <a:fillRect/>
          </a:stretch>
        </p:blipFill>
        <p:spPr>
          <a:xfrm>
            <a:off x="398818" y="1699279"/>
            <a:ext cx="8038207" cy="4340864"/>
          </a:xfrm>
          <a:prstGeom prst="rect">
            <a:avLst/>
          </a:prstGeom>
        </p:spPr>
      </p:pic>
    </p:spTree>
    <p:extLst>
      <p:ext uri="{BB962C8B-B14F-4D97-AF65-F5344CB8AC3E}">
        <p14:creationId xmlns:p14="http://schemas.microsoft.com/office/powerpoint/2010/main" val="3512664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518195" y="580121"/>
            <a:ext cx="12425435" cy="652027"/>
          </a:xfrm>
          <a:prstGeom prst="rect">
            <a:avLst/>
          </a:prstGeom>
        </p:spPr>
        <p:txBody>
          <a:bodyPr vert="horz" wrap="square" lIns="0" tIns="114480" rIns="0" bIns="0" rtlCol="0" anchor="ctr">
            <a:spAutoFit/>
          </a:bodyPr>
          <a:lstStyle/>
          <a:p>
            <a:pPr marL="133556">
              <a:lnSpc>
                <a:spcPct val="100000"/>
              </a:lnSpc>
              <a:spcBef>
                <a:spcPts val="148"/>
              </a:spcBef>
            </a:pPr>
            <a:r>
              <a:rPr sz="3486" dirty="0"/>
              <a:t>FNMA</a:t>
            </a:r>
            <a:r>
              <a:rPr sz="3486" spc="-266" dirty="0"/>
              <a:t> </a:t>
            </a:r>
            <a:r>
              <a:rPr sz="3486" dirty="0"/>
              <a:t>AUS</a:t>
            </a:r>
            <a:r>
              <a:rPr sz="3486" spc="12" dirty="0"/>
              <a:t> </a:t>
            </a:r>
            <a:r>
              <a:rPr sz="3486" dirty="0"/>
              <a:t>(Automated</a:t>
            </a:r>
            <a:r>
              <a:rPr sz="3486" spc="59" dirty="0"/>
              <a:t> </a:t>
            </a:r>
            <a:r>
              <a:rPr sz="3486" dirty="0"/>
              <a:t>Underwriting</a:t>
            </a:r>
            <a:r>
              <a:rPr sz="3486" spc="-18" dirty="0"/>
              <a:t> </a:t>
            </a:r>
            <a:r>
              <a:rPr sz="3486" spc="-12" dirty="0"/>
              <a:t>System)</a:t>
            </a:r>
            <a:endParaRPr sz="3486" dirty="0"/>
          </a:p>
        </p:txBody>
      </p:sp>
      <p:sp>
        <p:nvSpPr>
          <p:cNvPr id="3" name="object 3"/>
          <p:cNvSpPr txBox="1"/>
          <p:nvPr/>
        </p:nvSpPr>
        <p:spPr>
          <a:xfrm>
            <a:off x="8977261" y="2078409"/>
            <a:ext cx="2696544" cy="3220688"/>
          </a:xfrm>
          <a:prstGeom prst="rect">
            <a:avLst/>
          </a:prstGeom>
        </p:spPr>
        <p:txBody>
          <a:bodyPr vert="horz" wrap="square" lIns="0" tIns="45020" rIns="0" bIns="0" rtlCol="0">
            <a:spAutoFit/>
          </a:bodyPr>
          <a:lstStyle/>
          <a:p>
            <a:pPr marL="314382" indent="-299376">
              <a:spcBef>
                <a:spcPts val="354"/>
              </a:spcBef>
              <a:buFont typeface="Symbol"/>
              <a:buChar char=""/>
              <a:tabLst>
                <a:tab pos="314382" algn="l"/>
              </a:tabLst>
            </a:pPr>
            <a:r>
              <a:rPr dirty="0">
                <a:solidFill>
                  <a:srgbClr val="231F20"/>
                </a:solidFill>
                <a:latin typeface="Arial"/>
                <a:cs typeface="Arial"/>
              </a:rPr>
              <a:t>Findings</a:t>
            </a:r>
            <a:r>
              <a:rPr spc="-95" dirty="0">
                <a:solidFill>
                  <a:srgbClr val="231F20"/>
                </a:solidFill>
                <a:latin typeface="Arial"/>
                <a:cs typeface="Arial"/>
              </a:rPr>
              <a:t> </a:t>
            </a:r>
            <a:r>
              <a:rPr dirty="0">
                <a:solidFill>
                  <a:srgbClr val="231F20"/>
                </a:solidFill>
                <a:latin typeface="Arial"/>
                <a:cs typeface="Arial"/>
              </a:rPr>
              <a:t>report</a:t>
            </a:r>
            <a:r>
              <a:rPr spc="-6" dirty="0">
                <a:solidFill>
                  <a:srgbClr val="231F20"/>
                </a:solidFill>
                <a:latin typeface="Arial"/>
                <a:cs typeface="Arial"/>
              </a:rPr>
              <a:t> </a:t>
            </a:r>
            <a:r>
              <a:rPr dirty="0">
                <a:solidFill>
                  <a:srgbClr val="231F20"/>
                </a:solidFill>
                <a:latin typeface="Arial"/>
                <a:cs typeface="Arial"/>
              </a:rPr>
              <a:t>will</a:t>
            </a:r>
            <a:r>
              <a:rPr spc="-47" dirty="0">
                <a:solidFill>
                  <a:srgbClr val="231F20"/>
                </a:solidFill>
                <a:latin typeface="Arial"/>
                <a:cs typeface="Arial"/>
              </a:rPr>
              <a:t> </a:t>
            </a:r>
            <a:r>
              <a:rPr dirty="0">
                <a:solidFill>
                  <a:srgbClr val="231F20"/>
                </a:solidFill>
                <a:latin typeface="Arial"/>
                <a:cs typeface="Arial"/>
              </a:rPr>
              <a:t>return</a:t>
            </a:r>
            <a:r>
              <a:rPr spc="-47" dirty="0">
                <a:solidFill>
                  <a:srgbClr val="231F20"/>
                </a:solidFill>
                <a:latin typeface="Arial"/>
                <a:cs typeface="Arial"/>
              </a:rPr>
              <a:t> </a:t>
            </a:r>
            <a:r>
              <a:rPr dirty="0">
                <a:solidFill>
                  <a:srgbClr val="231F20"/>
                </a:solidFill>
                <a:latin typeface="Arial"/>
                <a:cs typeface="Arial"/>
              </a:rPr>
              <a:t>in</a:t>
            </a:r>
            <a:r>
              <a:rPr spc="-47" dirty="0">
                <a:solidFill>
                  <a:srgbClr val="231F20"/>
                </a:solidFill>
                <a:latin typeface="Arial"/>
                <a:cs typeface="Arial"/>
              </a:rPr>
              <a:t> </a:t>
            </a:r>
            <a:r>
              <a:rPr dirty="0">
                <a:solidFill>
                  <a:srgbClr val="231F20"/>
                </a:solidFill>
                <a:latin typeface="Arial"/>
                <a:cs typeface="Arial"/>
              </a:rPr>
              <a:t>a</a:t>
            </a:r>
            <a:r>
              <a:rPr spc="-47" dirty="0">
                <a:solidFill>
                  <a:srgbClr val="231F20"/>
                </a:solidFill>
                <a:latin typeface="Arial"/>
                <a:cs typeface="Arial"/>
              </a:rPr>
              <a:t> </a:t>
            </a:r>
            <a:r>
              <a:rPr dirty="0">
                <a:solidFill>
                  <a:srgbClr val="231F20"/>
                </a:solidFill>
                <a:latin typeface="Arial"/>
                <a:cs typeface="Arial"/>
              </a:rPr>
              <a:t>PDF</a:t>
            </a:r>
            <a:r>
              <a:rPr spc="-65" dirty="0">
                <a:solidFill>
                  <a:srgbClr val="231F20"/>
                </a:solidFill>
                <a:latin typeface="Arial"/>
                <a:cs typeface="Arial"/>
              </a:rPr>
              <a:t> </a:t>
            </a:r>
            <a:r>
              <a:rPr dirty="0">
                <a:solidFill>
                  <a:srgbClr val="231F20"/>
                </a:solidFill>
                <a:latin typeface="Arial"/>
                <a:cs typeface="Arial"/>
              </a:rPr>
              <a:t>for</a:t>
            </a:r>
            <a:r>
              <a:rPr spc="-30" dirty="0">
                <a:solidFill>
                  <a:srgbClr val="231F20"/>
                </a:solidFill>
                <a:latin typeface="Arial"/>
                <a:cs typeface="Arial"/>
              </a:rPr>
              <a:t> </a:t>
            </a:r>
            <a:r>
              <a:rPr dirty="0">
                <a:solidFill>
                  <a:srgbClr val="231F20"/>
                </a:solidFill>
                <a:latin typeface="Arial"/>
                <a:cs typeface="Arial"/>
              </a:rPr>
              <a:t>users</a:t>
            </a:r>
            <a:r>
              <a:rPr spc="-24" dirty="0">
                <a:solidFill>
                  <a:srgbClr val="231F20"/>
                </a:solidFill>
                <a:latin typeface="Arial"/>
                <a:cs typeface="Arial"/>
              </a:rPr>
              <a:t> </a:t>
            </a:r>
            <a:r>
              <a:rPr dirty="0">
                <a:solidFill>
                  <a:srgbClr val="231F20"/>
                </a:solidFill>
                <a:latin typeface="Arial"/>
                <a:cs typeface="Arial"/>
              </a:rPr>
              <a:t>to</a:t>
            </a:r>
            <a:r>
              <a:rPr spc="-47" dirty="0">
                <a:solidFill>
                  <a:srgbClr val="231F20"/>
                </a:solidFill>
                <a:latin typeface="Arial"/>
                <a:cs typeface="Arial"/>
              </a:rPr>
              <a:t> </a:t>
            </a:r>
            <a:r>
              <a:rPr dirty="0">
                <a:solidFill>
                  <a:srgbClr val="231F20"/>
                </a:solidFill>
                <a:latin typeface="Arial"/>
                <a:cs typeface="Arial"/>
              </a:rPr>
              <a:t>view</a:t>
            </a:r>
            <a:r>
              <a:rPr spc="-47" dirty="0">
                <a:solidFill>
                  <a:srgbClr val="231F20"/>
                </a:solidFill>
                <a:latin typeface="Arial"/>
                <a:cs typeface="Arial"/>
              </a:rPr>
              <a:t> </a:t>
            </a:r>
            <a:r>
              <a:rPr spc="-12" dirty="0">
                <a:solidFill>
                  <a:srgbClr val="231F20"/>
                </a:solidFill>
                <a:latin typeface="Arial"/>
                <a:cs typeface="Arial"/>
              </a:rPr>
              <a:t>eligibility.</a:t>
            </a:r>
            <a:endParaRPr lang="en-US" spc="-12" dirty="0">
              <a:solidFill>
                <a:srgbClr val="231F20"/>
              </a:solidFill>
              <a:latin typeface="Arial"/>
              <a:cs typeface="Arial"/>
            </a:endParaRPr>
          </a:p>
          <a:p>
            <a:pPr marL="15006">
              <a:spcBef>
                <a:spcPts val="354"/>
              </a:spcBef>
              <a:tabLst>
                <a:tab pos="314382" algn="l"/>
              </a:tabLst>
            </a:pPr>
            <a:endParaRPr dirty="0">
              <a:latin typeface="Arial"/>
              <a:cs typeface="Arial"/>
            </a:endParaRPr>
          </a:p>
          <a:p>
            <a:pPr marL="314382" indent="-299376">
              <a:spcBef>
                <a:spcPts val="236"/>
              </a:spcBef>
              <a:buFont typeface="Symbol"/>
              <a:buChar char=""/>
              <a:tabLst>
                <a:tab pos="314382" algn="l"/>
              </a:tabLst>
            </a:pPr>
            <a:r>
              <a:rPr spc="-24" dirty="0">
                <a:solidFill>
                  <a:srgbClr val="231F20"/>
                </a:solidFill>
                <a:latin typeface="Arial"/>
                <a:cs typeface="Arial"/>
              </a:rPr>
              <a:t>Upload</a:t>
            </a:r>
            <a:r>
              <a:rPr spc="-100" dirty="0">
                <a:solidFill>
                  <a:srgbClr val="231F20"/>
                </a:solidFill>
                <a:latin typeface="Arial"/>
                <a:cs typeface="Arial"/>
              </a:rPr>
              <a:t> </a:t>
            </a:r>
            <a:r>
              <a:rPr spc="-24" dirty="0">
                <a:solidFill>
                  <a:srgbClr val="231F20"/>
                </a:solidFill>
                <a:latin typeface="Arial"/>
                <a:cs typeface="Arial"/>
              </a:rPr>
              <a:t>findings</a:t>
            </a:r>
            <a:r>
              <a:rPr spc="-77" dirty="0">
                <a:solidFill>
                  <a:srgbClr val="231F20"/>
                </a:solidFill>
                <a:latin typeface="Arial"/>
                <a:cs typeface="Arial"/>
              </a:rPr>
              <a:t> </a:t>
            </a:r>
            <a:r>
              <a:rPr dirty="0">
                <a:solidFill>
                  <a:srgbClr val="231F20"/>
                </a:solidFill>
                <a:latin typeface="Arial"/>
                <a:cs typeface="Arial"/>
              </a:rPr>
              <a:t>with</a:t>
            </a:r>
            <a:r>
              <a:rPr spc="-95" dirty="0">
                <a:solidFill>
                  <a:srgbClr val="231F20"/>
                </a:solidFill>
                <a:latin typeface="Arial"/>
                <a:cs typeface="Arial"/>
              </a:rPr>
              <a:t> </a:t>
            </a:r>
            <a:r>
              <a:rPr dirty="0">
                <a:solidFill>
                  <a:srgbClr val="231F20"/>
                </a:solidFill>
                <a:latin typeface="Arial"/>
                <a:cs typeface="Arial"/>
              </a:rPr>
              <a:t>full</a:t>
            </a:r>
            <a:r>
              <a:rPr spc="-100" dirty="0">
                <a:solidFill>
                  <a:srgbClr val="231F20"/>
                </a:solidFill>
                <a:latin typeface="Arial"/>
                <a:cs typeface="Arial"/>
              </a:rPr>
              <a:t> </a:t>
            </a:r>
            <a:r>
              <a:rPr dirty="0">
                <a:solidFill>
                  <a:srgbClr val="231F20"/>
                </a:solidFill>
                <a:latin typeface="Arial"/>
                <a:cs typeface="Arial"/>
              </a:rPr>
              <a:t>file</a:t>
            </a:r>
            <a:r>
              <a:rPr spc="-95" dirty="0">
                <a:solidFill>
                  <a:srgbClr val="231F20"/>
                </a:solidFill>
                <a:latin typeface="Arial"/>
                <a:cs typeface="Arial"/>
              </a:rPr>
              <a:t> </a:t>
            </a:r>
            <a:r>
              <a:rPr spc="-12" dirty="0">
                <a:solidFill>
                  <a:srgbClr val="231F20"/>
                </a:solidFill>
                <a:latin typeface="Arial"/>
                <a:cs typeface="Arial"/>
              </a:rPr>
              <a:t>submission.</a:t>
            </a:r>
            <a:endParaRPr lang="en-US" spc="-12" dirty="0">
              <a:solidFill>
                <a:srgbClr val="231F20"/>
              </a:solidFill>
              <a:latin typeface="Arial"/>
              <a:cs typeface="Arial"/>
            </a:endParaRPr>
          </a:p>
          <a:p>
            <a:pPr marL="15006">
              <a:spcBef>
                <a:spcPts val="236"/>
              </a:spcBef>
              <a:tabLst>
                <a:tab pos="314382" algn="l"/>
              </a:tabLst>
            </a:pPr>
            <a:endParaRPr dirty="0">
              <a:latin typeface="Arial"/>
              <a:cs typeface="Arial"/>
            </a:endParaRPr>
          </a:p>
          <a:p>
            <a:pPr marL="314382" indent="-299376">
              <a:spcBef>
                <a:spcPts val="236"/>
              </a:spcBef>
              <a:buFont typeface="Symbol"/>
              <a:buChar char=""/>
              <a:tabLst>
                <a:tab pos="314382" algn="l"/>
              </a:tabLst>
            </a:pPr>
            <a:r>
              <a:rPr dirty="0">
                <a:solidFill>
                  <a:srgbClr val="231F20"/>
                </a:solidFill>
                <a:latin typeface="Arial"/>
                <a:cs typeface="Arial"/>
              </a:rPr>
              <a:t>If</a:t>
            </a:r>
            <a:r>
              <a:rPr spc="-30" dirty="0">
                <a:solidFill>
                  <a:srgbClr val="231F20"/>
                </a:solidFill>
                <a:latin typeface="Arial"/>
                <a:cs typeface="Arial"/>
              </a:rPr>
              <a:t> </a:t>
            </a:r>
            <a:r>
              <a:rPr dirty="0">
                <a:solidFill>
                  <a:srgbClr val="231F20"/>
                </a:solidFill>
                <a:latin typeface="Arial"/>
                <a:cs typeface="Arial"/>
              </a:rPr>
              <a:t>running</a:t>
            </a:r>
            <a:r>
              <a:rPr spc="-6" dirty="0">
                <a:solidFill>
                  <a:srgbClr val="231F20"/>
                </a:solidFill>
                <a:latin typeface="Arial"/>
                <a:cs typeface="Arial"/>
              </a:rPr>
              <a:t> </a:t>
            </a:r>
            <a:r>
              <a:rPr spc="-24" dirty="0">
                <a:solidFill>
                  <a:srgbClr val="231F20"/>
                </a:solidFill>
                <a:latin typeface="Arial"/>
                <a:cs typeface="Arial"/>
              </a:rPr>
              <a:t>the</a:t>
            </a:r>
            <a:r>
              <a:rPr spc="-154" dirty="0">
                <a:solidFill>
                  <a:srgbClr val="231F20"/>
                </a:solidFill>
                <a:latin typeface="Arial"/>
                <a:cs typeface="Arial"/>
              </a:rPr>
              <a:t> </a:t>
            </a:r>
            <a:r>
              <a:rPr dirty="0">
                <a:solidFill>
                  <a:srgbClr val="231F20"/>
                </a:solidFill>
                <a:latin typeface="Arial"/>
                <a:cs typeface="Arial"/>
              </a:rPr>
              <a:t>AUS</a:t>
            </a:r>
            <a:r>
              <a:rPr spc="-53" dirty="0">
                <a:solidFill>
                  <a:srgbClr val="231F20"/>
                </a:solidFill>
                <a:latin typeface="Arial"/>
                <a:cs typeface="Arial"/>
              </a:rPr>
              <a:t> </a:t>
            </a:r>
            <a:r>
              <a:rPr dirty="0">
                <a:solidFill>
                  <a:srgbClr val="231F20"/>
                </a:solidFill>
                <a:latin typeface="Arial"/>
                <a:cs typeface="Arial"/>
              </a:rPr>
              <a:t>on</a:t>
            </a:r>
            <a:r>
              <a:rPr spc="-6" dirty="0">
                <a:solidFill>
                  <a:srgbClr val="231F20"/>
                </a:solidFill>
                <a:latin typeface="Arial"/>
                <a:cs typeface="Arial"/>
              </a:rPr>
              <a:t> </a:t>
            </a:r>
            <a:r>
              <a:rPr dirty="0">
                <a:solidFill>
                  <a:srgbClr val="231F20"/>
                </a:solidFill>
                <a:latin typeface="Arial"/>
                <a:cs typeface="Arial"/>
              </a:rPr>
              <a:t>our</a:t>
            </a:r>
            <a:r>
              <a:rPr spc="18" dirty="0">
                <a:solidFill>
                  <a:srgbClr val="231F20"/>
                </a:solidFill>
                <a:latin typeface="Arial"/>
                <a:cs typeface="Arial"/>
              </a:rPr>
              <a:t> </a:t>
            </a:r>
            <a:r>
              <a:rPr dirty="0">
                <a:solidFill>
                  <a:srgbClr val="231F20"/>
                </a:solidFill>
                <a:latin typeface="Arial"/>
                <a:cs typeface="Arial"/>
              </a:rPr>
              <a:t>site,</a:t>
            </a:r>
            <a:r>
              <a:rPr spc="41" dirty="0">
                <a:solidFill>
                  <a:srgbClr val="231F20"/>
                </a:solidFill>
                <a:latin typeface="Arial"/>
                <a:cs typeface="Arial"/>
              </a:rPr>
              <a:t> </a:t>
            </a:r>
            <a:r>
              <a:rPr dirty="0">
                <a:solidFill>
                  <a:srgbClr val="231F20"/>
                </a:solidFill>
                <a:latin typeface="Arial"/>
                <a:cs typeface="Arial"/>
              </a:rPr>
              <a:t>it</a:t>
            </a:r>
            <a:r>
              <a:rPr spc="-30" dirty="0">
                <a:solidFill>
                  <a:srgbClr val="231F20"/>
                </a:solidFill>
                <a:latin typeface="Arial"/>
                <a:cs typeface="Arial"/>
              </a:rPr>
              <a:t> </a:t>
            </a:r>
            <a:r>
              <a:rPr dirty="0">
                <a:solidFill>
                  <a:srgbClr val="231F20"/>
                </a:solidFill>
                <a:latin typeface="Arial"/>
                <a:cs typeface="Arial"/>
              </a:rPr>
              <a:t>must</a:t>
            </a:r>
            <a:r>
              <a:rPr spc="-24" dirty="0">
                <a:solidFill>
                  <a:srgbClr val="231F20"/>
                </a:solidFill>
                <a:latin typeface="Arial"/>
                <a:cs typeface="Arial"/>
              </a:rPr>
              <a:t> </a:t>
            </a:r>
            <a:r>
              <a:rPr dirty="0">
                <a:solidFill>
                  <a:srgbClr val="231F20"/>
                </a:solidFill>
                <a:latin typeface="Arial"/>
                <a:cs typeface="Arial"/>
              </a:rPr>
              <a:t>be</a:t>
            </a:r>
            <a:r>
              <a:rPr spc="18" dirty="0">
                <a:solidFill>
                  <a:srgbClr val="231F20"/>
                </a:solidFill>
                <a:latin typeface="Arial"/>
                <a:cs typeface="Arial"/>
              </a:rPr>
              <a:t> </a:t>
            </a:r>
            <a:r>
              <a:rPr dirty="0">
                <a:solidFill>
                  <a:srgbClr val="231F20"/>
                </a:solidFill>
                <a:latin typeface="Arial"/>
                <a:cs typeface="Arial"/>
              </a:rPr>
              <a:t>completed</a:t>
            </a:r>
            <a:r>
              <a:rPr spc="-6" dirty="0">
                <a:solidFill>
                  <a:srgbClr val="231F20"/>
                </a:solidFill>
                <a:latin typeface="Arial"/>
                <a:cs typeface="Arial"/>
              </a:rPr>
              <a:t> </a:t>
            </a:r>
            <a:r>
              <a:rPr dirty="0">
                <a:solidFill>
                  <a:srgbClr val="231F20"/>
                </a:solidFill>
                <a:latin typeface="Arial"/>
                <a:cs typeface="Arial"/>
              </a:rPr>
              <a:t>before</a:t>
            </a:r>
            <a:r>
              <a:rPr spc="-6" dirty="0">
                <a:solidFill>
                  <a:srgbClr val="231F20"/>
                </a:solidFill>
                <a:latin typeface="Arial"/>
                <a:cs typeface="Arial"/>
              </a:rPr>
              <a:t> </a:t>
            </a:r>
            <a:r>
              <a:rPr dirty="0">
                <a:solidFill>
                  <a:srgbClr val="231F20"/>
                </a:solidFill>
                <a:latin typeface="Arial"/>
                <a:cs typeface="Arial"/>
              </a:rPr>
              <a:t>full</a:t>
            </a:r>
            <a:r>
              <a:rPr spc="-6" dirty="0">
                <a:solidFill>
                  <a:srgbClr val="231F20"/>
                </a:solidFill>
                <a:latin typeface="Arial"/>
                <a:cs typeface="Arial"/>
              </a:rPr>
              <a:t> </a:t>
            </a:r>
            <a:r>
              <a:rPr dirty="0">
                <a:solidFill>
                  <a:srgbClr val="231F20"/>
                </a:solidFill>
                <a:latin typeface="Arial"/>
                <a:cs typeface="Arial"/>
              </a:rPr>
              <a:t>file</a:t>
            </a:r>
            <a:r>
              <a:rPr spc="-6" dirty="0">
                <a:solidFill>
                  <a:srgbClr val="231F20"/>
                </a:solidFill>
                <a:latin typeface="Arial"/>
                <a:cs typeface="Arial"/>
              </a:rPr>
              <a:t> </a:t>
            </a:r>
            <a:r>
              <a:rPr dirty="0">
                <a:solidFill>
                  <a:srgbClr val="231F20"/>
                </a:solidFill>
                <a:latin typeface="Arial"/>
                <a:cs typeface="Arial"/>
              </a:rPr>
              <a:t>is</a:t>
            </a:r>
            <a:r>
              <a:rPr spc="18" dirty="0">
                <a:solidFill>
                  <a:srgbClr val="231F20"/>
                </a:solidFill>
                <a:latin typeface="Arial"/>
                <a:cs typeface="Arial"/>
              </a:rPr>
              <a:t> </a:t>
            </a:r>
            <a:r>
              <a:rPr spc="-12" dirty="0">
                <a:solidFill>
                  <a:srgbClr val="231F20"/>
                </a:solidFill>
                <a:latin typeface="Arial"/>
                <a:cs typeface="Arial"/>
              </a:rPr>
              <a:t>uploaded.</a:t>
            </a:r>
            <a:endParaRPr dirty="0">
              <a:latin typeface="Arial"/>
              <a:cs typeface="Arial"/>
            </a:endParaRPr>
          </a:p>
        </p:txBody>
      </p:sp>
      <p:pic>
        <p:nvPicPr>
          <p:cNvPr id="4" name="object 4"/>
          <p:cNvPicPr/>
          <p:nvPr/>
        </p:nvPicPr>
        <p:blipFill>
          <a:blip r:embed="rId2" cstate="print"/>
          <a:stretch>
            <a:fillRect/>
          </a:stretch>
        </p:blipFill>
        <p:spPr>
          <a:xfrm>
            <a:off x="518195" y="1718252"/>
            <a:ext cx="8278986" cy="4411930"/>
          </a:xfrm>
          <a:prstGeom prst="rect">
            <a:avLst/>
          </a:prstGeom>
        </p:spPr>
      </p:pic>
    </p:spTree>
    <p:extLst>
      <p:ext uri="{BB962C8B-B14F-4D97-AF65-F5344CB8AC3E}">
        <p14:creationId xmlns:p14="http://schemas.microsoft.com/office/powerpoint/2010/main" val="778537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42612" y="1336591"/>
            <a:ext cx="3581657" cy="3923208"/>
          </a:xfrm>
          <a:prstGeom prst="rect">
            <a:avLst/>
          </a:prstGeom>
        </p:spPr>
        <p:txBody>
          <a:bodyPr vert="horz" wrap="square" lIns="0" tIns="60026" rIns="0" bIns="0" rtlCol="0">
            <a:spAutoFit/>
          </a:bodyPr>
          <a:lstStyle/>
          <a:p>
            <a:pPr marL="314382" marR="402920" indent="-300126">
              <a:spcBef>
                <a:spcPts val="473"/>
              </a:spcBef>
              <a:buFont typeface="Symbol"/>
              <a:buChar char=""/>
              <a:tabLst>
                <a:tab pos="314382" algn="l"/>
              </a:tabLst>
            </a:pPr>
            <a:r>
              <a:rPr sz="1700" dirty="0">
                <a:solidFill>
                  <a:srgbClr val="231F20"/>
                </a:solidFill>
                <a:latin typeface="Arial"/>
                <a:cs typeface="Arial"/>
              </a:rPr>
              <a:t>User can edit 1003 application until the loan status reaches </a:t>
            </a:r>
            <a:r>
              <a:rPr sz="1700" dirty="0">
                <a:solidFill>
                  <a:srgbClr val="F47824"/>
                </a:solidFill>
                <a:latin typeface="Arial"/>
                <a:cs typeface="Arial"/>
              </a:rPr>
              <a:t>“</a:t>
            </a:r>
            <a:r>
              <a:rPr sz="1700" b="1" dirty="0">
                <a:solidFill>
                  <a:srgbClr val="F47824"/>
                </a:solidFill>
                <a:latin typeface="Arial"/>
                <a:cs typeface="Arial"/>
              </a:rPr>
              <a:t>Document Check</a:t>
            </a:r>
            <a:r>
              <a:rPr sz="1700" dirty="0">
                <a:solidFill>
                  <a:srgbClr val="F47824"/>
                </a:solidFill>
                <a:latin typeface="Arial"/>
                <a:cs typeface="Arial"/>
              </a:rPr>
              <a:t>”</a:t>
            </a:r>
            <a:endParaRPr sz="1700" dirty="0">
              <a:latin typeface="Arial"/>
              <a:cs typeface="Arial"/>
            </a:endParaRPr>
          </a:p>
          <a:p>
            <a:pPr marL="314382" marR="17256" indent="-300126">
              <a:spcBef>
                <a:spcPts val="1182"/>
              </a:spcBef>
              <a:buFont typeface="Symbol"/>
              <a:buChar char=""/>
              <a:tabLst>
                <a:tab pos="314382" algn="l"/>
                <a:tab pos="382661" algn="l"/>
              </a:tabLst>
            </a:pPr>
            <a:r>
              <a:rPr sz="1700" dirty="0">
                <a:solidFill>
                  <a:srgbClr val="231F20"/>
                </a:solidFill>
                <a:latin typeface="Arial"/>
                <a:cs typeface="Arial"/>
              </a:rPr>
              <a:t>Once the credit package has been received user cannot</a:t>
            </a:r>
            <a:r>
              <a:rPr lang="en-US" sz="1700" dirty="0">
                <a:solidFill>
                  <a:srgbClr val="231F20"/>
                </a:solidFill>
                <a:latin typeface="Arial"/>
                <a:cs typeface="Arial"/>
              </a:rPr>
              <a:t> </a:t>
            </a:r>
            <a:r>
              <a:rPr sz="1700" dirty="0">
                <a:solidFill>
                  <a:srgbClr val="231F20"/>
                </a:solidFill>
                <a:latin typeface="Arial"/>
                <a:cs typeface="Arial"/>
              </a:rPr>
              <a:t>make further edits.</a:t>
            </a:r>
            <a:endParaRPr sz="1700" dirty="0">
              <a:latin typeface="Arial"/>
              <a:cs typeface="Arial"/>
            </a:endParaRPr>
          </a:p>
          <a:p>
            <a:pPr marL="314382" marR="6003" indent="-300126">
              <a:spcBef>
                <a:spcPts val="1182"/>
              </a:spcBef>
              <a:buFont typeface="Symbol"/>
              <a:buChar char=""/>
              <a:tabLst>
                <a:tab pos="314382" algn="l"/>
              </a:tabLst>
            </a:pPr>
            <a:r>
              <a:rPr sz="1700" dirty="0">
                <a:solidFill>
                  <a:srgbClr val="231F20"/>
                </a:solidFill>
                <a:latin typeface="Arial"/>
                <a:cs typeface="Arial"/>
              </a:rPr>
              <a:t>Navigate the 1003 by selecting the corresponding category from the top of the screen.</a:t>
            </a:r>
            <a:endParaRPr sz="1700" dirty="0">
              <a:latin typeface="Arial"/>
              <a:cs typeface="Arial"/>
            </a:endParaRPr>
          </a:p>
          <a:p>
            <a:pPr marL="314382" marR="93790" indent="-300126">
              <a:spcBef>
                <a:spcPts val="1182"/>
              </a:spcBef>
              <a:buFont typeface="Symbol"/>
              <a:buChar char=""/>
              <a:tabLst>
                <a:tab pos="314382" algn="l"/>
              </a:tabLst>
            </a:pPr>
            <a:r>
              <a:rPr sz="1700" dirty="0">
                <a:solidFill>
                  <a:srgbClr val="231F20"/>
                </a:solidFill>
                <a:latin typeface="Arial"/>
                <a:cs typeface="Arial"/>
              </a:rPr>
              <a:t>For multiple applications, select the appropriate borrower from the Application drop down menu.</a:t>
            </a:r>
            <a:endParaRPr sz="1700" dirty="0">
              <a:latin typeface="Arial"/>
              <a:cs typeface="Arial"/>
            </a:endParaRPr>
          </a:p>
        </p:txBody>
      </p:sp>
      <p:sp>
        <p:nvSpPr>
          <p:cNvPr id="3" name="object 3" descr="$PPTXTitle"/>
          <p:cNvSpPr txBox="1">
            <a:spLocks noGrp="1"/>
          </p:cNvSpPr>
          <p:nvPr>
            <p:ph type="title"/>
          </p:nvPr>
        </p:nvSpPr>
        <p:spPr>
          <a:xfrm>
            <a:off x="423519" y="553418"/>
            <a:ext cx="11155606" cy="744780"/>
          </a:xfrm>
          <a:prstGeom prst="rect">
            <a:avLst/>
          </a:prstGeom>
        </p:spPr>
        <p:txBody>
          <a:bodyPr vert="horz" wrap="square" lIns="0" tIns="206336" rIns="0" bIns="0" rtlCol="0" anchor="ctr">
            <a:spAutoFit/>
          </a:bodyPr>
          <a:lstStyle/>
          <a:p>
            <a:pPr>
              <a:lnSpc>
                <a:spcPct val="100000"/>
              </a:lnSpc>
              <a:spcBef>
                <a:spcPts val="148"/>
              </a:spcBef>
            </a:pPr>
            <a:r>
              <a:rPr sz="3486" spc="-24" dirty="0"/>
              <a:t>1003</a:t>
            </a:r>
            <a:endParaRPr sz="3486" dirty="0"/>
          </a:p>
        </p:txBody>
      </p:sp>
      <p:pic>
        <p:nvPicPr>
          <p:cNvPr id="4" name="object 4"/>
          <p:cNvPicPr/>
          <p:nvPr/>
        </p:nvPicPr>
        <p:blipFill>
          <a:blip r:embed="rId2" cstate="print"/>
          <a:stretch>
            <a:fillRect/>
          </a:stretch>
        </p:blipFill>
        <p:spPr>
          <a:xfrm>
            <a:off x="423519" y="1502305"/>
            <a:ext cx="7757203" cy="4267720"/>
          </a:xfrm>
          <a:prstGeom prst="rect">
            <a:avLst/>
          </a:prstGeom>
        </p:spPr>
      </p:pic>
    </p:spTree>
    <p:extLst>
      <p:ext uri="{BB962C8B-B14F-4D97-AF65-F5344CB8AC3E}">
        <p14:creationId xmlns:p14="http://schemas.microsoft.com/office/powerpoint/2010/main" val="280331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503037" y="619690"/>
            <a:ext cx="12425435" cy="555370"/>
          </a:xfrm>
          <a:prstGeom prst="rect">
            <a:avLst/>
          </a:prstGeom>
        </p:spPr>
        <p:txBody>
          <a:bodyPr vert="horz" wrap="square" lIns="0" tIns="18758" rIns="0" bIns="0" rtlCol="0" anchor="ctr">
            <a:spAutoFit/>
          </a:bodyPr>
          <a:lstStyle/>
          <a:p>
            <a:pPr>
              <a:lnSpc>
                <a:spcPct val="100000"/>
              </a:lnSpc>
              <a:spcBef>
                <a:spcPts val="148"/>
              </a:spcBef>
            </a:pPr>
            <a:r>
              <a:rPr sz="3486" dirty="0"/>
              <a:t>Inputting</a:t>
            </a:r>
            <a:r>
              <a:rPr sz="3486" spc="24" dirty="0"/>
              <a:t> </a:t>
            </a:r>
            <a:r>
              <a:rPr sz="3486" dirty="0"/>
              <a:t>Scores</a:t>
            </a:r>
            <a:r>
              <a:rPr sz="3486" spc="6" dirty="0"/>
              <a:t> </a:t>
            </a:r>
            <a:r>
              <a:rPr sz="3486" spc="-12" dirty="0"/>
              <a:t>Manually</a:t>
            </a:r>
            <a:endParaRPr sz="3486" dirty="0"/>
          </a:p>
        </p:txBody>
      </p:sp>
      <p:sp>
        <p:nvSpPr>
          <p:cNvPr id="3" name="object 3"/>
          <p:cNvSpPr txBox="1"/>
          <p:nvPr/>
        </p:nvSpPr>
        <p:spPr>
          <a:xfrm>
            <a:off x="1062928" y="5381436"/>
            <a:ext cx="9354962" cy="1213215"/>
          </a:xfrm>
          <a:prstGeom prst="rect">
            <a:avLst/>
          </a:prstGeom>
        </p:spPr>
        <p:txBody>
          <a:bodyPr vert="horz" wrap="square" lIns="0" tIns="45020" rIns="0" bIns="0" rtlCol="0">
            <a:spAutoFit/>
          </a:bodyPr>
          <a:lstStyle/>
          <a:p>
            <a:pPr marL="351898" indent="-336892">
              <a:spcBef>
                <a:spcPts val="354"/>
              </a:spcBef>
              <a:buChar char="•"/>
              <a:tabLst>
                <a:tab pos="351898" algn="l"/>
              </a:tabLst>
            </a:pPr>
            <a:r>
              <a:rPr sz="1772" spc="-12" dirty="0">
                <a:solidFill>
                  <a:srgbClr val="231F20"/>
                </a:solidFill>
                <a:latin typeface="Arial"/>
                <a:cs typeface="Arial"/>
              </a:rPr>
              <a:t>Click</a:t>
            </a:r>
            <a:r>
              <a:rPr sz="1772" spc="-71" dirty="0">
                <a:solidFill>
                  <a:srgbClr val="231F20"/>
                </a:solidFill>
                <a:latin typeface="Arial"/>
                <a:cs typeface="Arial"/>
              </a:rPr>
              <a:t> </a:t>
            </a:r>
            <a:r>
              <a:rPr sz="1772" dirty="0">
                <a:solidFill>
                  <a:srgbClr val="231F20"/>
                </a:solidFill>
                <a:latin typeface="Arial"/>
                <a:cs typeface="Arial"/>
              </a:rPr>
              <a:t>on</a:t>
            </a:r>
            <a:r>
              <a:rPr sz="1772" spc="-83" dirty="0">
                <a:solidFill>
                  <a:srgbClr val="231F20"/>
                </a:solidFill>
                <a:latin typeface="Arial"/>
                <a:cs typeface="Arial"/>
              </a:rPr>
              <a:t> </a:t>
            </a:r>
            <a:r>
              <a:rPr sz="1772" dirty="0">
                <a:solidFill>
                  <a:srgbClr val="231F20"/>
                </a:solidFill>
                <a:latin typeface="Arial"/>
                <a:cs typeface="Arial"/>
              </a:rPr>
              <a:t>the</a:t>
            </a:r>
            <a:r>
              <a:rPr sz="1772" spc="-83" dirty="0">
                <a:solidFill>
                  <a:srgbClr val="231F20"/>
                </a:solidFill>
                <a:latin typeface="Arial"/>
                <a:cs typeface="Arial"/>
              </a:rPr>
              <a:t> </a:t>
            </a:r>
            <a:r>
              <a:rPr sz="1772" spc="-12" dirty="0">
                <a:solidFill>
                  <a:srgbClr val="231F20"/>
                </a:solidFill>
                <a:latin typeface="Arial"/>
                <a:cs typeface="Arial"/>
              </a:rPr>
              <a:t>1003</a:t>
            </a:r>
            <a:r>
              <a:rPr sz="1772" spc="-89" dirty="0">
                <a:solidFill>
                  <a:srgbClr val="231F20"/>
                </a:solidFill>
                <a:latin typeface="Arial"/>
                <a:cs typeface="Arial"/>
              </a:rPr>
              <a:t> </a:t>
            </a:r>
            <a:r>
              <a:rPr sz="1772" dirty="0">
                <a:solidFill>
                  <a:srgbClr val="231F20"/>
                </a:solidFill>
                <a:latin typeface="Arial"/>
                <a:cs typeface="Arial"/>
              </a:rPr>
              <a:t>link</a:t>
            </a:r>
            <a:r>
              <a:rPr sz="1772" spc="-65" dirty="0">
                <a:solidFill>
                  <a:srgbClr val="231F20"/>
                </a:solidFill>
                <a:latin typeface="Arial"/>
                <a:cs typeface="Arial"/>
              </a:rPr>
              <a:t> </a:t>
            </a:r>
            <a:r>
              <a:rPr sz="1772" dirty="0">
                <a:solidFill>
                  <a:srgbClr val="231F20"/>
                </a:solidFill>
                <a:latin typeface="Arial"/>
                <a:cs typeface="Arial"/>
              </a:rPr>
              <a:t>in</a:t>
            </a:r>
            <a:r>
              <a:rPr sz="1772" spc="-83" dirty="0">
                <a:solidFill>
                  <a:srgbClr val="231F20"/>
                </a:solidFill>
                <a:latin typeface="Arial"/>
                <a:cs typeface="Arial"/>
              </a:rPr>
              <a:t> </a:t>
            </a:r>
            <a:r>
              <a:rPr sz="1772" dirty="0">
                <a:solidFill>
                  <a:srgbClr val="231F20"/>
                </a:solidFill>
                <a:latin typeface="Arial"/>
                <a:cs typeface="Arial"/>
              </a:rPr>
              <a:t>the</a:t>
            </a:r>
            <a:r>
              <a:rPr sz="1772" spc="-83" dirty="0">
                <a:solidFill>
                  <a:srgbClr val="231F20"/>
                </a:solidFill>
                <a:latin typeface="Arial"/>
                <a:cs typeface="Arial"/>
              </a:rPr>
              <a:t> </a:t>
            </a:r>
            <a:r>
              <a:rPr sz="1772" spc="-12" dirty="0">
                <a:solidFill>
                  <a:srgbClr val="231F20"/>
                </a:solidFill>
                <a:latin typeface="Arial"/>
                <a:cs typeface="Arial"/>
              </a:rPr>
              <a:t>menu</a:t>
            </a:r>
            <a:r>
              <a:rPr sz="1772" spc="-89" dirty="0">
                <a:solidFill>
                  <a:srgbClr val="231F20"/>
                </a:solidFill>
                <a:latin typeface="Arial"/>
                <a:cs typeface="Arial"/>
              </a:rPr>
              <a:t> </a:t>
            </a:r>
            <a:r>
              <a:rPr sz="1772" spc="-12" dirty="0">
                <a:solidFill>
                  <a:srgbClr val="231F20"/>
                </a:solidFill>
                <a:latin typeface="Arial"/>
                <a:cs typeface="Arial"/>
              </a:rPr>
              <a:t>options.</a:t>
            </a:r>
            <a:endParaRPr sz="1772" dirty="0">
              <a:latin typeface="Arial"/>
              <a:cs typeface="Arial"/>
            </a:endParaRPr>
          </a:p>
          <a:p>
            <a:pPr marL="351898" indent="-336892">
              <a:spcBef>
                <a:spcPts val="236"/>
              </a:spcBef>
              <a:buChar char="•"/>
              <a:tabLst>
                <a:tab pos="351898" algn="l"/>
              </a:tabLst>
            </a:pPr>
            <a:r>
              <a:rPr sz="1772" dirty="0">
                <a:solidFill>
                  <a:srgbClr val="231F20"/>
                </a:solidFill>
                <a:latin typeface="Arial"/>
                <a:cs typeface="Arial"/>
              </a:rPr>
              <a:t>Once</a:t>
            </a:r>
            <a:r>
              <a:rPr sz="1772" spc="-47" dirty="0">
                <a:solidFill>
                  <a:srgbClr val="231F20"/>
                </a:solidFill>
                <a:latin typeface="Arial"/>
                <a:cs typeface="Arial"/>
              </a:rPr>
              <a:t> </a:t>
            </a:r>
            <a:r>
              <a:rPr sz="1772" dirty="0">
                <a:solidFill>
                  <a:srgbClr val="231F20"/>
                </a:solidFill>
                <a:latin typeface="Arial"/>
                <a:cs typeface="Arial"/>
              </a:rPr>
              <a:t>in</a:t>
            </a:r>
            <a:r>
              <a:rPr sz="1772" spc="-35" dirty="0">
                <a:solidFill>
                  <a:srgbClr val="231F20"/>
                </a:solidFill>
                <a:latin typeface="Arial"/>
                <a:cs typeface="Arial"/>
              </a:rPr>
              <a:t> </a:t>
            </a:r>
            <a:r>
              <a:rPr sz="1772" dirty="0">
                <a:solidFill>
                  <a:srgbClr val="231F20"/>
                </a:solidFill>
                <a:latin typeface="Arial"/>
                <a:cs typeface="Arial"/>
              </a:rPr>
              <a:t>the</a:t>
            </a:r>
            <a:r>
              <a:rPr sz="1772" spc="-41" dirty="0">
                <a:solidFill>
                  <a:srgbClr val="231F20"/>
                </a:solidFill>
                <a:latin typeface="Arial"/>
                <a:cs typeface="Arial"/>
              </a:rPr>
              <a:t> </a:t>
            </a:r>
            <a:r>
              <a:rPr sz="1772" spc="-12" dirty="0">
                <a:solidFill>
                  <a:srgbClr val="231F20"/>
                </a:solidFill>
                <a:latin typeface="Arial"/>
                <a:cs typeface="Arial"/>
              </a:rPr>
              <a:t>application</a:t>
            </a:r>
            <a:r>
              <a:rPr sz="1772" spc="-35" dirty="0">
                <a:solidFill>
                  <a:srgbClr val="231F20"/>
                </a:solidFill>
                <a:latin typeface="Arial"/>
                <a:cs typeface="Arial"/>
              </a:rPr>
              <a:t> </a:t>
            </a:r>
            <a:r>
              <a:rPr sz="1772" dirty="0">
                <a:solidFill>
                  <a:srgbClr val="231F20"/>
                </a:solidFill>
                <a:latin typeface="Arial"/>
                <a:cs typeface="Arial"/>
              </a:rPr>
              <a:t>screen,</a:t>
            </a:r>
            <a:r>
              <a:rPr sz="1772" spc="-83" dirty="0">
                <a:solidFill>
                  <a:srgbClr val="231F20"/>
                </a:solidFill>
                <a:latin typeface="Arial"/>
                <a:cs typeface="Arial"/>
              </a:rPr>
              <a:t> </a:t>
            </a:r>
            <a:r>
              <a:rPr sz="1772" dirty="0">
                <a:solidFill>
                  <a:srgbClr val="231F20"/>
                </a:solidFill>
                <a:latin typeface="Arial"/>
                <a:cs typeface="Arial"/>
              </a:rPr>
              <a:t>select</a:t>
            </a:r>
            <a:r>
              <a:rPr sz="1772" spc="-59" dirty="0">
                <a:solidFill>
                  <a:srgbClr val="231F20"/>
                </a:solidFill>
                <a:latin typeface="Arial"/>
                <a:cs typeface="Arial"/>
              </a:rPr>
              <a:t> </a:t>
            </a:r>
            <a:r>
              <a:rPr sz="1772" dirty="0">
                <a:solidFill>
                  <a:srgbClr val="231F20"/>
                </a:solidFill>
                <a:latin typeface="Arial"/>
                <a:cs typeface="Arial"/>
              </a:rPr>
              <a:t>the</a:t>
            </a:r>
            <a:r>
              <a:rPr sz="1772" spc="-41" dirty="0">
                <a:solidFill>
                  <a:srgbClr val="231F20"/>
                </a:solidFill>
                <a:latin typeface="Arial"/>
                <a:cs typeface="Arial"/>
              </a:rPr>
              <a:t> </a:t>
            </a:r>
            <a:r>
              <a:rPr sz="1772" spc="-12" dirty="0">
                <a:solidFill>
                  <a:srgbClr val="231F20"/>
                </a:solidFill>
                <a:latin typeface="Arial"/>
                <a:cs typeface="Arial"/>
              </a:rPr>
              <a:t>Borrower</a:t>
            </a:r>
            <a:r>
              <a:rPr sz="1772" spc="-83" dirty="0">
                <a:solidFill>
                  <a:srgbClr val="231F20"/>
                </a:solidFill>
                <a:latin typeface="Arial"/>
                <a:cs typeface="Arial"/>
              </a:rPr>
              <a:t> </a:t>
            </a:r>
            <a:r>
              <a:rPr sz="1772" spc="-24" dirty="0">
                <a:solidFill>
                  <a:srgbClr val="231F20"/>
                </a:solidFill>
                <a:latin typeface="Arial"/>
                <a:cs typeface="Arial"/>
              </a:rPr>
              <a:t>tab.</a:t>
            </a:r>
            <a:endParaRPr sz="1772" dirty="0">
              <a:latin typeface="Arial"/>
              <a:cs typeface="Arial"/>
            </a:endParaRPr>
          </a:p>
          <a:p>
            <a:pPr marL="351898" indent="-336892">
              <a:spcBef>
                <a:spcPts val="236"/>
              </a:spcBef>
              <a:buChar char="•"/>
              <a:tabLst>
                <a:tab pos="351898" algn="l"/>
              </a:tabLst>
            </a:pPr>
            <a:r>
              <a:rPr sz="1772" dirty="0">
                <a:solidFill>
                  <a:srgbClr val="231F20"/>
                </a:solidFill>
                <a:latin typeface="Arial"/>
                <a:cs typeface="Arial"/>
              </a:rPr>
              <a:t>Key</a:t>
            </a:r>
            <a:r>
              <a:rPr sz="1772" spc="-30" dirty="0">
                <a:solidFill>
                  <a:srgbClr val="231F20"/>
                </a:solidFill>
                <a:latin typeface="Arial"/>
                <a:cs typeface="Arial"/>
              </a:rPr>
              <a:t> </a:t>
            </a:r>
            <a:r>
              <a:rPr sz="1772" dirty="0">
                <a:solidFill>
                  <a:srgbClr val="231F20"/>
                </a:solidFill>
                <a:latin typeface="Arial"/>
                <a:cs typeface="Arial"/>
              </a:rPr>
              <a:t>in</a:t>
            </a:r>
            <a:r>
              <a:rPr sz="1772" spc="-53" dirty="0">
                <a:solidFill>
                  <a:srgbClr val="231F20"/>
                </a:solidFill>
                <a:latin typeface="Arial"/>
                <a:cs typeface="Arial"/>
              </a:rPr>
              <a:t> </a:t>
            </a:r>
            <a:r>
              <a:rPr sz="1772" dirty="0">
                <a:solidFill>
                  <a:srgbClr val="231F20"/>
                </a:solidFill>
                <a:latin typeface="Arial"/>
                <a:cs typeface="Arial"/>
              </a:rPr>
              <a:t>each</a:t>
            </a:r>
            <a:r>
              <a:rPr sz="1772" spc="-53" dirty="0">
                <a:solidFill>
                  <a:srgbClr val="231F20"/>
                </a:solidFill>
                <a:latin typeface="Arial"/>
                <a:cs typeface="Arial"/>
              </a:rPr>
              <a:t> </a:t>
            </a:r>
            <a:r>
              <a:rPr sz="1772" dirty="0">
                <a:solidFill>
                  <a:srgbClr val="231F20"/>
                </a:solidFill>
                <a:latin typeface="Arial"/>
                <a:cs typeface="Arial"/>
              </a:rPr>
              <a:t>score</a:t>
            </a:r>
            <a:r>
              <a:rPr sz="1772" spc="-53" dirty="0">
                <a:solidFill>
                  <a:srgbClr val="231F20"/>
                </a:solidFill>
                <a:latin typeface="Arial"/>
                <a:cs typeface="Arial"/>
              </a:rPr>
              <a:t> </a:t>
            </a:r>
            <a:r>
              <a:rPr sz="1772" dirty="0">
                <a:solidFill>
                  <a:srgbClr val="231F20"/>
                </a:solidFill>
                <a:latin typeface="Arial"/>
                <a:cs typeface="Arial"/>
              </a:rPr>
              <a:t>for</a:t>
            </a:r>
            <a:r>
              <a:rPr sz="1772" spc="-30" dirty="0">
                <a:solidFill>
                  <a:srgbClr val="231F20"/>
                </a:solidFill>
                <a:latin typeface="Arial"/>
                <a:cs typeface="Arial"/>
              </a:rPr>
              <a:t> </a:t>
            </a:r>
            <a:r>
              <a:rPr sz="1772" dirty="0">
                <a:solidFill>
                  <a:srgbClr val="231F20"/>
                </a:solidFill>
                <a:latin typeface="Arial"/>
                <a:cs typeface="Arial"/>
              </a:rPr>
              <a:t>all</a:t>
            </a:r>
            <a:r>
              <a:rPr sz="1772" spc="-47" dirty="0">
                <a:solidFill>
                  <a:srgbClr val="231F20"/>
                </a:solidFill>
                <a:latin typeface="Arial"/>
                <a:cs typeface="Arial"/>
              </a:rPr>
              <a:t> </a:t>
            </a:r>
            <a:r>
              <a:rPr sz="1772" dirty="0">
                <a:solidFill>
                  <a:srgbClr val="231F20"/>
                </a:solidFill>
                <a:latin typeface="Arial"/>
                <a:cs typeface="Arial"/>
              </a:rPr>
              <a:t>borrowers</a:t>
            </a:r>
            <a:r>
              <a:rPr sz="1772" spc="-30" dirty="0">
                <a:solidFill>
                  <a:srgbClr val="231F20"/>
                </a:solidFill>
                <a:latin typeface="Arial"/>
                <a:cs typeface="Arial"/>
              </a:rPr>
              <a:t> </a:t>
            </a:r>
            <a:r>
              <a:rPr sz="1772" dirty="0">
                <a:solidFill>
                  <a:srgbClr val="231F20"/>
                </a:solidFill>
                <a:latin typeface="Arial"/>
                <a:cs typeface="Arial"/>
              </a:rPr>
              <a:t>on</a:t>
            </a:r>
            <a:r>
              <a:rPr sz="1772" spc="-53" dirty="0">
                <a:solidFill>
                  <a:srgbClr val="231F20"/>
                </a:solidFill>
                <a:latin typeface="Arial"/>
                <a:cs typeface="Arial"/>
              </a:rPr>
              <a:t> </a:t>
            </a:r>
            <a:r>
              <a:rPr sz="1772" dirty="0">
                <a:solidFill>
                  <a:srgbClr val="231F20"/>
                </a:solidFill>
                <a:latin typeface="Arial"/>
                <a:cs typeface="Arial"/>
              </a:rPr>
              <a:t>the</a:t>
            </a:r>
            <a:r>
              <a:rPr sz="1772" spc="-47" dirty="0">
                <a:solidFill>
                  <a:srgbClr val="231F20"/>
                </a:solidFill>
                <a:latin typeface="Arial"/>
                <a:cs typeface="Arial"/>
              </a:rPr>
              <a:t> </a:t>
            </a:r>
            <a:r>
              <a:rPr sz="1772" spc="-12" dirty="0">
                <a:solidFill>
                  <a:srgbClr val="231F20"/>
                </a:solidFill>
                <a:latin typeface="Arial"/>
                <a:cs typeface="Arial"/>
              </a:rPr>
              <a:t>loan.</a:t>
            </a:r>
            <a:endParaRPr sz="1772" dirty="0">
              <a:latin typeface="Arial"/>
              <a:cs typeface="Arial"/>
            </a:endParaRPr>
          </a:p>
          <a:p>
            <a:pPr marL="351898" indent="-336892">
              <a:spcBef>
                <a:spcPts val="236"/>
              </a:spcBef>
              <a:buChar char="•"/>
              <a:tabLst>
                <a:tab pos="351898" algn="l"/>
              </a:tabLst>
            </a:pPr>
            <a:r>
              <a:rPr sz="1772" dirty="0">
                <a:solidFill>
                  <a:srgbClr val="231F20"/>
                </a:solidFill>
                <a:latin typeface="Arial"/>
                <a:cs typeface="Arial"/>
              </a:rPr>
              <a:t>Click</a:t>
            </a:r>
            <a:r>
              <a:rPr sz="1772" spc="-35" dirty="0">
                <a:solidFill>
                  <a:srgbClr val="231F20"/>
                </a:solidFill>
                <a:latin typeface="Arial"/>
                <a:cs typeface="Arial"/>
              </a:rPr>
              <a:t> </a:t>
            </a:r>
            <a:r>
              <a:rPr sz="1772" dirty="0">
                <a:solidFill>
                  <a:srgbClr val="231F20"/>
                </a:solidFill>
                <a:latin typeface="Arial"/>
                <a:cs typeface="Arial"/>
              </a:rPr>
              <a:t>save</a:t>
            </a:r>
            <a:r>
              <a:rPr sz="1772" spc="-12" dirty="0">
                <a:solidFill>
                  <a:srgbClr val="231F20"/>
                </a:solidFill>
                <a:latin typeface="Arial"/>
                <a:cs typeface="Arial"/>
              </a:rPr>
              <a:t> </a:t>
            </a:r>
            <a:r>
              <a:rPr sz="1772" dirty="0">
                <a:solidFill>
                  <a:srgbClr val="231F20"/>
                </a:solidFill>
                <a:latin typeface="Arial"/>
                <a:cs typeface="Arial"/>
              </a:rPr>
              <a:t>at</a:t>
            </a:r>
            <a:r>
              <a:rPr sz="1772" spc="-83" dirty="0">
                <a:solidFill>
                  <a:srgbClr val="231F20"/>
                </a:solidFill>
                <a:latin typeface="Arial"/>
                <a:cs typeface="Arial"/>
              </a:rPr>
              <a:t> </a:t>
            </a:r>
            <a:r>
              <a:rPr sz="1772" dirty="0">
                <a:solidFill>
                  <a:srgbClr val="231F20"/>
                </a:solidFill>
                <a:latin typeface="Arial"/>
                <a:cs typeface="Arial"/>
              </a:rPr>
              <a:t>the</a:t>
            </a:r>
            <a:r>
              <a:rPr sz="1772" spc="-35" dirty="0">
                <a:solidFill>
                  <a:srgbClr val="231F20"/>
                </a:solidFill>
                <a:latin typeface="Arial"/>
                <a:cs typeface="Arial"/>
              </a:rPr>
              <a:t> </a:t>
            </a:r>
            <a:r>
              <a:rPr sz="1772" dirty="0">
                <a:solidFill>
                  <a:srgbClr val="231F20"/>
                </a:solidFill>
                <a:latin typeface="Arial"/>
                <a:cs typeface="Arial"/>
              </a:rPr>
              <a:t>bottom</a:t>
            </a:r>
            <a:r>
              <a:rPr sz="1772" spc="-18" dirty="0">
                <a:solidFill>
                  <a:srgbClr val="231F20"/>
                </a:solidFill>
                <a:latin typeface="Arial"/>
                <a:cs typeface="Arial"/>
              </a:rPr>
              <a:t> </a:t>
            </a:r>
            <a:r>
              <a:rPr sz="1772" dirty="0">
                <a:solidFill>
                  <a:srgbClr val="231F20"/>
                </a:solidFill>
                <a:latin typeface="Arial"/>
                <a:cs typeface="Arial"/>
              </a:rPr>
              <a:t>of</a:t>
            </a:r>
            <a:r>
              <a:rPr sz="1772" spc="12" dirty="0">
                <a:solidFill>
                  <a:srgbClr val="231F20"/>
                </a:solidFill>
                <a:latin typeface="Arial"/>
                <a:cs typeface="Arial"/>
              </a:rPr>
              <a:t> </a:t>
            </a:r>
            <a:r>
              <a:rPr sz="1772" dirty="0">
                <a:solidFill>
                  <a:srgbClr val="231F20"/>
                </a:solidFill>
                <a:latin typeface="Arial"/>
                <a:cs typeface="Arial"/>
              </a:rPr>
              <a:t>the</a:t>
            </a:r>
            <a:r>
              <a:rPr sz="1772" spc="-18" dirty="0">
                <a:solidFill>
                  <a:srgbClr val="231F20"/>
                </a:solidFill>
                <a:latin typeface="Arial"/>
                <a:cs typeface="Arial"/>
              </a:rPr>
              <a:t> </a:t>
            </a:r>
            <a:r>
              <a:rPr sz="1772" spc="-12" dirty="0">
                <a:solidFill>
                  <a:srgbClr val="231F20"/>
                </a:solidFill>
                <a:latin typeface="Arial"/>
                <a:cs typeface="Arial"/>
              </a:rPr>
              <a:t>page.</a:t>
            </a:r>
            <a:endParaRPr sz="1772" dirty="0">
              <a:latin typeface="Arial"/>
              <a:cs typeface="Arial"/>
            </a:endParaRPr>
          </a:p>
        </p:txBody>
      </p:sp>
      <p:pic>
        <p:nvPicPr>
          <p:cNvPr id="4" name="object 4"/>
          <p:cNvPicPr/>
          <p:nvPr/>
        </p:nvPicPr>
        <p:blipFill>
          <a:blip r:embed="rId2" cstate="print"/>
          <a:stretch>
            <a:fillRect/>
          </a:stretch>
        </p:blipFill>
        <p:spPr>
          <a:xfrm>
            <a:off x="614247" y="1230665"/>
            <a:ext cx="9688308" cy="3856354"/>
          </a:xfrm>
          <a:prstGeom prst="rect">
            <a:avLst/>
          </a:prstGeom>
        </p:spPr>
      </p:pic>
    </p:spTree>
    <p:extLst>
      <p:ext uri="{BB962C8B-B14F-4D97-AF65-F5344CB8AC3E}">
        <p14:creationId xmlns:p14="http://schemas.microsoft.com/office/powerpoint/2010/main" val="2248009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837173" y="5787682"/>
            <a:ext cx="2662165" cy="241606"/>
          </a:xfrm>
          <a:custGeom>
            <a:avLst/>
            <a:gdLst/>
            <a:ahLst/>
            <a:cxnLst/>
            <a:rect l="l" t="t" r="r" b="b"/>
            <a:pathLst>
              <a:path w="2252979" h="204470">
                <a:moveTo>
                  <a:pt x="2252662" y="204317"/>
                </a:moveTo>
                <a:lnTo>
                  <a:pt x="2252662" y="0"/>
                </a:lnTo>
                <a:lnTo>
                  <a:pt x="0" y="0"/>
                </a:lnTo>
                <a:lnTo>
                  <a:pt x="0" y="204317"/>
                </a:lnTo>
                <a:lnTo>
                  <a:pt x="2252662" y="204317"/>
                </a:lnTo>
                <a:close/>
              </a:path>
            </a:pathLst>
          </a:custGeom>
          <a:solidFill>
            <a:srgbClr val="FFFFFF"/>
          </a:solidFill>
        </p:spPr>
        <p:txBody>
          <a:bodyPr wrap="square" lIns="0" tIns="0" rIns="0" bIns="0" rtlCol="0"/>
          <a:lstStyle/>
          <a:p>
            <a:endParaRPr sz="2127"/>
          </a:p>
        </p:txBody>
      </p:sp>
      <p:pic>
        <p:nvPicPr>
          <p:cNvPr id="3" name="object 3"/>
          <p:cNvPicPr/>
          <p:nvPr/>
        </p:nvPicPr>
        <p:blipFill>
          <a:blip r:embed="rId2" cstate="print"/>
          <a:stretch>
            <a:fillRect/>
          </a:stretch>
        </p:blipFill>
        <p:spPr>
          <a:xfrm>
            <a:off x="393271" y="1422579"/>
            <a:ext cx="8357931" cy="5082559"/>
          </a:xfrm>
          <a:prstGeom prst="rect">
            <a:avLst/>
          </a:prstGeom>
        </p:spPr>
      </p:pic>
      <p:sp>
        <p:nvSpPr>
          <p:cNvPr id="4" name="object 4" descr="$PPTXTitle"/>
          <p:cNvSpPr txBox="1">
            <a:spLocks noGrp="1"/>
          </p:cNvSpPr>
          <p:nvPr>
            <p:ph type="title"/>
          </p:nvPr>
        </p:nvSpPr>
        <p:spPr>
          <a:xfrm>
            <a:off x="374538" y="546226"/>
            <a:ext cx="8376664" cy="611388"/>
          </a:xfrm>
          <a:prstGeom prst="rect">
            <a:avLst/>
          </a:prstGeom>
        </p:spPr>
        <p:txBody>
          <a:bodyPr vert="horz" wrap="square" lIns="0" tIns="20259" rIns="0" bIns="0" rtlCol="0" anchor="ctr">
            <a:spAutoFit/>
          </a:bodyPr>
          <a:lstStyle/>
          <a:p>
            <a:pPr marL="15006">
              <a:lnSpc>
                <a:spcPct val="100000"/>
              </a:lnSpc>
              <a:spcBef>
                <a:spcPts val="160"/>
              </a:spcBef>
            </a:pPr>
            <a:r>
              <a:rPr dirty="0"/>
              <a:t>Upload</a:t>
            </a:r>
            <a:r>
              <a:rPr spc="467" dirty="0"/>
              <a:t> </a:t>
            </a:r>
            <a:r>
              <a:rPr dirty="0"/>
              <a:t>Initial</a:t>
            </a:r>
            <a:r>
              <a:rPr spc="473" dirty="0"/>
              <a:t> </a:t>
            </a:r>
            <a:r>
              <a:rPr dirty="0"/>
              <a:t>Submission</a:t>
            </a:r>
            <a:r>
              <a:rPr spc="479" dirty="0"/>
              <a:t> </a:t>
            </a:r>
            <a:r>
              <a:rPr spc="-12" dirty="0"/>
              <a:t>Package</a:t>
            </a:r>
          </a:p>
        </p:txBody>
      </p:sp>
      <p:sp>
        <p:nvSpPr>
          <p:cNvPr id="5" name="object 5"/>
          <p:cNvSpPr txBox="1"/>
          <p:nvPr/>
        </p:nvSpPr>
        <p:spPr>
          <a:xfrm>
            <a:off x="8837173" y="1725335"/>
            <a:ext cx="3026824" cy="3908527"/>
          </a:xfrm>
          <a:prstGeom prst="rect">
            <a:avLst/>
          </a:prstGeom>
        </p:spPr>
        <p:txBody>
          <a:bodyPr vert="horz" wrap="square" lIns="0" tIns="15007" rIns="0" bIns="0" rtlCol="0">
            <a:spAutoFit/>
          </a:bodyPr>
          <a:lstStyle/>
          <a:p>
            <a:pPr marL="294873" marR="6003" indent="-280618">
              <a:spcBef>
                <a:spcPts val="118"/>
              </a:spcBef>
              <a:buFont typeface="Symbol"/>
              <a:buChar char=""/>
              <a:tabLst>
                <a:tab pos="294873" algn="l"/>
              </a:tabLst>
            </a:pPr>
            <a:r>
              <a:rPr sz="1700" dirty="0">
                <a:solidFill>
                  <a:srgbClr val="211E1F"/>
                </a:solidFill>
                <a:latin typeface="Arial"/>
                <a:cs typeface="Arial"/>
              </a:rPr>
              <a:t>In order to submit the credit package, the LE &amp; Initial Disclosures must have previously been</a:t>
            </a:r>
            <a:r>
              <a:rPr lang="en-US" sz="1700" dirty="0">
                <a:solidFill>
                  <a:srgbClr val="211E1F"/>
                </a:solidFill>
                <a:latin typeface="Arial"/>
                <a:cs typeface="Arial"/>
              </a:rPr>
              <a:t> requested,</a:t>
            </a:r>
            <a:r>
              <a:rPr sz="1700" dirty="0">
                <a:solidFill>
                  <a:srgbClr val="211E1F"/>
                </a:solidFill>
                <a:latin typeface="Arial"/>
                <a:cs typeface="Arial"/>
              </a:rPr>
              <a:t> and the loan must be registered</a:t>
            </a:r>
            <a:endParaRPr sz="1700" dirty="0">
              <a:latin typeface="Arial"/>
              <a:cs typeface="Arial"/>
            </a:endParaRPr>
          </a:p>
          <a:p>
            <a:pPr marL="294873" marR="17256" indent="-280618">
              <a:spcBef>
                <a:spcPts val="1772"/>
              </a:spcBef>
              <a:buFont typeface="Symbol"/>
              <a:buChar char=""/>
              <a:tabLst>
                <a:tab pos="294873" algn="l"/>
              </a:tabLst>
            </a:pPr>
            <a:r>
              <a:rPr sz="1700" dirty="0">
                <a:solidFill>
                  <a:srgbClr val="211E1F"/>
                </a:solidFill>
                <a:latin typeface="Arial"/>
                <a:cs typeface="Arial"/>
              </a:rPr>
              <a:t>Select the estimated  closing date. This date cannot fall on a non-business day, lock expiration date, or during the rescission period based on the lock expiration date (if applicable).</a:t>
            </a:r>
            <a:endParaRPr sz="1700" dirty="0">
              <a:latin typeface="Arial"/>
              <a:cs typeface="Arial"/>
            </a:endParaRPr>
          </a:p>
        </p:txBody>
      </p:sp>
    </p:spTree>
    <p:extLst>
      <p:ext uri="{BB962C8B-B14F-4D97-AF65-F5344CB8AC3E}">
        <p14:creationId xmlns:p14="http://schemas.microsoft.com/office/powerpoint/2010/main" val="1521745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3850" y="236"/>
            <a:ext cx="5562183" cy="306884"/>
          </a:xfrm>
          <a:custGeom>
            <a:avLst/>
            <a:gdLst/>
            <a:ahLst/>
            <a:cxnLst/>
            <a:rect l="l" t="t" r="r" b="b"/>
            <a:pathLst>
              <a:path w="4707255" h="259715">
                <a:moveTo>
                  <a:pt x="4706658" y="259321"/>
                </a:moveTo>
                <a:lnTo>
                  <a:pt x="4706658" y="0"/>
                </a:lnTo>
                <a:lnTo>
                  <a:pt x="0" y="0"/>
                </a:lnTo>
                <a:lnTo>
                  <a:pt x="0" y="259321"/>
                </a:lnTo>
                <a:lnTo>
                  <a:pt x="4706658" y="259321"/>
                </a:lnTo>
                <a:close/>
              </a:path>
            </a:pathLst>
          </a:custGeom>
          <a:solidFill>
            <a:srgbClr val="DFE0E4"/>
          </a:solidFill>
        </p:spPr>
        <p:txBody>
          <a:bodyPr wrap="square" lIns="0" tIns="0" rIns="0" bIns="0" rtlCol="0"/>
          <a:lstStyle/>
          <a:p>
            <a:endParaRPr sz="2127"/>
          </a:p>
        </p:txBody>
      </p:sp>
      <p:grpSp>
        <p:nvGrpSpPr>
          <p:cNvPr id="3" name="object 3"/>
          <p:cNvGrpSpPr/>
          <p:nvPr/>
        </p:nvGrpSpPr>
        <p:grpSpPr>
          <a:xfrm>
            <a:off x="11379391" y="5980007"/>
            <a:ext cx="599512" cy="664040"/>
            <a:chOff x="9500514" y="5060857"/>
            <a:chExt cx="507365" cy="561975"/>
          </a:xfrm>
        </p:grpSpPr>
        <p:pic>
          <p:nvPicPr>
            <p:cNvPr id="4" name="object 4"/>
            <p:cNvPicPr/>
            <p:nvPr/>
          </p:nvPicPr>
          <p:blipFill>
            <a:blip r:embed="rId2" cstate="print"/>
            <a:stretch>
              <a:fillRect/>
            </a:stretch>
          </p:blipFill>
          <p:spPr>
            <a:xfrm>
              <a:off x="9500514" y="5060857"/>
              <a:ext cx="506856" cy="561860"/>
            </a:xfrm>
            <a:prstGeom prst="rect">
              <a:avLst/>
            </a:prstGeom>
          </p:spPr>
        </p:pic>
        <p:pic>
          <p:nvPicPr>
            <p:cNvPr id="5" name="object 5"/>
            <p:cNvPicPr/>
            <p:nvPr/>
          </p:nvPicPr>
          <p:blipFill>
            <a:blip r:embed="rId3" cstate="print"/>
            <a:stretch>
              <a:fillRect/>
            </a:stretch>
          </p:blipFill>
          <p:spPr>
            <a:xfrm>
              <a:off x="9531959" y="5092289"/>
              <a:ext cx="400761" cy="455764"/>
            </a:xfrm>
            <a:prstGeom prst="rect">
              <a:avLst/>
            </a:prstGeom>
          </p:spPr>
        </p:pic>
      </p:grpSp>
      <p:sp>
        <p:nvSpPr>
          <p:cNvPr id="6" name="object 6"/>
          <p:cNvSpPr/>
          <p:nvPr/>
        </p:nvSpPr>
        <p:spPr>
          <a:xfrm>
            <a:off x="2558292" y="236"/>
            <a:ext cx="2405552" cy="315888"/>
          </a:xfrm>
          <a:custGeom>
            <a:avLst/>
            <a:gdLst/>
            <a:ahLst/>
            <a:cxnLst/>
            <a:rect l="l" t="t" r="r" b="b"/>
            <a:pathLst>
              <a:path w="2035810" h="267335">
                <a:moveTo>
                  <a:pt x="2035251" y="0"/>
                </a:moveTo>
                <a:lnTo>
                  <a:pt x="66738" y="0"/>
                </a:lnTo>
                <a:lnTo>
                  <a:pt x="0" y="267169"/>
                </a:lnTo>
                <a:lnTo>
                  <a:pt x="1968512" y="267169"/>
                </a:lnTo>
                <a:lnTo>
                  <a:pt x="2035251" y="0"/>
                </a:lnTo>
                <a:close/>
              </a:path>
            </a:pathLst>
          </a:custGeom>
          <a:solidFill>
            <a:srgbClr val="158BCC"/>
          </a:solidFill>
        </p:spPr>
        <p:txBody>
          <a:bodyPr wrap="square" lIns="0" tIns="0" rIns="0" bIns="0" rtlCol="0"/>
          <a:lstStyle/>
          <a:p>
            <a:endParaRPr sz="2127"/>
          </a:p>
        </p:txBody>
      </p:sp>
      <p:grpSp>
        <p:nvGrpSpPr>
          <p:cNvPr id="7" name="object 7"/>
          <p:cNvGrpSpPr/>
          <p:nvPr/>
        </p:nvGrpSpPr>
        <p:grpSpPr>
          <a:xfrm>
            <a:off x="4879658" y="236"/>
            <a:ext cx="7159632" cy="315888"/>
            <a:chOff x="3999814" y="199"/>
            <a:chExt cx="6059170" cy="267335"/>
          </a:xfrm>
        </p:grpSpPr>
        <p:sp>
          <p:nvSpPr>
            <p:cNvPr id="8" name="object 8"/>
            <p:cNvSpPr/>
            <p:nvPr/>
          </p:nvSpPr>
          <p:spPr>
            <a:xfrm>
              <a:off x="5351411" y="199"/>
              <a:ext cx="4707255" cy="259715"/>
            </a:xfrm>
            <a:custGeom>
              <a:avLst/>
              <a:gdLst/>
              <a:ahLst/>
              <a:cxnLst/>
              <a:rect l="l" t="t" r="r" b="b"/>
              <a:pathLst>
                <a:path w="4707255" h="259715">
                  <a:moveTo>
                    <a:pt x="4707013" y="259321"/>
                  </a:moveTo>
                  <a:lnTo>
                    <a:pt x="4707013" y="0"/>
                  </a:lnTo>
                  <a:lnTo>
                    <a:pt x="0" y="0"/>
                  </a:lnTo>
                  <a:lnTo>
                    <a:pt x="0" y="259321"/>
                  </a:lnTo>
                  <a:lnTo>
                    <a:pt x="4707013" y="259321"/>
                  </a:lnTo>
                  <a:close/>
                </a:path>
              </a:pathLst>
            </a:custGeom>
            <a:solidFill>
              <a:srgbClr val="F47824"/>
            </a:solidFill>
          </p:spPr>
          <p:txBody>
            <a:bodyPr wrap="square" lIns="0" tIns="0" rIns="0" bIns="0" rtlCol="0"/>
            <a:lstStyle/>
            <a:p>
              <a:endParaRPr sz="2127"/>
            </a:p>
          </p:txBody>
        </p:sp>
        <p:sp>
          <p:nvSpPr>
            <p:cNvPr id="9" name="object 9"/>
            <p:cNvSpPr/>
            <p:nvPr/>
          </p:nvSpPr>
          <p:spPr>
            <a:xfrm>
              <a:off x="3999814" y="199"/>
              <a:ext cx="2035810" cy="259715"/>
            </a:xfrm>
            <a:custGeom>
              <a:avLst/>
              <a:gdLst/>
              <a:ahLst/>
              <a:cxnLst/>
              <a:rect l="l" t="t" r="r" b="b"/>
              <a:pathLst>
                <a:path w="2035810" h="259715">
                  <a:moveTo>
                    <a:pt x="2035251" y="0"/>
                  </a:moveTo>
                  <a:lnTo>
                    <a:pt x="64846" y="0"/>
                  </a:lnTo>
                  <a:lnTo>
                    <a:pt x="0" y="259321"/>
                  </a:lnTo>
                  <a:lnTo>
                    <a:pt x="1970392" y="259321"/>
                  </a:lnTo>
                  <a:lnTo>
                    <a:pt x="2035251" y="0"/>
                  </a:lnTo>
                  <a:close/>
                </a:path>
              </a:pathLst>
            </a:custGeom>
            <a:solidFill>
              <a:srgbClr val="0D66AE"/>
            </a:solidFill>
          </p:spPr>
          <p:txBody>
            <a:bodyPr wrap="square" lIns="0" tIns="0" rIns="0" bIns="0" rtlCol="0"/>
            <a:lstStyle/>
            <a:p>
              <a:endParaRPr sz="2127"/>
            </a:p>
          </p:txBody>
        </p:sp>
        <p:sp>
          <p:nvSpPr>
            <p:cNvPr id="10" name="object 10"/>
            <p:cNvSpPr/>
            <p:nvPr/>
          </p:nvSpPr>
          <p:spPr>
            <a:xfrm>
              <a:off x="5948629" y="199"/>
              <a:ext cx="2043430" cy="267335"/>
            </a:xfrm>
            <a:custGeom>
              <a:avLst/>
              <a:gdLst/>
              <a:ahLst/>
              <a:cxnLst/>
              <a:rect l="l" t="t" r="r" b="b"/>
              <a:pathLst>
                <a:path w="2043429" h="267335">
                  <a:moveTo>
                    <a:pt x="2043112" y="0"/>
                  </a:moveTo>
                  <a:lnTo>
                    <a:pt x="66840" y="0"/>
                  </a:lnTo>
                  <a:lnTo>
                    <a:pt x="0" y="267169"/>
                  </a:lnTo>
                  <a:lnTo>
                    <a:pt x="1976259" y="267169"/>
                  </a:lnTo>
                  <a:lnTo>
                    <a:pt x="2043112" y="0"/>
                  </a:lnTo>
                  <a:close/>
                </a:path>
              </a:pathLst>
            </a:custGeom>
            <a:solidFill>
              <a:srgbClr val="114B89"/>
            </a:solidFill>
          </p:spPr>
          <p:txBody>
            <a:bodyPr wrap="square" lIns="0" tIns="0" rIns="0" bIns="0" rtlCol="0"/>
            <a:lstStyle/>
            <a:p>
              <a:endParaRPr sz="2127"/>
            </a:p>
          </p:txBody>
        </p:sp>
      </p:grpSp>
      <p:sp>
        <p:nvSpPr>
          <p:cNvPr id="11" name="object 11" descr="$PPTXTitle"/>
          <p:cNvSpPr txBox="1">
            <a:spLocks noGrp="1"/>
          </p:cNvSpPr>
          <p:nvPr>
            <p:ph type="title"/>
          </p:nvPr>
        </p:nvSpPr>
        <p:spPr>
          <a:xfrm>
            <a:off x="468268" y="538104"/>
            <a:ext cx="4330144" cy="611388"/>
          </a:xfrm>
          <a:prstGeom prst="rect">
            <a:avLst/>
          </a:prstGeom>
        </p:spPr>
        <p:txBody>
          <a:bodyPr vert="horz" wrap="square" lIns="0" tIns="20259" rIns="0" bIns="0" rtlCol="0" anchor="ctr">
            <a:spAutoFit/>
          </a:bodyPr>
          <a:lstStyle/>
          <a:p>
            <a:pPr marL="15006">
              <a:lnSpc>
                <a:spcPct val="100000"/>
              </a:lnSpc>
              <a:spcBef>
                <a:spcPts val="160"/>
              </a:spcBef>
            </a:pPr>
            <a:r>
              <a:rPr sz="3486" dirty="0"/>
              <a:t>Appraisal</a:t>
            </a:r>
            <a:r>
              <a:rPr sz="3486" spc="271" dirty="0"/>
              <a:t> </a:t>
            </a:r>
            <a:r>
              <a:rPr spc="-12" dirty="0"/>
              <a:t>Ordering</a:t>
            </a:r>
            <a:endParaRPr sz="3486"/>
          </a:p>
        </p:txBody>
      </p:sp>
      <p:sp>
        <p:nvSpPr>
          <p:cNvPr id="12" name="object 12"/>
          <p:cNvSpPr txBox="1"/>
          <p:nvPr/>
        </p:nvSpPr>
        <p:spPr>
          <a:xfrm>
            <a:off x="7562071" y="1250249"/>
            <a:ext cx="4315138" cy="5349691"/>
          </a:xfrm>
          <a:prstGeom prst="rect">
            <a:avLst/>
          </a:prstGeom>
        </p:spPr>
        <p:txBody>
          <a:bodyPr vert="horz" wrap="square" lIns="0" tIns="15007" rIns="0" bIns="0" rtlCol="0">
            <a:spAutoFit/>
          </a:bodyPr>
          <a:lstStyle/>
          <a:p>
            <a:pPr marL="15006">
              <a:spcBef>
                <a:spcPts val="118"/>
              </a:spcBef>
            </a:pPr>
            <a:r>
              <a:rPr sz="1891" dirty="0">
                <a:solidFill>
                  <a:srgbClr val="231F20"/>
                </a:solidFill>
                <a:latin typeface="Arial"/>
                <a:cs typeface="Arial"/>
              </a:rPr>
              <a:t>Select Appraisal of choice from the dropdown.</a:t>
            </a:r>
            <a:endParaRPr sz="1891" dirty="0">
              <a:latin typeface="Arial"/>
              <a:cs typeface="Arial"/>
            </a:endParaRPr>
          </a:p>
          <a:p>
            <a:pPr marL="430681" indent="-279867">
              <a:spcBef>
                <a:spcPts val="1749"/>
              </a:spcBef>
              <a:buFont typeface="Symbol"/>
              <a:buChar char=""/>
              <a:tabLst>
                <a:tab pos="430681" algn="l"/>
              </a:tabLst>
            </a:pPr>
            <a:r>
              <a:rPr sz="1654" dirty="0">
                <a:solidFill>
                  <a:srgbClr val="211E1F"/>
                </a:solidFill>
                <a:latin typeface="Arial"/>
                <a:cs typeface="Arial"/>
              </a:rPr>
              <a:t>Property Rate</a:t>
            </a:r>
            <a:endParaRPr sz="1654" dirty="0">
              <a:latin typeface="Arial"/>
              <a:cs typeface="Arial"/>
            </a:endParaRPr>
          </a:p>
          <a:p>
            <a:pPr marL="430681" indent="-279867">
              <a:buFont typeface="Symbol"/>
              <a:buChar char=""/>
              <a:tabLst>
                <a:tab pos="430681" algn="l"/>
              </a:tabLst>
            </a:pPr>
            <a:r>
              <a:rPr sz="1654" dirty="0">
                <a:solidFill>
                  <a:srgbClr val="211E1F"/>
                </a:solidFill>
                <a:latin typeface="Arial"/>
                <a:cs typeface="Arial"/>
              </a:rPr>
              <a:t>Nationwide Appraisal Network</a:t>
            </a:r>
            <a:endParaRPr sz="1654" dirty="0">
              <a:latin typeface="Arial"/>
              <a:cs typeface="Arial"/>
            </a:endParaRPr>
          </a:p>
          <a:p>
            <a:pPr marL="430681" indent="-279867">
              <a:buFont typeface="Symbol"/>
              <a:buChar char=""/>
              <a:tabLst>
                <a:tab pos="430681" algn="l"/>
              </a:tabLst>
            </a:pPr>
            <a:r>
              <a:rPr sz="1654" dirty="0" err="1">
                <a:solidFill>
                  <a:srgbClr val="211E1F"/>
                </a:solidFill>
                <a:latin typeface="Arial"/>
                <a:cs typeface="Arial"/>
              </a:rPr>
              <a:t>Valligent</a:t>
            </a:r>
            <a:endParaRPr lang="en-US" sz="1654" dirty="0">
              <a:solidFill>
                <a:srgbClr val="211E1F"/>
              </a:solidFill>
              <a:latin typeface="Arial"/>
              <a:cs typeface="Arial"/>
            </a:endParaRPr>
          </a:p>
          <a:p>
            <a:pPr marL="150815">
              <a:tabLst>
                <a:tab pos="430681" algn="l"/>
              </a:tabLst>
            </a:pPr>
            <a:endParaRPr sz="1654" dirty="0">
              <a:latin typeface="Arial"/>
              <a:cs typeface="Arial"/>
            </a:endParaRPr>
          </a:p>
          <a:p>
            <a:pPr marL="443437" marR="416425" indent="-280618">
              <a:buFont typeface="Symbol"/>
              <a:buChar char=""/>
              <a:tabLst>
                <a:tab pos="443437" algn="l"/>
              </a:tabLst>
            </a:pPr>
            <a:r>
              <a:rPr sz="1654" dirty="0">
                <a:solidFill>
                  <a:srgbClr val="231F20"/>
                </a:solidFill>
                <a:latin typeface="Arial"/>
                <a:cs typeface="Arial"/>
              </a:rPr>
              <a:t>Key in Date Needed, Report Type by choosing the drop-down arrow and if a rush is needed.</a:t>
            </a:r>
            <a:endParaRPr sz="1654" dirty="0">
              <a:latin typeface="Arial"/>
              <a:cs typeface="Arial"/>
            </a:endParaRPr>
          </a:p>
          <a:p>
            <a:pPr marL="443437" marR="511716" indent="-280618">
              <a:spcBef>
                <a:spcPts val="1182"/>
              </a:spcBef>
              <a:buFont typeface="Symbol"/>
              <a:buChar char=""/>
              <a:tabLst>
                <a:tab pos="443437" algn="l"/>
                <a:tab pos="507212" algn="l"/>
              </a:tabLst>
            </a:pPr>
            <a:r>
              <a:rPr sz="1654" dirty="0">
                <a:solidFill>
                  <a:srgbClr val="231F20"/>
                </a:solidFill>
                <a:latin typeface="Arial"/>
                <a:cs typeface="Arial"/>
              </a:rPr>
              <a:t>Payment link will be sent to the Loan Officer and Processor within an hour during business hours.</a:t>
            </a:r>
            <a:endParaRPr sz="1654" dirty="0">
              <a:latin typeface="Arial"/>
              <a:cs typeface="Arial"/>
            </a:endParaRPr>
          </a:p>
          <a:p>
            <a:pPr marL="443437" marR="135057" indent="-280618">
              <a:spcBef>
                <a:spcPts val="1182"/>
              </a:spcBef>
              <a:buFont typeface="Symbol"/>
              <a:buChar char=""/>
              <a:tabLst>
                <a:tab pos="443437" algn="l"/>
              </a:tabLst>
            </a:pPr>
            <a:r>
              <a:rPr sz="1654" dirty="0">
                <a:solidFill>
                  <a:srgbClr val="231F20"/>
                </a:solidFill>
                <a:latin typeface="Arial"/>
                <a:cs typeface="Arial"/>
              </a:rPr>
              <a:t>If the loan is a purchase, upload documents such as the purchase contract and prelim by clicking the “yes” radio button.</a:t>
            </a:r>
            <a:endParaRPr sz="1654" dirty="0">
              <a:latin typeface="Arial"/>
              <a:cs typeface="Arial"/>
            </a:endParaRPr>
          </a:p>
          <a:p>
            <a:pPr marL="443437" marR="529722" indent="-280618">
              <a:spcBef>
                <a:spcPts val="1182"/>
              </a:spcBef>
              <a:buFont typeface="Symbol"/>
              <a:buChar char=""/>
              <a:tabLst>
                <a:tab pos="443437" algn="l"/>
                <a:tab pos="507212" algn="l"/>
              </a:tabLst>
            </a:pPr>
            <a:r>
              <a:rPr sz="1654" dirty="0">
                <a:solidFill>
                  <a:srgbClr val="231F20"/>
                </a:solidFill>
                <a:latin typeface="Arial"/>
                <a:cs typeface="Arial"/>
              </a:rPr>
              <a:t>Click submit to complete the ordering process.</a:t>
            </a:r>
            <a:endParaRPr sz="1654" dirty="0">
              <a:latin typeface="Arial"/>
              <a:cs typeface="Arial"/>
            </a:endParaRPr>
          </a:p>
        </p:txBody>
      </p:sp>
      <p:pic>
        <p:nvPicPr>
          <p:cNvPr id="13" name="object 13"/>
          <p:cNvPicPr/>
          <p:nvPr/>
        </p:nvPicPr>
        <p:blipFill>
          <a:blip r:embed="rId4" cstate="print"/>
          <a:stretch>
            <a:fillRect/>
          </a:stretch>
        </p:blipFill>
        <p:spPr>
          <a:xfrm>
            <a:off x="371423" y="1982835"/>
            <a:ext cx="7015869" cy="3306416"/>
          </a:xfrm>
          <a:prstGeom prst="rect">
            <a:avLst/>
          </a:prstGeom>
        </p:spPr>
      </p:pic>
    </p:spTree>
    <p:extLst>
      <p:ext uri="{BB962C8B-B14F-4D97-AF65-F5344CB8AC3E}">
        <p14:creationId xmlns:p14="http://schemas.microsoft.com/office/powerpoint/2010/main" val="2167984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27144" y="1735333"/>
            <a:ext cx="4535734" cy="3484437"/>
          </a:xfrm>
          <a:prstGeom prst="rect">
            <a:avLst/>
          </a:prstGeom>
        </p:spPr>
        <p:txBody>
          <a:bodyPr vert="horz" wrap="square" lIns="0" tIns="15007" rIns="0" bIns="0" rtlCol="0">
            <a:spAutoFit/>
          </a:bodyPr>
          <a:lstStyle/>
          <a:p>
            <a:pPr marL="15006" marR="271614">
              <a:lnSpc>
                <a:spcPct val="125000"/>
              </a:lnSpc>
              <a:spcBef>
                <a:spcPts val="118"/>
              </a:spcBef>
            </a:pPr>
            <a:r>
              <a:rPr sz="1654" b="1" dirty="0">
                <a:solidFill>
                  <a:srgbClr val="EE621D"/>
                </a:solidFill>
                <a:latin typeface="Arial"/>
                <a:cs typeface="Arial"/>
              </a:rPr>
              <a:t>Service</a:t>
            </a:r>
            <a:r>
              <a:rPr sz="1654" b="1" spc="-53" dirty="0">
                <a:solidFill>
                  <a:srgbClr val="EE621D"/>
                </a:solidFill>
                <a:latin typeface="Arial"/>
                <a:cs typeface="Arial"/>
              </a:rPr>
              <a:t> </a:t>
            </a:r>
            <a:r>
              <a:rPr sz="1654" b="1" dirty="0">
                <a:solidFill>
                  <a:srgbClr val="EE621D"/>
                </a:solidFill>
                <a:latin typeface="Arial"/>
                <a:cs typeface="Arial"/>
              </a:rPr>
              <a:t>Provider</a:t>
            </a:r>
            <a:r>
              <a:rPr sz="1654" b="1" spc="-47" dirty="0">
                <a:solidFill>
                  <a:srgbClr val="EE621D"/>
                </a:solidFill>
                <a:latin typeface="Arial"/>
                <a:cs typeface="Arial"/>
              </a:rPr>
              <a:t> </a:t>
            </a:r>
            <a:r>
              <a:rPr sz="1654" dirty="0">
                <a:solidFill>
                  <a:srgbClr val="231F20"/>
                </a:solidFill>
                <a:latin typeface="Arial"/>
                <a:cs typeface="Arial"/>
              </a:rPr>
              <a:t>–</a:t>
            </a:r>
            <a:r>
              <a:rPr sz="1654" spc="-24" dirty="0">
                <a:solidFill>
                  <a:srgbClr val="231F20"/>
                </a:solidFill>
                <a:latin typeface="Arial"/>
                <a:cs typeface="Arial"/>
              </a:rPr>
              <a:t> </a:t>
            </a:r>
            <a:r>
              <a:rPr sz="1654" dirty="0">
                <a:solidFill>
                  <a:srgbClr val="231F20"/>
                </a:solidFill>
                <a:latin typeface="Arial"/>
                <a:cs typeface="Arial"/>
              </a:rPr>
              <a:t>View</a:t>
            </a:r>
            <a:r>
              <a:rPr sz="1654" spc="-30" dirty="0">
                <a:solidFill>
                  <a:srgbClr val="231F20"/>
                </a:solidFill>
                <a:latin typeface="Arial"/>
                <a:cs typeface="Arial"/>
              </a:rPr>
              <a:t> </a:t>
            </a:r>
            <a:r>
              <a:rPr sz="1654" dirty="0">
                <a:solidFill>
                  <a:srgbClr val="231F20"/>
                </a:solidFill>
                <a:latin typeface="Arial"/>
                <a:cs typeface="Arial"/>
              </a:rPr>
              <a:t>and</a:t>
            </a:r>
            <a:r>
              <a:rPr sz="1654" spc="-24" dirty="0">
                <a:solidFill>
                  <a:srgbClr val="231F20"/>
                </a:solidFill>
                <a:latin typeface="Arial"/>
                <a:cs typeface="Arial"/>
              </a:rPr>
              <a:t> </a:t>
            </a:r>
            <a:r>
              <a:rPr sz="1654" dirty="0">
                <a:solidFill>
                  <a:srgbClr val="231F20"/>
                </a:solidFill>
                <a:latin typeface="Arial"/>
                <a:cs typeface="Arial"/>
              </a:rPr>
              <a:t>sort</a:t>
            </a:r>
            <a:r>
              <a:rPr sz="1654" spc="18" dirty="0">
                <a:solidFill>
                  <a:srgbClr val="231F20"/>
                </a:solidFill>
                <a:latin typeface="Arial"/>
                <a:cs typeface="Arial"/>
              </a:rPr>
              <a:t> </a:t>
            </a:r>
            <a:r>
              <a:rPr sz="1654" dirty="0">
                <a:solidFill>
                  <a:srgbClr val="231F20"/>
                </a:solidFill>
                <a:latin typeface="Arial"/>
                <a:cs typeface="Arial"/>
              </a:rPr>
              <a:t>your</a:t>
            </a:r>
            <a:r>
              <a:rPr sz="1654" spc="-6" dirty="0">
                <a:solidFill>
                  <a:srgbClr val="231F20"/>
                </a:solidFill>
                <a:latin typeface="Arial"/>
                <a:cs typeface="Arial"/>
              </a:rPr>
              <a:t> </a:t>
            </a:r>
            <a:r>
              <a:rPr sz="1654" spc="-12" dirty="0">
                <a:solidFill>
                  <a:srgbClr val="231F20"/>
                </a:solidFill>
                <a:latin typeface="Arial"/>
                <a:cs typeface="Arial"/>
              </a:rPr>
              <a:t>active </a:t>
            </a:r>
            <a:r>
              <a:rPr sz="1654" dirty="0">
                <a:solidFill>
                  <a:srgbClr val="231F20"/>
                </a:solidFill>
                <a:latin typeface="Arial"/>
                <a:cs typeface="Arial"/>
              </a:rPr>
              <a:t>pipeline</a:t>
            </a:r>
            <a:r>
              <a:rPr sz="1654" spc="-18" dirty="0">
                <a:solidFill>
                  <a:srgbClr val="231F20"/>
                </a:solidFill>
                <a:latin typeface="Arial"/>
                <a:cs typeface="Arial"/>
              </a:rPr>
              <a:t> </a:t>
            </a:r>
            <a:r>
              <a:rPr sz="1654" dirty="0">
                <a:solidFill>
                  <a:srgbClr val="231F20"/>
                </a:solidFill>
                <a:latin typeface="Arial"/>
                <a:cs typeface="Arial"/>
              </a:rPr>
              <a:t>(view</a:t>
            </a:r>
            <a:r>
              <a:rPr sz="1654" spc="-18" dirty="0">
                <a:solidFill>
                  <a:srgbClr val="231F20"/>
                </a:solidFill>
                <a:latin typeface="Arial"/>
                <a:cs typeface="Arial"/>
              </a:rPr>
              <a:t> </a:t>
            </a:r>
            <a:r>
              <a:rPr sz="1654" dirty="0">
                <a:solidFill>
                  <a:srgbClr val="231F20"/>
                </a:solidFill>
                <a:latin typeface="Arial"/>
                <a:cs typeface="Arial"/>
              </a:rPr>
              <a:t>lock</a:t>
            </a:r>
            <a:r>
              <a:rPr sz="1654" spc="6" dirty="0">
                <a:solidFill>
                  <a:srgbClr val="231F20"/>
                </a:solidFill>
                <a:latin typeface="Arial"/>
                <a:cs typeface="Arial"/>
              </a:rPr>
              <a:t> </a:t>
            </a:r>
            <a:r>
              <a:rPr sz="1654" dirty="0">
                <a:solidFill>
                  <a:srgbClr val="231F20"/>
                </a:solidFill>
                <a:latin typeface="Arial"/>
                <a:cs typeface="Arial"/>
              </a:rPr>
              <a:t>status,</a:t>
            </a:r>
            <a:r>
              <a:rPr sz="1654" spc="-41" dirty="0">
                <a:solidFill>
                  <a:srgbClr val="231F20"/>
                </a:solidFill>
                <a:latin typeface="Arial"/>
                <a:cs typeface="Arial"/>
              </a:rPr>
              <a:t> </a:t>
            </a:r>
            <a:r>
              <a:rPr sz="1654" dirty="0">
                <a:solidFill>
                  <a:srgbClr val="231F20"/>
                </a:solidFill>
                <a:latin typeface="Arial"/>
                <a:cs typeface="Arial"/>
              </a:rPr>
              <a:t>expiration,</a:t>
            </a:r>
            <a:r>
              <a:rPr sz="1654" spc="-47" dirty="0">
                <a:solidFill>
                  <a:srgbClr val="231F20"/>
                </a:solidFill>
                <a:latin typeface="Arial"/>
                <a:cs typeface="Arial"/>
              </a:rPr>
              <a:t> </a:t>
            </a:r>
            <a:r>
              <a:rPr sz="1654" spc="-12" dirty="0">
                <a:solidFill>
                  <a:srgbClr val="231F20"/>
                </a:solidFill>
                <a:latin typeface="Arial"/>
                <a:cs typeface="Arial"/>
              </a:rPr>
              <a:t>etc.)</a:t>
            </a:r>
            <a:endParaRPr sz="1654" dirty="0">
              <a:latin typeface="Arial"/>
              <a:cs typeface="Arial"/>
            </a:endParaRPr>
          </a:p>
          <a:p>
            <a:pPr marL="15006" marR="45019">
              <a:lnSpc>
                <a:spcPct val="125000"/>
              </a:lnSpc>
            </a:pPr>
            <a:r>
              <a:rPr sz="1654" b="1" dirty="0">
                <a:solidFill>
                  <a:srgbClr val="EE621F"/>
                </a:solidFill>
                <a:latin typeface="Arial"/>
                <a:cs typeface="Arial"/>
              </a:rPr>
              <a:t>Price</a:t>
            </a:r>
            <a:r>
              <a:rPr sz="1654" b="1" spc="-18" dirty="0">
                <a:solidFill>
                  <a:srgbClr val="EE621F"/>
                </a:solidFill>
                <a:latin typeface="Arial"/>
                <a:cs typeface="Arial"/>
              </a:rPr>
              <a:t> </a:t>
            </a:r>
            <a:r>
              <a:rPr sz="1654" b="1" dirty="0">
                <a:solidFill>
                  <a:srgbClr val="EE621F"/>
                </a:solidFill>
                <a:latin typeface="Arial"/>
                <a:cs typeface="Arial"/>
              </a:rPr>
              <a:t>A</a:t>
            </a:r>
            <a:r>
              <a:rPr sz="1654" b="1" spc="-12" dirty="0">
                <a:solidFill>
                  <a:srgbClr val="EE621F"/>
                </a:solidFill>
                <a:latin typeface="Arial"/>
                <a:cs typeface="Arial"/>
              </a:rPr>
              <a:t> </a:t>
            </a:r>
            <a:r>
              <a:rPr sz="1654" b="1" dirty="0">
                <a:solidFill>
                  <a:srgbClr val="EE621F"/>
                </a:solidFill>
                <a:latin typeface="Arial"/>
                <a:cs typeface="Arial"/>
              </a:rPr>
              <a:t>Scenario</a:t>
            </a:r>
            <a:r>
              <a:rPr sz="1654" b="1" spc="-12" dirty="0">
                <a:solidFill>
                  <a:srgbClr val="EE621F"/>
                </a:solidFill>
                <a:latin typeface="Arial"/>
                <a:cs typeface="Arial"/>
              </a:rPr>
              <a:t> </a:t>
            </a:r>
            <a:r>
              <a:rPr sz="1654" dirty="0">
                <a:solidFill>
                  <a:srgbClr val="231F20"/>
                </a:solidFill>
                <a:latin typeface="Arial"/>
                <a:cs typeface="Arial"/>
              </a:rPr>
              <a:t>–</a:t>
            </a:r>
            <a:r>
              <a:rPr sz="1654" spc="-12" dirty="0">
                <a:solidFill>
                  <a:srgbClr val="231F20"/>
                </a:solidFill>
                <a:latin typeface="Arial"/>
                <a:cs typeface="Arial"/>
              </a:rPr>
              <a:t> </a:t>
            </a:r>
            <a:r>
              <a:rPr sz="1654" dirty="0">
                <a:solidFill>
                  <a:srgbClr val="231F20"/>
                </a:solidFill>
                <a:latin typeface="Arial"/>
                <a:cs typeface="Arial"/>
              </a:rPr>
              <a:t>Key</a:t>
            </a:r>
            <a:r>
              <a:rPr sz="1654" spc="6" dirty="0">
                <a:solidFill>
                  <a:srgbClr val="231F20"/>
                </a:solidFill>
                <a:latin typeface="Arial"/>
                <a:cs typeface="Arial"/>
              </a:rPr>
              <a:t> </a:t>
            </a:r>
            <a:r>
              <a:rPr sz="1654" dirty="0">
                <a:solidFill>
                  <a:srgbClr val="231F20"/>
                </a:solidFill>
                <a:latin typeface="Arial"/>
                <a:cs typeface="Arial"/>
              </a:rPr>
              <a:t>in</a:t>
            </a:r>
            <a:r>
              <a:rPr sz="1654" spc="-18" dirty="0">
                <a:solidFill>
                  <a:srgbClr val="231F20"/>
                </a:solidFill>
                <a:latin typeface="Arial"/>
                <a:cs typeface="Arial"/>
              </a:rPr>
              <a:t> </a:t>
            </a:r>
            <a:r>
              <a:rPr sz="1654" dirty="0">
                <a:solidFill>
                  <a:srgbClr val="231F20"/>
                </a:solidFill>
                <a:latin typeface="Arial"/>
                <a:cs typeface="Arial"/>
              </a:rPr>
              <a:t>loan</a:t>
            </a:r>
            <a:r>
              <a:rPr sz="1654" spc="-18" dirty="0">
                <a:solidFill>
                  <a:srgbClr val="231F20"/>
                </a:solidFill>
                <a:latin typeface="Arial"/>
                <a:cs typeface="Arial"/>
              </a:rPr>
              <a:t> </a:t>
            </a:r>
            <a:r>
              <a:rPr sz="1654" dirty="0">
                <a:solidFill>
                  <a:srgbClr val="231F20"/>
                </a:solidFill>
                <a:latin typeface="Arial"/>
                <a:cs typeface="Arial"/>
              </a:rPr>
              <a:t>attributes</a:t>
            </a:r>
            <a:r>
              <a:rPr sz="1654" spc="6" dirty="0">
                <a:solidFill>
                  <a:srgbClr val="231F20"/>
                </a:solidFill>
                <a:latin typeface="Arial"/>
                <a:cs typeface="Arial"/>
              </a:rPr>
              <a:t> </a:t>
            </a:r>
            <a:r>
              <a:rPr sz="1654" dirty="0">
                <a:solidFill>
                  <a:srgbClr val="231F20"/>
                </a:solidFill>
                <a:latin typeface="Arial"/>
                <a:cs typeface="Arial"/>
              </a:rPr>
              <a:t>to</a:t>
            </a:r>
            <a:r>
              <a:rPr sz="1654" spc="-18" dirty="0">
                <a:solidFill>
                  <a:srgbClr val="231F20"/>
                </a:solidFill>
                <a:latin typeface="Arial"/>
                <a:cs typeface="Arial"/>
              </a:rPr>
              <a:t> </a:t>
            </a:r>
            <a:r>
              <a:rPr sz="1654" spc="-30" dirty="0">
                <a:solidFill>
                  <a:srgbClr val="231F20"/>
                </a:solidFill>
                <a:latin typeface="Arial"/>
                <a:cs typeface="Arial"/>
              </a:rPr>
              <a:t>run </a:t>
            </a:r>
            <a:r>
              <a:rPr sz="1654" dirty="0">
                <a:solidFill>
                  <a:srgbClr val="231F20"/>
                </a:solidFill>
                <a:latin typeface="Arial"/>
                <a:cs typeface="Arial"/>
              </a:rPr>
              <a:t>pricing</a:t>
            </a:r>
            <a:r>
              <a:rPr sz="1654" spc="-30" dirty="0">
                <a:solidFill>
                  <a:srgbClr val="231F20"/>
                </a:solidFill>
                <a:latin typeface="Arial"/>
                <a:cs typeface="Arial"/>
              </a:rPr>
              <a:t> </a:t>
            </a:r>
            <a:r>
              <a:rPr sz="1654" dirty="0">
                <a:solidFill>
                  <a:srgbClr val="231F20"/>
                </a:solidFill>
                <a:latin typeface="Arial"/>
                <a:cs typeface="Arial"/>
              </a:rPr>
              <a:t>and</a:t>
            </a:r>
            <a:r>
              <a:rPr sz="1654" spc="-30" dirty="0">
                <a:solidFill>
                  <a:srgbClr val="231F20"/>
                </a:solidFill>
                <a:latin typeface="Arial"/>
                <a:cs typeface="Arial"/>
              </a:rPr>
              <a:t> </a:t>
            </a:r>
            <a:r>
              <a:rPr sz="1654" spc="-12" dirty="0">
                <a:solidFill>
                  <a:srgbClr val="231F20"/>
                </a:solidFill>
                <a:latin typeface="Arial"/>
                <a:cs typeface="Arial"/>
              </a:rPr>
              <a:t>eligibility.</a:t>
            </a:r>
            <a:endParaRPr sz="1654" dirty="0">
              <a:latin typeface="Arial"/>
              <a:cs typeface="Arial"/>
            </a:endParaRPr>
          </a:p>
          <a:p>
            <a:pPr marL="15006" marR="46520">
              <a:lnSpc>
                <a:spcPct val="125000"/>
              </a:lnSpc>
            </a:pPr>
            <a:r>
              <a:rPr sz="1654" b="1" dirty="0">
                <a:solidFill>
                  <a:srgbClr val="EE621F"/>
                </a:solidFill>
                <a:latin typeface="Arial"/>
                <a:cs typeface="Arial"/>
              </a:rPr>
              <a:t>Create</a:t>
            </a:r>
            <a:r>
              <a:rPr sz="1654" b="1" spc="-18" dirty="0">
                <a:solidFill>
                  <a:srgbClr val="EE621F"/>
                </a:solidFill>
                <a:latin typeface="Arial"/>
                <a:cs typeface="Arial"/>
              </a:rPr>
              <a:t> </a:t>
            </a:r>
            <a:r>
              <a:rPr sz="1654" b="1" dirty="0">
                <a:solidFill>
                  <a:srgbClr val="EE621F"/>
                </a:solidFill>
                <a:latin typeface="Arial"/>
                <a:cs typeface="Arial"/>
              </a:rPr>
              <a:t>Loan</a:t>
            </a:r>
            <a:r>
              <a:rPr sz="1654" b="1" spc="-18" dirty="0">
                <a:solidFill>
                  <a:srgbClr val="EE621F"/>
                </a:solidFill>
                <a:latin typeface="Arial"/>
                <a:cs typeface="Arial"/>
              </a:rPr>
              <a:t> </a:t>
            </a:r>
            <a:r>
              <a:rPr sz="1654" dirty="0">
                <a:solidFill>
                  <a:srgbClr val="231F20"/>
                </a:solidFill>
                <a:latin typeface="Arial"/>
                <a:cs typeface="Arial"/>
              </a:rPr>
              <a:t>–</a:t>
            </a:r>
            <a:r>
              <a:rPr sz="1654" spc="-18" dirty="0">
                <a:solidFill>
                  <a:srgbClr val="231F20"/>
                </a:solidFill>
                <a:latin typeface="Arial"/>
                <a:cs typeface="Arial"/>
              </a:rPr>
              <a:t> </a:t>
            </a:r>
            <a:r>
              <a:rPr sz="1654" dirty="0">
                <a:solidFill>
                  <a:srgbClr val="231F20"/>
                </a:solidFill>
                <a:latin typeface="Arial"/>
                <a:cs typeface="Arial"/>
              </a:rPr>
              <a:t>Upload</a:t>
            </a:r>
            <a:r>
              <a:rPr sz="1654" spc="-18" dirty="0">
                <a:solidFill>
                  <a:srgbClr val="231F20"/>
                </a:solidFill>
                <a:latin typeface="Arial"/>
                <a:cs typeface="Arial"/>
              </a:rPr>
              <a:t> </a:t>
            </a:r>
            <a:r>
              <a:rPr sz="1654" dirty="0">
                <a:solidFill>
                  <a:srgbClr val="231F20"/>
                </a:solidFill>
                <a:latin typeface="Arial"/>
                <a:cs typeface="Arial"/>
              </a:rPr>
              <a:t>3.4</a:t>
            </a:r>
            <a:r>
              <a:rPr sz="1654" spc="-18" dirty="0">
                <a:solidFill>
                  <a:srgbClr val="231F20"/>
                </a:solidFill>
                <a:latin typeface="Arial"/>
                <a:cs typeface="Arial"/>
              </a:rPr>
              <a:t> </a:t>
            </a:r>
            <a:r>
              <a:rPr sz="1654" dirty="0">
                <a:solidFill>
                  <a:srgbClr val="231F20"/>
                </a:solidFill>
                <a:latin typeface="Arial"/>
                <a:cs typeface="Arial"/>
              </a:rPr>
              <a:t>file</a:t>
            </a:r>
            <a:r>
              <a:rPr sz="1654" spc="-18" dirty="0">
                <a:solidFill>
                  <a:srgbClr val="231F20"/>
                </a:solidFill>
                <a:latin typeface="Arial"/>
                <a:cs typeface="Arial"/>
              </a:rPr>
              <a:t> </a:t>
            </a:r>
            <a:r>
              <a:rPr sz="1654" dirty="0">
                <a:solidFill>
                  <a:srgbClr val="231F20"/>
                </a:solidFill>
                <a:latin typeface="Arial"/>
                <a:cs typeface="Arial"/>
              </a:rPr>
              <a:t>and</a:t>
            </a:r>
            <a:r>
              <a:rPr sz="1654" spc="-24" dirty="0">
                <a:solidFill>
                  <a:srgbClr val="231F20"/>
                </a:solidFill>
                <a:latin typeface="Arial"/>
                <a:cs typeface="Arial"/>
              </a:rPr>
              <a:t> </a:t>
            </a:r>
            <a:r>
              <a:rPr sz="1654" dirty="0">
                <a:solidFill>
                  <a:srgbClr val="231F20"/>
                </a:solidFill>
                <a:latin typeface="Arial"/>
                <a:cs typeface="Arial"/>
              </a:rPr>
              <a:t>register</a:t>
            </a:r>
            <a:r>
              <a:rPr sz="1654" spc="-53" dirty="0">
                <a:solidFill>
                  <a:srgbClr val="231F20"/>
                </a:solidFill>
                <a:latin typeface="Arial"/>
                <a:cs typeface="Arial"/>
              </a:rPr>
              <a:t> </a:t>
            </a:r>
            <a:r>
              <a:rPr sz="1654" spc="-12" dirty="0">
                <a:solidFill>
                  <a:srgbClr val="231F20"/>
                </a:solidFill>
                <a:latin typeface="Arial"/>
                <a:cs typeface="Arial"/>
              </a:rPr>
              <a:t>loan. </a:t>
            </a:r>
            <a:r>
              <a:rPr sz="1654" b="1" dirty="0">
                <a:solidFill>
                  <a:srgbClr val="EE621D"/>
                </a:solidFill>
                <a:latin typeface="Arial"/>
                <a:cs typeface="Arial"/>
              </a:rPr>
              <a:t>Service</a:t>
            </a:r>
            <a:r>
              <a:rPr sz="1654" b="1" spc="-18" dirty="0">
                <a:solidFill>
                  <a:srgbClr val="EE621D"/>
                </a:solidFill>
                <a:latin typeface="Arial"/>
                <a:cs typeface="Arial"/>
              </a:rPr>
              <a:t> </a:t>
            </a:r>
            <a:r>
              <a:rPr sz="1654" b="1" dirty="0">
                <a:solidFill>
                  <a:srgbClr val="EE621D"/>
                </a:solidFill>
                <a:latin typeface="Arial"/>
                <a:cs typeface="Arial"/>
              </a:rPr>
              <a:t>Provider</a:t>
            </a:r>
            <a:r>
              <a:rPr sz="1654" b="1" spc="-18" dirty="0">
                <a:solidFill>
                  <a:srgbClr val="EE621D"/>
                </a:solidFill>
                <a:latin typeface="Arial"/>
                <a:cs typeface="Arial"/>
              </a:rPr>
              <a:t> </a:t>
            </a:r>
            <a:r>
              <a:rPr sz="1654" dirty="0">
                <a:solidFill>
                  <a:srgbClr val="231F20"/>
                </a:solidFill>
                <a:latin typeface="Arial"/>
                <a:cs typeface="Arial"/>
              </a:rPr>
              <a:t>-</a:t>
            </a:r>
            <a:r>
              <a:rPr sz="1654" spc="-18" dirty="0">
                <a:solidFill>
                  <a:srgbClr val="231F20"/>
                </a:solidFill>
                <a:latin typeface="Arial"/>
                <a:cs typeface="Arial"/>
              </a:rPr>
              <a:t> </a:t>
            </a:r>
            <a:r>
              <a:rPr sz="1654" dirty="0">
                <a:solidFill>
                  <a:srgbClr val="231F20"/>
                </a:solidFill>
                <a:latin typeface="Arial"/>
                <a:cs typeface="Arial"/>
              </a:rPr>
              <a:t>Saved</a:t>
            </a:r>
            <a:r>
              <a:rPr sz="1654" spc="-18" dirty="0">
                <a:solidFill>
                  <a:srgbClr val="231F20"/>
                </a:solidFill>
                <a:latin typeface="Arial"/>
                <a:cs typeface="Arial"/>
              </a:rPr>
              <a:t> </a:t>
            </a:r>
            <a:r>
              <a:rPr sz="1654" dirty="0">
                <a:solidFill>
                  <a:srgbClr val="231F20"/>
                </a:solidFill>
                <a:latin typeface="Arial"/>
                <a:cs typeface="Arial"/>
              </a:rPr>
              <a:t>Providers</a:t>
            </a:r>
            <a:r>
              <a:rPr sz="1654" spc="-18" dirty="0">
                <a:solidFill>
                  <a:srgbClr val="231F20"/>
                </a:solidFill>
                <a:latin typeface="Arial"/>
                <a:cs typeface="Arial"/>
              </a:rPr>
              <a:t> </a:t>
            </a:r>
            <a:r>
              <a:rPr sz="1654" dirty="0">
                <a:solidFill>
                  <a:srgbClr val="231F20"/>
                </a:solidFill>
                <a:latin typeface="Arial"/>
                <a:cs typeface="Arial"/>
              </a:rPr>
              <a:t>for</a:t>
            </a:r>
            <a:r>
              <a:rPr sz="1654" spc="-12" dirty="0">
                <a:solidFill>
                  <a:srgbClr val="231F20"/>
                </a:solidFill>
                <a:latin typeface="Arial"/>
                <a:cs typeface="Arial"/>
              </a:rPr>
              <a:t> </a:t>
            </a:r>
            <a:r>
              <a:rPr sz="1654" spc="-30" dirty="0">
                <a:solidFill>
                  <a:srgbClr val="231F20"/>
                </a:solidFill>
                <a:latin typeface="Arial"/>
                <a:cs typeface="Arial"/>
              </a:rPr>
              <a:t>ILE </a:t>
            </a:r>
            <a:r>
              <a:rPr sz="1654" b="1" dirty="0">
                <a:solidFill>
                  <a:srgbClr val="FF7120"/>
                </a:solidFill>
                <a:latin typeface="Arial"/>
                <a:cs typeface="Arial"/>
              </a:rPr>
              <a:t>lncomelQ</a:t>
            </a:r>
            <a:r>
              <a:rPr sz="1654" b="1" spc="-18" dirty="0">
                <a:solidFill>
                  <a:srgbClr val="FF7120"/>
                </a:solidFill>
                <a:latin typeface="Arial"/>
                <a:cs typeface="Arial"/>
              </a:rPr>
              <a:t> </a:t>
            </a:r>
            <a:r>
              <a:rPr sz="1654" b="1" dirty="0">
                <a:solidFill>
                  <a:srgbClr val="FF7120"/>
                </a:solidFill>
                <a:latin typeface="Arial"/>
                <a:cs typeface="Arial"/>
              </a:rPr>
              <a:t>Bank</a:t>
            </a:r>
            <a:r>
              <a:rPr sz="1654" b="1" spc="-18" dirty="0">
                <a:solidFill>
                  <a:srgbClr val="FF7120"/>
                </a:solidFill>
                <a:latin typeface="Arial"/>
                <a:cs typeface="Arial"/>
              </a:rPr>
              <a:t> </a:t>
            </a:r>
            <a:r>
              <a:rPr sz="1654" b="1" dirty="0">
                <a:solidFill>
                  <a:srgbClr val="FF7120"/>
                </a:solidFill>
                <a:latin typeface="Arial"/>
                <a:cs typeface="Arial"/>
              </a:rPr>
              <a:t>Stmt</a:t>
            </a:r>
            <a:r>
              <a:rPr sz="1654" b="1" spc="-18" dirty="0">
                <a:solidFill>
                  <a:srgbClr val="FF7120"/>
                </a:solidFill>
                <a:latin typeface="Arial"/>
                <a:cs typeface="Arial"/>
              </a:rPr>
              <a:t> </a:t>
            </a:r>
            <a:r>
              <a:rPr sz="1654" b="1" dirty="0">
                <a:solidFill>
                  <a:srgbClr val="FF7120"/>
                </a:solidFill>
                <a:latin typeface="Arial"/>
                <a:cs typeface="Arial"/>
              </a:rPr>
              <a:t>Analysis</a:t>
            </a:r>
            <a:r>
              <a:rPr sz="1654" b="1" spc="-12" dirty="0">
                <a:solidFill>
                  <a:srgbClr val="FF7120"/>
                </a:solidFill>
                <a:latin typeface="Arial"/>
                <a:cs typeface="Arial"/>
              </a:rPr>
              <a:t> </a:t>
            </a:r>
            <a:r>
              <a:rPr sz="1654" dirty="0">
                <a:solidFill>
                  <a:srgbClr val="231F20"/>
                </a:solidFill>
                <a:latin typeface="Arial"/>
                <a:cs typeface="Arial"/>
              </a:rPr>
              <a:t>-</a:t>
            </a:r>
            <a:r>
              <a:rPr sz="1654" spc="-18" dirty="0">
                <a:solidFill>
                  <a:srgbClr val="231F20"/>
                </a:solidFill>
                <a:latin typeface="Arial"/>
                <a:cs typeface="Arial"/>
              </a:rPr>
              <a:t> </a:t>
            </a:r>
            <a:r>
              <a:rPr sz="1654" dirty="0">
                <a:solidFill>
                  <a:srgbClr val="231F20"/>
                </a:solidFill>
                <a:latin typeface="Arial"/>
                <a:cs typeface="Arial"/>
              </a:rPr>
              <a:t>Submit</a:t>
            </a:r>
            <a:r>
              <a:rPr sz="1654" spc="-18" dirty="0">
                <a:solidFill>
                  <a:srgbClr val="231F20"/>
                </a:solidFill>
                <a:latin typeface="Arial"/>
                <a:cs typeface="Arial"/>
              </a:rPr>
              <a:t> </a:t>
            </a:r>
            <a:r>
              <a:rPr sz="1654" spc="-24" dirty="0">
                <a:solidFill>
                  <a:srgbClr val="231F20"/>
                </a:solidFill>
                <a:latin typeface="Arial"/>
                <a:cs typeface="Arial"/>
              </a:rPr>
              <a:t>Bank </a:t>
            </a:r>
            <a:r>
              <a:rPr sz="1654" dirty="0">
                <a:solidFill>
                  <a:srgbClr val="231F20"/>
                </a:solidFill>
                <a:latin typeface="Arial"/>
                <a:cs typeface="Arial"/>
              </a:rPr>
              <a:t>Statements</a:t>
            </a:r>
            <a:r>
              <a:rPr sz="1654" spc="-18" dirty="0">
                <a:solidFill>
                  <a:srgbClr val="231F20"/>
                </a:solidFill>
                <a:latin typeface="Arial"/>
                <a:cs typeface="Arial"/>
              </a:rPr>
              <a:t> </a:t>
            </a:r>
            <a:r>
              <a:rPr sz="1654" dirty="0">
                <a:solidFill>
                  <a:srgbClr val="231F20"/>
                </a:solidFill>
                <a:latin typeface="Arial"/>
                <a:cs typeface="Arial"/>
              </a:rPr>
              <a:t>for</a:t>
            </a:r>
            <a:r>
              <a:rPr sz="1654" spc="-18" dirty="0">
                <a:solidFill>
                  <a:srgbClr val="231F20"/>
                </a:solidFill>
                <a:latin typeface="Arial"/>
                <a:cs typeface="Arial"/>
              </a:rPr>
              <a:t> </a:t>
            </a:r>
            <a:r>
              <a:rPr sz="1654" dirty="0">
                <a:solidFill>
                  <a:srgbClr val="231F20"/>
                </a:solidFill>
                <a:latin typeface="Arial"/>
                <a:cs typeface="Arial"/>
              </a:rPr>
              <a:t>deposit</a:t>
            </a:r>
            <a:r>
              <a:rPr sz="1654" spc="-12" dirty="0">
                <a:solidFill>
                  <a:srgbClr val="231F20"/>
                </a:solidFill>
                <a:latin typeface="Arial"/>
                <a:cs typeface="Arial"/>
              </a:rPr>
              <a:t> Analysis</a:t>
            </a:r>
            <a:endParaRPr sz="1654" dirty="0">
              <a:latin typeface="Arial"/>
              <a:cs typeface="Arial"/>
            </a:endParaRPr>
          </a:p>
          <a:p>
            <a:pPr marL="15006" marR="6003">
              <a:lnSpc>
                <a:spcPct val="125000"/>
              </a:lnSpc>
            </a:pPr>
            <a:r>
              <a:rPr sz="1654" b="1" dirty="0">
                <a:solidFill>
                  <a:srgbClr val="EC621F"/>
                </a:solidFill>
                <a:latin typeface="Arial"/>
                <a:cs typeface="Arial"/>
              </a:rPr>
              <a:t>Resources</a:t>
            </a:r>
            <a:r>
              <a:rPr sz="1654" b="1" spc="6" dirty="0">
                <a:solidFill>
                  <a:srgbClr val="EC621F"/>
                </a:solidFill>
                <a:latin typeface="Arial"/>
                <a:cs typeface="Arial"/>
              </a:rPr>
              <a:t> </a:t>
            </a:r>
            <a:r>
              <a:rPr sz="1654" dirty="0">
                <a:solidFill>
                  <a:srgbClr val="231F20"/>
                </a:solidFill>
                <a:latin typeface="Arial"/>
                <a:cs typeface="Arial"/>
              </a:rPr>
              <a:t>–</a:t>
            </a:r>
            <a:r>
              <a:rPr sz="1654" spc="-24" dirty="0">
                <a:solidFill>
                  <a:srgbClr val="231F20"/>
                </a:solidFill>
                <a:latin typeface="Arial"/>
                <a:cs typeface="Arial"/>
              </a:rPr>
              <a:t> </a:t>
            </a:r>
            <a:r>
              <a:rPr sz="1654" dirty="0">
                <a:solidFill>
                  <a:srgbClr val="231F20"/>
                </a:solidFill>
                <a:latin typeface="Arial"/>
                <a:cs typeface="Arial"/>
              </a:rPr>
              <a:t>Link</a:t>
            </a:r>
            <a:r>
              <a:rPr sz="1654" spc="12" dirty="0">
                <a:solidFill>
                  <a:srgbClr val="231F20"/>
                </a:solidFill>
                <a:latin typeface="Arial"/>
                <a:cs typeface="Arial"/>
              </a:rPr>
              <a:t> </a:t>
            </a:r>
            <a:r>
              <a:rPr sz="1654" dirty="0">
                <a:solidFill>
                  <a:srgbClr val="231F20"/>
                </a:solidFill>
                <a:latin typeface="Arial"/>
                <a:cs typeface="Arial"/>
              </a:rPr>
              <a:t>to</a:t>
            </a:r>
            <a:r>
              <a:rPr sz="1654" spc="6" dirty="0">
                <a:solidFill>
                  <a:srgbClr val="231F20"/>
                </a:solidFill>
                <a:latin typeface="Arial"/>
                <a:cs typeface="Arial"/>
              </a:rPr>
              <a:t> </a:t>
            </a:r>
            <a:r>
              <a:rPr sz="1654" dirty="0">
                <a:solidFill>
                  <a:srgbClr val="231F20"/>
                </a:solidFill>
                <a:latin typeface="Arial"/>
                <a:cs typeface="Arial"/>
              </a:rPr>
              <a:t>Newfi</a:t>
            </a:r>
            <a:r>
              <a:rPr sz="1654" spc="-30" dirty="0">
                <a:solidFill>
                  <a:srgbClr val="231F20"/>
                </a:solidFill>
                <a:latin typeface="Arial"/>
                <a:cs typeface="Arial"/>
              </a:rPr>
              <a:t> </a:t>
            </a:r>
            <a:r>
              <a:rPr sz="1654" spc="-12" dirty="0">
                <a:solidFill>
                  <a:srgbClr val="231F20"/>
                </a:solidFill>
                <a:latin typeface="Arial"/>
                <a:cs typeface="Arial"/>
              </a:rPr>
              <a:t>Wholesale’s </a:t>
            </a:r>
            <a:r>
              <a:rPr sz="1654" dirty="0">
                <a:solidFill>
                  <a:srgbClr val="231F20"/>
                </a:solidFill>
                <a:latin typeface="Arial"/>
                <a:cs typeface="Arial"/>
              </a:rPr>
              <a:t>resources</a:t>
            </a:r>
            <a:r>
              <a:rPr sz="1654" spc="18" dirty="0">
                <a:solidFill>
                  <a:srgbClr val="231F20"/>
                </a:solidFill>
                <a:latin typeface="Arial"/>
                <a:cs typeface="Arial"/>
              </a:rPr>
              <a:t> </a:t>
            </a:r>
            <a:r>
              <a:rPr sz="1654" dirty="0">
                <a:solidFill>
                  <a:srgbClr val="231F20"/>
                </a:solidFill>
                <a:latin typeface="Arial"/>
                <a:cs typeface="Arial"/>
              </a:rPr>
              <a:t>page</a:t>
            </a:r>
            <a:r>
              <a:rPr sz="1654" spc="-12" dirty="0">
                <a:solidFill>
                  <a:srgbClr val="231F20"/>
                </a:solidFill>
                <a:latin typeface="Arial"/>
                <a:cs typeface="Arial"/>
              </a:rPr>
              <a:t> </a:t>
            </a:r>
            <a:r>
              <a:rPr sz="1654" dirty="0">
                <a:solidFill>
                  <a:srgbClr val="231F20"/>
                </a:solidFill>
                <a:latin typeface="Arial"/>
                <a:cs typeface="Arial"/>
              </a:rPr>
              <a:t>for</a:t>
            </a:r>
            <a:r>
              <a:rPr sz="1654" spc="-59" dirty="0">
                <a:solidFill>
                  <a:srgbClr val="231F20"/>
                </a:solidFill>
                <a:latin typeface="Arial"/>
                <a:cs typeface="Arial"/>
              </a:rPr>
              <a:t> </a:t>
            </a:r>
            <a:r>
              <a:rPr sz="1654" dirty="0">
                <a:solidFill>
                  <a:srgbClr val="231F20"/>
                </a:solidFill>
                <a:latin typeface="Arial"/>
                <a:cs typeface="Arial"/>
              </a:rPr>
              <a:t>forms,</a:t>
            </a:r>
            <a:r>
              <a:rPr sz="1654" spc="35" dirty="0">
                <a:solidFill>
                  <a:srgbClr val="231F20"/>
                </a:solidFill>
                <a:latin typeface="Arial"/>
                <a:cs typeface="Arial"/>
              </a:rPr>
              <a:t> </a:t>
            </a:r>
            <a:r>
              <a:rPr sz="1654" dirty="0">
                <a:solidFill>
                  <a:srgbClr val="231F20"/>
                </a:solidFill>
                <a:latin typeface="Arial"/>
                <a:cs typeface="Arial"/>
              </a:rPr>
              <a:t>disclosures,</a:t>
            </a:r>
            <a:r>
              <a:rPr sz="1654" spc="-41" dirty="0">
                <a:solidFill>
                  <a:srgbClr val="231F20"/>
                </a:solidFill>
                <a:latin typeface="Arial"/>
                <a:cs typeface="Arial"/>
              </a:rPr>
              <a:t> </a:t>
            </a:r>
            <a:r>
              <a:rPr sz="1654" dirty="0">
                <a:solidFill>
                  <a:srgbClr val="231F20"/>
                </a:solidFill>
                <a:latin typeface="Arial"/>
                <a:cs typeface="Arial"/>
              </a:rPr>
              <a:t>and</a:t>
            </a:r>
            <a:r>
              <a:rPr sz="1654" spc="-6" dirty="0">
                <a:solidFill>
                  <a:srgbClr val="231F20"/>
                </a:solidFill>
                <a:latin typeface="Arial"/>
                <a:cs typeface="Arial"/>
              </a:rPr>
              <a:t> </a:t>
            </a:r>
            <a:r>
              <a:rPr sz="1654" spc="-12" dirty="0">
                <a:solidFill>
                  <a:srgbClr val="231F20"/>
                </a:solidFill>
                <a:latin typeface="Arial"/>
                <a:cs typeface="Arial"/>
              </a:rPr>
              <a:t>other information.</a:t>
            </a:r>
            <a:endParaRPr sz="1654" dirty="0">
              <a:latin typeface="Arial"/>
              <a:cs typeface="Arial"/>
            </a:endParaRPr>
          </a:p>
        </p:txBody>
      </p:sp>
      <p:pic>
        <p:nvPicPr>
          <p:cNvPr id="3" name="object 3"/>
          <p:cNvPicPr/>
          <p:nvPr/>
        </p:nvPicPr>
        <p:blipFill>
          <a:blip r:embed="rId2" cstate="print"/>
          <a:stretch>
            <a:fillRect/>
          </a:stretch>
        </p:blipFill>
        <p:spPr>
          <a:xfrm>
            <a:off x="388549" y="1849337"/>
            <a:ext cx="6472189" cy="3749812"/>
          </a:xfrm>
          <a:prstGeom prst="rect">
            <a:avLst/>
          </a:prstGeom>
        </p:spPr>
      </p:pic>
      <p:sp>
        <p:nvSpPr>
          <p:cNvPr id="4" name="object 4" descr="$PPTXTitle"/>
          <p:cNvSpPr txBox="1">
            <a:spLocks noGrp="1"/>
          </p:cNvSpPr>
          <p:nvPr>
            <p:ph type="title"/>
          </p:nvPr>
        </p:nvSpPr>
        <p:spPr>
          <a:xfrm>
            <a:off x="388549" y="698163"/>
            <a:ext cx="12425435" cy="560688"/>
          </a:xfrm>
          <a:prstGeom prst="rect">
            <a:avLst/>
          </a:prstGeom>
        </p:spPr>
        <p:txBody>
          <a:bodyPr vert="horz" wrap="square" lIns="0" tIns="15007" rIns="0" bIns="0" rtlCol="0" anchor="ctr">
            <a:spAutoFit/>
          </a:bodyPr>
          <a:lstStyle/>
          <a:p>
            <a:pPr marL="66028">
              <a:lnSpc>
                <a:spcPct val="100000"/>
              </a:lnSpc>
              <a:spcBef>
                <a:spcPts val="118"/>
              </a:spcBef>
            </a:pPr>
            <a:r>
              <a:rPr sz="3545" dirty="0">
                <a:solidFill>
                  <a:srgbClr val="000000"/>
                </a:solidFill>
              </a:rPr>
              <a:t>Home</a:t>
            </a:r>
            <a:r>
              <a:rPr sz="3545" spc="-18" dirty="0">
                <a:solidFill>
                  <a:srgbClr val="000000"/>
                </a:solidFill>
              </a:rPr>
              <a:t> </a:t>
            </a:r>
            <a:r>
              <a:rPr sz="3545" spc="-12" dirty="0">
                <a:solidFill>
                  <a:srgbClr val="000000"/>
                </a:solidFill>
              </a:rPr>
              <a:t>Screen</a:t>
            </a:r>
            <a:endParaRPr sz="3545" dirty="0"/>
          </a:p>
        </p:txBody>
      </p:sp>
    </p:spTree>
    <p:extLst>
      <p:ext uri="{BB962C8B-B14F-4D97-AF65-F5344CB8AC3E}">
        <p14:creationId xmlns:p14="http://schemas.microsoft.com/office/powerpoint/2010/main" val="1990560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217752" y="576502"/>
            <a:ext cx="7558056" cy="551582"/>
          </a:xfrm>
          <a:prstGeom prst="rect">
            <a:avLst/>
          </a:prstGeom>
        </p:spPr>
        <p:txBody>
          <a:bodyPr vert="horz" wrap="square" lIns="0" tIns="15007" rIns="0" bIns="0" rtlCol="0" anchor="ctr">
            <a:spAutoFit/>
          </a:bodyPr>
          <a:lstStyle/>
          <a:p>
            <a:pPr marL="15006">
              <a:lnSpc>
                <a:spcPct val="100000"/>
              </a:lnSpc>
              <a:spcBef>
                <a:spcPts val="118"/>
              </a:spcBef>
            </a:pPr>
            <a:r>
              <a:rPr sz="3486" spc="-12" dirty="0"/>
              <a:t>Procedure</a:t>
            </a:r>
            <a:r>
              <a:rPr sz="3486" spc="-171" dirty="0"/>
              <a:t> </a:t>
            </a:r>
            <a:r>
              <a:rPr sz="3486" dirty="0"/>
              <a:t>for</a:t>
            </a:r>
            <a:r>
              <a:rPr sz="3486" spc="-165" dirty="0"/>
              <a:t> </a:t>
            </a:r>
            <a:r>
              <a:rPr sz="3486" dirty="0"/>
              <a:t>Uploading</a:t>
            </a:r>
            <a:r>
              <a:rPr sz="3486" spc="-142" dirty="0"/>
              <a:t> </a:t>
            </a:r>
            <a:r>
              <a:rPr sz="3486" spc="-12" dirty="0"/>
              <a:t>Conditions</a:t>
            </a:r>
            <a:endParaRPr sz="3486" dirty="0"/>
          </a:p>
        </p:txBody>
      </p:sp>
      <p:sp>
        <p:nvSpPr>
          <p:cNvPr id="3" name="object 3"/>
          <p:cNvSpPr txBox="1"/>
          <p:nvPr/>
        </p:nvSpPr>
        <p:spPr>
          <a:xfrm>
            <a:off x="8407906" y="1200725"/>
            <a:ext cx="3638142" cy="4184699"/>
          </a:xfrm>
          <a:prstGeom prst="rect">
            <a:avLst/>
          </a:prstGeom>
        </p:spPr>
        <p:txBody>
          <a:bodyPr vert="horz" wrap="square" lIns="0" tIns="112549" rIns="0" bIns="0" rtlCol="0">
            <a:spAutoFit/>
          </a:bodyPr>
          <a:lstStyle/>
          <a:p>
            <a:pPr marL="15006">
              <a:spcBef>
                <a:spcPts val="886"/>
              </a:spcBef>
            </a:pPr>
            <a:r>
              <a:rPr sz="1713" b="1" dirty="0">
                <a:solidFill>
                  <a:srgbClr val="231F20"/>
                </a:solidFill>
                <a:latin typeface="Arial"/>
                <a:cs typeface="Arial"/>
              </a:rPr>
              <a:t>Select</a:t>
            </a:r>
            <a:r>
              <a:rPr sz="1713" b="1" spc="201" dirty="0">
                <a:solidFill>
                  <a:srgbClr val="231F20"/>
                </a:solidFill>
                <a:latin typeface="Arial"/>
                <a:cs typeface="Arial"/>
              </a:rPr>
              <a:t> </a:t>
            </a:r>
            <a:r>
              <a:rPr sz="1713" b="1" dirty="0">
                <a:solidFill>
                  <a:srgbClr val="231F20"/>
                </a:solidFill>
                <a:latin typeface="Arial"/>
                <a:cs typeface="Arial"/>
              </a:rPr>
              <a:t>“Upload</a:t>
            </a:r>
            <a:r>
              <a:rPr sz="1713" b="1" spc="171" dirty="0">
                <a:solidFill>
                  <a:srgbClr val="231F20"/>
                </a:solidFill>
                <a:latin typeface="Arial"/>
                <a:cs typeface="Arial"/>
              </a:rPr>
              <a:t> </a:t>
            </a:r>
            <a:r>
              <a:rPr sz="1713" b="1" dirty="0">
                <a:solidFill>
                  <a:srgbClr val="231F20"/>
                </a:solidFill>
                <a:latin typeface="Arial"/>
                <a:cs typeface="Arial"/>
              </a:rPr>
              <a:t>Conditions”</a:t>
            </a:r>
            <a:r>
              <a:rPr sz="1713" b="1" spc="241" dirty="0">
                <a:solidFill>
                  <a:srgbClr val="231F20"/>
                </a:solidFill>
                <a:latin typeface="Arial"/>
                <a:cs typeface="Arial"/>
              </a:rPr>
              <a:t> </a:t>
            </a:r>
            <a:r>
              <a:rPr sz="1713" b="1" spc="-30" dirty="0">
                <a:solidFill>
                  <a:srgbClr val="231F20"/>
                </a:solidFill>
                <a:latin typeface="Arial"/>
                <a:cs typeface="Arial"/>
              </a:rPr>
              <a:t>Tab</a:t>
            </a:r>
            <a:endParaRPr sz="1713" dirty="0">
              <a:latin typeface="Arial"/>
              <a:cs typeface="Arial"/>
            </a:endParaRPr>
          </a:p>
          <a:p>
            <a:pPr marL="315133" indent="-262611">
              <a:spcBef>
                <a:spcPts val="691"/>
              </a:spcBef>
              <a:buChar char="•"/>
              <a:tabLst>
                <a:tab pos="315133" algn="l"/>
              </a:tabLst>
            </a:pPr>
            <a:r>
              <a:rPr sz="1654" dirty="0">
                <a:solidFill>
                  <a:srgbClr val="231F20"/>
                </a:solidFill>
                <a:latin typeface="Arial"/>
                <a:cs typeface="Arial"/>
              </a:rPr>
              <a:t>Drag and</a:t>
            </a:r>
            <a:r>
              <a:rPr sz="1654" spc="-53" dirty="0">
                <a:solidFill>
                  <a:srgbClr val="231F20"/>
                </a:solidFill>
                <a:latin typeface="Arial"/>
                <a:cs typeface="Arial"/>
              </a:rPr>
              <a:t> </a:t>
            </a:r>
            <a:r>
              <a:rPr sz="1654" dirty="0">
                <a:solidFill>
                  <a:srgbClr val="231F20"/>
                </a:solidFill>
                <a:latin typeface="Arial"/>
                <a:cs typeface="Arial"/>
              </a:rPr>
              <a:t>drop your</a:t>
            </a:r>
            <a:r>
              <a:rPr sz="1654" spc="-89" dirty="0">
                <a:solidFill>
                  <a:srgbClr val="231F20"/>
                </a:solidFill>
                <a:latin typeface="Arial"/>
                <a:cs typeface="Arial"/>
              </a:rPr>
              <a:t> </a:t>
            </a:r>
            <a:r>
              <a:rPr sz="1654" dirty="0">
                <a:solidFill>
                  <a:srgbClr val="231F20"/>
                </a:solidFill>
                <a:latin typeface="Arial"/>
                <a:cs typeface="Arial"/>
              </a:rPr>
              <a:t>documents</a:t>
            </a:r>
            <a:r>
              <a:rPr sz="1654" spc="-65" dirty="0">
                <a:solidFill>
                  <a:srgbClr val="231F20"/>
                </a:solidFill>
                <a:latin typeface="Arial"/>
                <a:cs typeface="Arial"/>
              </a:rPr>
              <a:t> </a:t>
            </a:r>
            <a:r>
              <a:rPr sz="1654" dirty="0">
                <a:solidFill>
                  <a:srgbClr val="231F20"/>
                </a:solidFill>
                <a:latin typeface="Arial"/>
                <a:cs typeface="Arial"/>
              </a:rPr>
              <a:t>into the corresponding condition</a:t>
            </a:r>
            <a:r>
              <a:rPr sz="1654" spc="6" dirty="0">
                <a:solidFill>
                  <a:srgbClr val="231F20"/>
                </a:solidFill>
                <a:latin typeface="Arial"/>
                <a:cs typeface="Arial"/>
              </a:rPr>
              <a:t> </a:t>
            </a:r>
            <a:r>
              <a:rPr sz="1654" spc="-12" dirty="0">
                <a:solidFill>
                  <a:srgbClr val="231F20"/>
                </a:solidFill>
                <a:latin typeface="Arial"/>
                <a:cs typeface="Arial"/>
              </a:rPr>
              <a:t>bucket.</a:t>
            </a:r>
            <a:endParaRPr sz="1654" dirty="0">
              <a:latin typeface="Arial"/>
              <a:cs typeface="Arial"/>
            </a:endParaRPr>
          </a:p>
          <a:p>
            <a:pPr marL="315133" indent="-262611">
              <a:spcBef>
                <a:spcPts val="260"/>
              </a:spcBef>
              <a:buChar char="•"/>
              <a:tabLst>
                <a:tab pos="315133" algn="l"/>
              </a:tabLst>
            </a:pPr>
            <a:r>
              <a:rPr sz="1654" dirty="0">
                <a:solidFill>
                  <a:srgbClr val="231F20"/>
                </a:solidFill>
                <a:latin typeface="Arial"/>
                <a:cs typeface="Arial"/>
              </a:rPr>
              <a:t>The</a:t>
            </a:r>
            <a:r>
              <a:rPr sz="1654" spc="6" dirty="0">
                <a:solidFill>
                  <a:srgbClr val="231F20"/>
                </a:solidFill>
                <a:latin typeface="Arial"/>
                <a:cs typeface="Arial"/>
              </a:rPr>
              <a:t> </a:t>
            </a:r>
            <a:r>
              <a:rPr sz="1654" dirty="0">
                <a:solidFill>
                  <a:srgbClr val="231F20"/>
                </a:solidFill>
                <a:latin typeface="Arial"/>
                <a:cs typeface="Arial"/>
              </a:rPr>
              <a:t>view</a:t>
            </a:r>
            <a:r>
              <a:rPr sz="1654" spc="-35" dirty="0">
                <a:solidFill>
                  <a:srgbClr val="231F20"/>
                </a:solidFill>
                <a:latin typeface="Arial"/>
                <a:cs typeface="Arial"/>
              </a:rPr>
              <a:t> </a:t>
            </a:r>
            <a:r>
              <a:rPr sz="1654" dirty="0">
                <a:solidFill>
                  <a:srgbClr val="231F20"/>
                </a:solidFill>
                <a:latin typeface="Arial"/>
                <a:cs typeface="Arial"/>
              </a:rPr>
              <a:t>icon</a:t>
            </a:r>
            <a:r>
              <a:rPr sz="1654" spc="-12" dirty="0">
                <a:solidFill>
                  <a:srgbClr val="231F20"/>
                </a:solidFill>
                <a:latin typeface="Arial"/>
                <a:cs typeface="Arial"/>
              </a:rPr>
              <a:t> </a:t>
            </a:r>
            <a:r>
              <a:rPr sz="1654" dirty="0">
                <a:solidFill>
                  <a:srgbClr val="231F20"/>
                </a:solidFill>
                <a:latin typeface="Arial"/>
                <a:cs typeface="Arial"/>
              </a:rPr>
              <a:t>next</a:t>
            </a:r>
            <a:r>
              <a:rPr sz="1654" spc="-47" dirty="0">
                <a:solidFill>
                  <a:srgbClr val="231F20"/>
                </a:solidFill>
                <a:latin typeface="Arial"/>
                <a:cs typeface="Arial"/>
              </a:rPr>
              <a:t> </a:t>
            </a:r>
            <a:r>
              <a:rPr sz="1654" dirty="0">
                <a:solidFill>
                  <a:srgbClr val="231F20"/>
                </a:solidFill>
                <a:latin typeface="Arial"/>
                <a:cs typeface="Arial"/>
              </a:rPr>
              <a:t>to</a:t>
            </a:r>
            <a:r>
              <a:rPr sz="1654" spc="-12" dirty="0">
                <a:solidFill>
                  <a:srgbClr val="231F20"/>
                </a:solidFill>
                <a:latin typeface="Arial"/>
                <a:cs typeface="Arial"/>
              </a:rPr>
              <a:t> </a:t>
            </a:r>
            <a:r>
              <a:rPr sz="1654" dirty="0">
                <a:solidFill>
                  <a:srgbClr val="231F20"/>
                </a:solidFill>
                <a:latin typeface="Arial"/>
                <a:cs typeface="Arial"/>
              </a:rPr>
              <a:t>each</a:t>
            </a:r>
            <a:r>
              <a:rPr sz="1654" spc="-12" dirty="0">
                <a:solidFill>
                  <a:srgbClr val="231F20"/>
                </a:solidFill>
                <a:latin typeface="Arial"/>
                <a:cs typeface="Arial"/>
              </a:rPr>
              <a:t> </a:t>
            </a:r>
            <a:r>
              <a:rPr sz="1654" dirty="0">
                <a:solidFill>
                  <a:srgbClr val="231F20"/>
                </a:solidFill>
                <a:latin typeface="Arial"/>
                <a:cs typeface="Arial"/>
              </a:rPr>
              <a:t>condition</a:t>
            </a:r>
            <a:r>
              <a:rPr sz="1654" spc="-18" dirty="0">
                <a:solidFill>
                  <a:srgbClr val="231F20"/>
                </a:solidFill>
                <a:latin typeface="Arial"/>
                <a:cs typeface="Arial"/>
              </a:rPr>
              <a:t> </a:t>
            </a:r>
            <a:r>
              <a:rPr sz="1654" dirty="0">
                <a:solidFill>
                  <a:srgbClr val="231F20"/>
                </a:solidFill>
                <a:latin typeface="Arial"/>
                <a:cs typeface="Arial"/>
              </a:rPr>
              <a:t>will</a:t>
            </a:r>
            <a:r>
              <a:rPr sz="1654" spc="-12" dirty="0">
                <a:solidFill>
                  <a:srgbClr val="231F20"/>
                </a:solidFill>
                <a:latin typeface="Arial"/>
                <a:cs typeface="Arial"/>
              </a:rPr>
              <a:t> </a:t>
            </a:r>
            <a:r>
              <a:rPr sz="1654" dirty="0">
                <a:solidFill>
                  <a:srgbClr val="231F20"/>
                </a:solidFill>
                <a:latin typeface="Arial"/>
                <a:cs typeface="Arial"/>
              </a:rPr>
              <a:t>display</a:t>
            </a:r>
            <a:r>
              <a:rPr sz="1654" spc="12" dirty="0">
                <a:solidFill>
                  <a:srgbClr val="231F20"/>
                </a:solidFill>
                <a:latin typeface="Arial"/>
                <a:cs typeface="Arial"/>
              </a:rPr>
              <a:t> </a:t>
            </a:r>
            <a:r>
              <a:rPr sz="1654" dirty="0">
                <a:solidFill>
                  <a:srgbClr val="231F20"/>
                </a:solidFill>
                <a:latin typeface="Arial"/>
                <a:cs typeface="Arial"/>
              </a:rPr>
              <a:t>the</a:t>
            </a:r>
            <a:r>
              <a:rPr sz="1654" spc="6" dirty="0">
                <a:solidFill>
                  <a:srgbClr val="231F20"/>
                </a:solidFill>
                <a:latin typeface="Arial"/>
                <a:cs typeface="Arial"/>
              </a:rPr>
              <a:t> </a:t>
            </a:r>
            <a:r>
              <a:rPr sz="1654" dirty="0">
                <a:solidFill>
                  <a:srgbClr val="231F20"/>
                </a:solidFill>
                <a:latin typeface="Arial"/>
                <a:cs typeface="Arial"/>
              </a:rPr>
              <a:t>number</a:t>
            </a:r>
            <a:r>
              <a:rPr sz="1654" spc="-12" dirty="0">
                <a:solidFill>
                  <a:srgbClr val="231F20"/>
                </a:solidFill>
                <a:latin typeface="Arial"/>
                <a:cs typeface="Arial"/>
              </a:rPr>
              <a:t> </a:t>
            </a:r>
            <a:r>
              <a:rPr sz="1654" dirty="0">
                <a:solidFill>
                  <a:srgbClr val="231F20"/>
                </a:solidFill>
                <a:latin typeface="Arial"/>
                <a:cs typeface="Arial"/>
              </a:rPr>
              <a:t>of</a:t>
            </a:r>
            <a:r>
              <a:rPr sz="1654" spc="-35" dirty="0">
                <a:solidFill>
                  <a:srgbClr val="231F20"/>
                </a:solidFill>
                <a:latin typeface="Arial"/>
                <a:cs typeface="Arial"/>
              </a:rPr>
              <a:t> </a:t>
            </a:r>
            <a:r>
              <a:rPr sz="1654" dirty="0">
                <a:solidFill>
                  <a:srgbClr val="231F20"/>
                </a:solidFill>
                <a:latin typeface="Arial"/>
                <a:cs typeface="Arial"/>
              </a:rPr>
              <a:t>documents</a:t>
            </a:r>
            <a:r>
              <a:rPr sz="1654" spc="-59" dirty="0">
                <a:solidFill>
                  <a:srgbClr val="231F20"/>
                </a:solidFill>
                <a:latin typeface="Arial"/>
                <a:cs typeface="Arial"/>
              </a:rPr>
              <a:t> </a:t>
            </a:r>
            <a:r>
              <a:rPr sz="1654" dirty="0">
                <a:solidFill>
                  <a:srgbClr val="231F20"/>
                </a:solidFill>
                <a:latin typeface="Arial"/>
                <a:cs typeface="Arial"/>
              </a:rPr>
              <a:t>waiting</a:t>
            </a:r>
            <a:r>
              <a:rPr sz="1654" spc="-24" dirty="0">
                <a:solidFill>
                  <a:srgbClr val="231F20"/>
                </a:solidFill>
                <a:latin typeface="Arial"/>
                <a:cs typeface="Arial"/>
              </a:rPr>
              <a:t> </a:t>
            </a:r>
            <a:r>
              <a:rPr sz="1654" dirty="0">
                <a:solidFill>
                  <a:srgbClr val="231F20"/>
                </a:solidFill>
                <a:latin typeface="Arial"/>
                <a:cs typeface="Arial"/>
              </a:rPr>
              <a:t>to</a:t>
            </a:r>
            <a:r>
              <a:rPr sz="1654" spc="-12" dirty="0">
                <a:solidFill>
                  <a:srgbClr val="231F20"/>
                </a:solidFill>
                <a:latin typeface="Arial"/>
                <a:cs typeface="Arial"/>
              </a:rPr>
              <a:t> </a:t>
            </a:r>
            <a:r>
              <a:rPr sz="1654" dirty="0">
                <a:solidFill>
                  <a:srgbClr val="231F20"/>
                </a:solidFill>
                <a:latin typeface="Arial"/>
                <a:cs typeface="Arial"/>
              </a:rPr>
              <a:t>be</a:t>
            </a:r>
            <a:r>
              <a:rPr sz="1654" spc="-12" dirty="0">
                <a:solidFill>
                  <a:srgbClr val="231F20"/>
                </a:solidFill>
                <a:latin typeface="Arial"/>
                <a:cs typeface="Arial"/>
              </a:rPr>
              <a:t> uploaded.</a:t>
            </a:r>
            <a:endParaRPr sz="1654" dirty="0">
              <a:latin typeface="Arial"/>
              <a:cs typeface="Arial"/>
            </a:endParaRPr>
          </a:p>
          <a:p>
            <a:pPr marL="315133" indent="-262611">
              <a:spcBef>
                <a:spcPts val="260"/>
              </a:spcBef>
              <a:buChar char="•"/>
              <a:tabLst>
                <a:tab pos="315133" algn="l"/>
              </a:tabLst>
            </a:pPr>
            <a:r>
              <a:rPr sz="1654" dirty="0">
                <a:solidFill>
                  <a:srgbClr val="231F20"/>
                </a:solidFill>
                <a:latin typeface="Arial"/>
                <a:cs typeface="Arial"/>
              </a:rPr>
              <a:t>If</a:t>
            </a:r>
            <a:r>
              <a:rPr sz="1654" spc="-30" dirty="0">
                <a:solidFill>
                  <a:srgbClr val="231F20"/>
                </a:solidFill>
                <a:latin typeface="Arial"/>
                <a:cs typeface="Arial"/>
              </a:rPr>
              <a:t> </a:t>
            </a:r>
            <a:r>
              <a:rPr sz="1654" dirty="0">
                <a:solidFill>
                  <a:srgbClr val="231F20"/>
                </a:solidFill>
                <a:latin typeface="Arial"/>
                <a:cs typeface="Arial"/>
              </a:rPr>
              <a:t>an</a:t>
            </a:r>
            <a:r>
              <a:rPr sz="1654" spc="-30" dirty="0">
                <a:solidFill>
                  <a:srgbClr val="231F20"/>
                </a:solidFill>
                <a:latin typeface="Arial"/>
                <a:cs typeface="Arial"/>
              </a:rPr>
              <a:t> </a:t>
            </a:r>
            <a:r>
              <a:rPr sz="1654" dirty="0">
                <a:solidFill>
                  <a:srgbClr val="231F20"/>
                </a:solidFill>
                <a:latin typeface="Arial"/>
                <a:cs typeface="Arial"/>
              </a:rPr>
              <a:t>erroneous</a:t>
            </a:r>
            <a:r>
              <a:rPr sz="1654" spc="35" dirty="0">
                <a:solidFill>
                  <a:srgbClr val="231F20"/>
                </a:solidFill>
                <a:latin typeface="Arial"/>
                <a:cs typeface="Arial"/>
              </a:rPr>
              <a:t> </a:t>
            </a:r>
            <a:r>
              <a:rPr sz="1654" dirty="0">
                <a:solidFill>
                  <a:srgbClr val="231F20"/>
                </a:solidFill>
                <a:latin typeface="Arial"/>
                <a:cs typeface="Arial"/>
              </a:rPr>
              <a:t>doc</a:t>
            </a:r>
            <a:r>
              <a:rPr sz="1654" spc="-47" dirty="0">
                <a:solidFill>
                  <a:srgbClr val="231F20"/>
                </a:solidFill>
                <a:latin typeface="Arial"/>
                <a:cs typeface="Arial"/>
              </a:rPr>
              <a:t> </a:t>
            </a:r>
            <a:r>
              <a:rPr sz="1654" dirty="0">
                <a:solidFill>
                  <a:srgbClr val="231F20"/>
                </a:solidFill>
                <a:latin typeface="Arial"/>
                <a:cs typeface="Arial"/>
              </a:rPr>
              <a:t>is</a:t>
            </a:r>
            <a:r>
              <a:rPr sz="1654" spc="-53" dirty="0">
                <a:solidFill>
                  <a:srgbClr val="231F20"/>
                </a:solidFill>
                <a:latin typeface="Arial"/>
                <a:cs typeface="Arial"/>
              </a:rPr>
              <a:t> </a:t>
            </a:r>
            <a:r>
              <a:rPr sz="1654" dirty="0">
                <a:solidFill>
                  <a:srgbClr val="231F20"/>
                </a:solidFill>
                <a:latin typeface="Arial"/>
                <a:cs typeface="Arial"/>
              </a:rPr>
              <a:t>uploaded,</a:t>
            </a:r>
            <a:r>
              <a:rPr sz="1654" spc="-30" dirty="0">
                <a:solidFill>
                  <a:srgbClr val="231F20"/>
                </a:solidFill>
                <a:latin typeface="Arial"/>
                <a:cs typeface="Arial"/>
              </a:rPr>
              <a:t> </a:t>
            </a:r>
            <a:r>
              <a:rPr sz="1654" dirty="0">
                <a:solidFill>
                  <a:srgbClr val="231F20"/>
                </a:solidFill>
                <a:latin typeface="Arial"/>
                <a:cs typeface="Arial"/>
              </a:rPr>
              <a:t>you</a:t>
            </a:r>
            <a:r>
              <a:rPr sz="1654" spc="18" dirty="0">
                <a:solidFill>
                  <a:srgbClr val="231F20"/>
                </a:solidFill>
                <a:latin typeface="Arial"/>
                <a:cs typeface="Arial"/>
              </a:rPr>
              <a:t> </a:t>
            </a:r>
            <a:r>
              <a:rPr sz="1654" dirty="0">
                <a:solidFill>
                  <a:srgbClr val="231F20"/>
                </a:solidFill>
                <a:latin typeface="Arial"/>
                <a:cs typeface="Arial"/>
              </a:rPr>
              <a:t>may select</a:t>
            </a:r>
            <a:r>
              <a:rPr sz="1654" spc="-35" dirty="0">
                <a:solidFill>
                  <a:srgbClr val="231F20"/>
                </a:solidFill>
                <a:latin typeface="Arial"/>
                <a:cs typeface="Arial"/>
              </a:rPr>
              <a:t> </a:t>
            </a:r>
            <a:r>
              <a:rPr sz="1654" dirty="0">
                <a:solidFill>
                  <a:srgbClr val="231F20"/>
                </a:solidFill>
                <a:latin typeface="Arial"/>
                <a:cs typeface="Arial"/>
              </a:rPr>
              <a:t>view</a:t>
            </a:r>
            <a:r>
              <a:rPr sz="1654" spc="-6" dirty="0">
                <a:solidFill>
                  <a:srgbClr val="231F20"/>
                </a:solidFill>
                <a:latin typeface="Arial"/>
                <a:cs typeface="Arial"/>
              </a:rPr>
              <a:t> </a:t>
            </a:r>
            <a:r>
              <a:rPr sz="1654" dirty="0">
                <a:solidFill>
                  <a:srgbClr val="231F20"/>
                </a:solidFill>
                <a:latin typeface="Arial"/>
                <a:cs typeface="Arial"/>
              </a:rPr>
              <a:t>doc</a:t>
            </a:r>
            <a:r>
              <a:rPr sz="1654" spc="18" dirty="0">
                <a:solidFill>
                  <a:srgbClr val="231F20"/>
                </a:solidFill>
                <a:latin typeface="Arial"/>
                <a:cs typeface="Arial"/>
              </a:rPr>
              <a:t> </a:t>
            </a:r>
            <a:r>
              <a:rPr sz="1654" dirty="0">
                <a:solidFill>
                  <a:srgbClr val="231F20"/>
                </a:solidFill>
                <a:latin typeface="Arial"/>
                <a:cs typeface="Arial"/>
              </a:rPr>
              <a:t>to</a:t>
            </a:r>
            <a:r>
              <a:rPr sz="1654" spc="-6" dirty="0">
                <a:solidFill>
                  <a:srgbClr val="231F20"/>
                </a:solidFill>
                <a:latin typeface="Arial"/>
                <a:cs typeface="Arial"/>
              </a:rPr>
              <a:t> </a:t>
            </a:r>
            <a:r>
              <a:rPr sz="1654" spc="-12" dirty="0">
                <a:solidFill>
                  <a:srgbClr val="231F20"/>
                </a:solidFill>
                <a:latin typeface="Arial"/>
                <a:cs typeface="Arial"/>
              </a:rPr>
              <a:t>remove.</a:t>
            </a:r>
            <a:endParaRPr sz="1654" dirty="0">
              <a:latin typeface="Arial"/>
              <a:cs typeface="Arial"/>
            </a:endParaRPr>
          </a:p>
          <a:p>
            <a:pPr marL="315133" indent="-262611">
              <a:spcBef>
                <a:spcPts val="260"/>
              </a:spcBef>
              <a:buChar char="•"/>
              <a:tabLst>
                <a:tab pos="315133" algn="l"/>
              </a:tabLst>
            </a:pPr>
            <a:r>
              <a:rPr sz="1654" dirty="0">
                <a:solidFill>
                  <a:srgbClr val="231F20"/>
                </a:solidFill>
                <a:latin typeface="Arial"/>
                <a:cs typeface="Arial"/>
              </a:rPr>
              <a:t>Select</a:t>
            </a:r>
            <a:r>
              <a:rPr sz="1654" spc="41" dirty="0">
                <a:solidFill>
                  <a:srgbClr val="231F20"/>
                </a:solidFill>
                <a:latin typeface="Arial"/>
                <a:cs typeface="Arial"/>
              </a:rPr>
              <a:t> </a:t>
            </a:r>
            <a:r>
              <a:rPr sz="1654" dirty="0">
                <a:solidFill>
                  <a:srgbClr val="231F20"/>
                </a:solidFill>
                <a:latin typeface="Arial"/>
                <a:cs typeface="Arial"/>
              </a:rPr>
              <a:t>“Save”</a:t>
            </a:r>
            <a:r>
              <a:rPr sz="1654" spc="100" dirty="0">
                <a:solidFill>
                  <a:srgbClr val="231F20"/>
                </a:solidFill>
                <a:latin typeface="Arial"/>
                <a:cs typeface="Arial"/>
              </a:rPr>
              <a:t> </a:t>
            </a:r>
            <a:r>
              <a:rPr sz="1654" dirty="0">
                <a:solidFill>
                  <a:srgbClr val="231F20"/>
                </a:solidFill>
                <a:latin typeface="Arial"/>
                <a:cs typeface="Arial"/>
              </a:rPr>
              <a:t>at</a:t>
            </a:r>
            <a:r>
              <a:rPr sz="1654" spc="47" dirty="0">
                <a:solidFill>
                  <a:srgbClr val="231F20"/>
                </a:solidFill>
                <a:latin typeface="Arial"/>
                <a:cs typeface="Arial"/>
              </a:rPr>
              <a:t> </a:t>
            </a:r>
            <a:r>
              <a:rPr sz="1654" dirty="0">
                <a:solidFill>
                  <a:srgbClr val="231F20"/>
                </a:solidFill>
                <a:latin typeface="Arial"/>
                <a:cs typeface="Arial"/>
              </a:rPr>
              <a:t>the</a:t>
            </a:r>
            <a:r>
              <a:rPr sz="1654" spc="77" dirty="0">
                <a:solidFill>
                  <a:srgbClr val="231F20"/>
                </a:solidFill>
                <a:latin typeface="Arial"/>
                <a:cs typeface="Arial"/>
              </a:rPr>
              <a:t> </a:t>
            </a:r>
            <a:r>
              <a:rPr sz="1654" dirty="0">
                <a:solidFill>
                  <a:srgbClr val="231F20"/>
                </a:solidFill>
                <a:latin typeface="Arial"/>
                <a:cs typeface="Arial"/>
              </a:rPr>
              <a:t>bottom</a:t>
            </a:r>
            <a:r>
              <a:rPr sz="1654" spc="18" dirty="0">
                <a:solidFill>
                  <a:srgbClr val="231F20"/>
                </a:solidFill>
                <a:latin typeface="Arial"/>
                <a:cs typeface="Arial"/>
              </a:rPr>
              <a:t> </a:t>
            </a:r>
            <a:r>
              <a:rPr sz="1654" dirty="0">
                <a:solidFill>
                  <a:srgbClr val="231F20"/>
                </a:solidFill>
                <a:latin typeface="Arial"/>
                <a:cs typeface="Arial"/>
              </a:rPr>
              <a:t>of</a:t>
            </a:r>
            <a:r>
              <a:rPr sz="1654" spc="47" dirty="0">
                <a:solidFill>
                  <a:srgbClr val="231F20"/>
                </a:solidFill>
                <a:latin typeface="Arial"/>
                <a:cs typeface="Arial"/>
              </a:rPr>
              <a:t> </a:t>
            </a:r>
            <a:r>
              <a:rPr sz="1654" dirty="0">
                <a:solidFill>
                  <a:srgbClr val="231F20"/>
                </a:solidFill>
                <a:latin typeface="Arial"/>
                <a:cs typeface="Arial"/>
              </a:rPr>
              <a:t>the</a:t>
            </a:r>
            <a:r>
              <a:rPr sz="1654" spc="71" dirty="0">
                <a:solidFill>
                  <a:srgbClr val="231F20"/>
                </a:solidFill>
                <a:latin typeface="Arial"/>
                <a:cs typeface="Arial"/>
              </a:rPr>
              <a:t> </a:t>
            </a:r>
            <a:r>
              <a:rPr sz="1654" dirty="0">
                <a:solidFill>
                  <a:srgbClr val="231F20"/>
                </a:solidFill>
                <a:latin typeface="Arial"/>
                <a:cs typeface="Arial"/>
              </a:rPr>
              <a:t>page</a:t>
            </a:r>
            <a:r>
              <a:rPr sz="1654" spc="77" dirty="0">
                <a:solidFill>
                  <a:srgbClr val="231F20"/>
                </a:solidFill>
                <a:latin typeface="Arial"/>
                <a:cs typeface="Arial"/>
              </a:rPr>
              <a:t> </a:t>
            </a:r>
            <a:r>
              <a:rPr sz="1654" dirty="0">
                <a:solidFill>
                  <a:srgbClr val="231F20"/>
                </a:solidFill>
                <a:latin typeface="Arial"/>
                <a:cs typeface="Arial"/>
              </a:rPr>
              <a:t>to</a:t>
            </a:r>
            <a:r>
              <a:rPr sz="1654" spc="71" dirty="0">
                <a:solidFill>
                  <a:srgbClr val="231F20"/>
                </a:solidFill>
                <a:latin typeface="Arial"/>
                <a:cs typeface="Arial"/>
              </a:rPr>
              <a:t> </a:t>
            </a:r>
            <a:r>
              <a:rPr sz="1654" dirty="0">
                <a:solidFill>
                  <a:srgbClr val="231F20"/>
                </a:solidFill>
                <a:latin typeface="Arial"/>
                <a:cs typeface="Arial"/>
              </a:rPr>
              <a:t>submit</a:t>
            </a:r>
            <a:r>
              <a:rPr sz="1654" spc="47" dirty="0">
                <a:solidFill>
                  <a:srgbClr val="231F20"/>
                </a:solidFill>
                <a:latin typeface="Arial"/>
                <a:cs typeface="Arial"/>
              </a:rPr>
              <a:t> </a:t>
            </a:r>
            <a:r>
              <a:rPr sz="1654" dirty="0">
                <a:solidFill>
                  <a:srgbClr val="231F20"/>
                </a:solidFill>
                <a:latin typeface="Arial"/>
                <a:cs typeface="Arial"/>
              </a:rPr>
              <a:t>the</a:t>
            </a:r>
            <a:r>
              <a:rPr sz="1654" spc="71" dirty="0">
                <a:solidFill>
                  <a:srgbClr val="231F20"/>
                </a:solidFill>
                <a:latin typeface="Arial"/>
                <a:cs typeface="Arial"/>
              </a:rPr>
              <a:t> </a:t>
            </a:r>
            <a:r>
              <a:rPr sz="1654" dirty="0">
                <a:solidFill>
                  <a:srgbClr val="231F20"/>
                </a:solidFill>
                <a:latin typeface="Arial"/>
                <a:cs typeface="Arial"/>
              </a:rPr>
              <a:t>condition</a:t>
            </a:r>
            <a:r>
              <a:rPr sz="1654" spc="77" dirty="0">
                <a:solidFill>
                  <a:srgbClr val="231F20"/>
                </a:solidFill>
                <a:latin typeface="Arial"/>
                <a:cs typeface="Arial"/>
              </a:rPr>
              <a:t> </a:t>
            </a:r>
            <a:r>
              <a:rPr sz="1654" dirty="0">
                <a:solidFill>
                  <a:srgbClr val="231F20"/>
                </a:solidFill>
                <a:latin typeface="Arial"/>
                <a:cs typeface="Arial"/>
              </a:rPr>
              <a:t>in</a:t>
            </a:r>
            <a:r>
              <a:rPr sz="1654" spc="71" dirty="0">
                <a:solidFill>
                  <a:srgbClr val="231F20"/>
                </a:solidFill>
                <a:latin typeface="Arial"/>
                <a:cs typeface="Arial"/>
              </a:rPr>
              <a:t> </a:t>
            </a:r>
            <a:r>
              <a:rPr sz="1654" dirty="0">
                <a:solidFill>
                  <a:srgbClr val="231F20"/>
                </a:solidFill>
                <a:latin typeface="Arial"/>
                <a:cs typeface="Arial"/>
              </a:rPr>
              <a:t>the</a:t>
            </a:r>
            <a:r>
              <a:rPr sz="1654" spc="77" dirty="0">
                <a:solidFill>
                  <a:srgbClr val="231F20"/>
                </a:solidFill>
                <a:latin typeface="Arial"/>
                <a:cs typeface="Arial"/>
              </a:rPr>
              <a:t> </a:t>
            </a:r>
            <a:r>
              <a:rPr sz="1654" spc="-12" dirty="0">
                <a:solidFill>
                  <a:srgbClr val="231F20"/>
                </a:solidFill>
                <a:latin typeface="Arial"/>
                <a:cs typeface="Arial"/>
              </a:rPr>
              <a:t>file.</a:t>
            </a:r>
            <a:endParaRPr sz="1654" dirty="0">
              <a:latin typeface="Arial"/>
              <a:cs typeface="Arial"/>
            </a:endParaRPr>
          </a:p>
          <a:p>
            <a:pPr marL="315133" indent="-262611">
              <a:spcBef>
                <a:spcPts val="260"/>
              </a:spcBef>
              <a:buClr>
                <a:srgbClr val="231F20"/>
              </a:buClr>
              <a:buFont typeface="Arial"/>
              <a:buChar char="•"/>
              <a:tabLst>
                <a:tab pos="315133" algn="l"/>
              </a:tabLst>
            </a:pPr>
            <a:r>
              <a:rPr sz="1654" b="1" dirty="0">
                <a:solidFill>
                  <a:srgbClr val="F47824"/>
                </a:solidFill>
                <a:latin typeface="Arial"/>
                <a:cs typeface="Arial"/>
              </a:rPr>
              <a:t>Failure</a:t>
            </a:r>
            <a:r>
              <a:rPr sz="1654" b="1" spc="77" dirty="0">
                <a:solidFill>
                  <a:srgbClr val="F47824"/>
                </a:solidFill>
                <a:latin typeface="Arial"/>
                <a:cs typeface="Arial"/>
              </a:rPr>
              <a:t> </a:t>
            </a:r>
            <a:r>
              <a:rPr sz="1654" b="1" dirty="0">
                <a:solidFill>
                  <a:srgbClr val="F47824"/>
                </a:solidFill>
                <a:latin typeface="Arial"/>
                <a:cs typeface="Arial"/>
              </a:rPr>
              <a:t>to</a:t>
            </a:r>
            <a:r>
              <a:rPr sz="1654" b="1" spc="148" dirty="0">
                <a:solidFill>
                  <a:srgbClr val="F47824"/>
                </a:solidFill>
                <a:latin typeface="Arial"/>
                <a:cs typeface="Arial"/>
              </a:rPr>
              <a:t> </a:t>
            </a:r>
            <a:r>
              <a:rPr sz="1654" b="1" dirty="0">
                <a:solidFill>
                  <a:srgbClr val="F47824"/>
                </a:solidFill>
                <a:latin typeface="Arial"/>
                <a:cs typeface="Arial"/>
              </a:rPr>
              <a:t>select</a:t>
            </a:r>
            <a:r>
              <a:rPr sz="1654" b="1" spc="35" dirty="0">
                <a:solidFill>
                  <a:srgbClr val="F47824"/>
                </a:solidFill>
                <a:latin typeface="Arial"/>
                <a:cs typeface="Arial"/>
              </a:rPr>
              <a:t> </a:t>
            </a:r>
            <a:r>
              <a:rPr sz="1654" b="1" dirty="0">
                <a:solidFill>
                  <a:srgbClr val="F47824"/>
                </a:solidFill>
                <a:latin typeface="Arial"/>
                <a:cs typeface="Arial"/>
              </a:rPr>
              <a:t>“Save”</a:t>
            </a:r>
            <a:r>
              <a:rPr sz="1654" b="1" spc="118" dirty="0">
                <a:solidFill>
                  <a:srgbClr val="F47824"/>
                </a:solidFill>
                <a:latin typeface="Arial"/>
                <a:cs typeface="Arial"/>
              </a:rPr>
              <a:t> </a:t>
            </a:r>
            <a:r>
              <a:rPr sz="1654" b="1" dirty="0">
                <a:solidFill>
                  <a:srgbClr val="F47824"/>
                </a:solidFill>
                <a:latin typeface="Arial"/>
                <a:cs typeface="Arial"/>
              </a:rPr>
              <a:t>will</a:t>
            </a:r>
            <a:r>
              <a:rPr sz="1654" b="1" spc="65" dirty="0">
                <a:solidFill>
                  <a:srgbClr val="F47824"/>
                </a:solidFill>
                <a:latin typeface="Arial"/>
                <a:cs typeface="Arial"/>
              </a:rPr>
              <a:t> </a:t>
            </a:r>
            <a:r>
              <a:rPr sz="1654" b="1" dirty="0">
                <a:solidFill>
                  <a:srgbClr val="F47824"/>
                </a:solidFill>
                <a:latin typeface="Arial"/>
                <a:cs typeface="Arial"/>
              </a:rPr>
              <a:t>result</a:t>
            </a:r>
            <a:r>
              <a:rPr sz="1654" b="1" spc="35" dirty="0">
                <a:solidFill>
                  <a:srgbClr val="F47824"/>
                </a:solidFill>
                <a:latin typeface="Arial"/>
                <a:cs typeface="Arial"/>
              </a:rPr>
              <a:t> </a:t>
            </a:r>
            <a:r>
              <a:rPr sz="1654" b="1" dirty="0">
                <a:solidFill>
                  <a:srgbClr val="F47824"/>
                </a:solidFill>
                <a:latin typeface="Arial"/>
                <a:cs typeface="Arial"/>
              </a:rPr>
              <a:t>in</a:t>
            </a:r>
            <a:r>
              <a:rPr sz="1654" b="1" spc="65" dirty="0">
                <a:solidFill>
                  <a:srgbClr val="F47824"/>
                </a:solidFill>
                <a:latin typeface="Arial"/>
                <a:cs typeface="Arial"/>
              </a:rPr>
              <a:t> </a:t>
            </a:r>
            <a:r>
              <a:rPr sz="1654" b="1" dirty="0">
                <a:solidFill>
                  <a:srgbClr val="F47824"/>
                </a:solidFill>
                <a:latin typeface="Arial"/>
                <a:cs typeface="Arial"/>
              </a:rPr>
              <a:t>the</a:t>
            </a:r>
            <a:r>
              <a:rPr sz="1654" b="1" spc="89" dirty="0">
                <a:solidFill>
                  <a:srgbClr val="F47824"/>
                </a:solidFill>
                <a:latin typeface="Arial"/>
                <a:cs typeface="Arial"/>
              </a:rPr>
              <a:t> </a:t>
            </a:r>
            <a:r>
              <a:rPr sz="1654" b="1" dirty="0">
                <a:solidFill>
                  <a:srgbClr val="F47824"/>
                </a:solidFill>
                <a:latin typeface="Arial"/>
                <a:cs typeface="Arial"/>
              </a:rPr>
              <a:t>document</a:t>
            </a:r>
            <a:r>
              <a:rPr sz="1654" b="1" spc="35" dirty="0">
                <a:solidFill>
                  <a:srgbClr val="F47824"/>
                </a:solidFill>
                <a:latin typeface="Arial"/>
                <a:cs typeface="Arial"/>
              </a:rPr>
              <a:t> </a:t>
            </a:r>
            <a:r>
              <a:rPr sz="1654" b="1" dirty="0">
                <a:solidFill>
                  <a:srgbClr val="F47824"/>
                </a:solidFill>
                <a:latin typeface="Arial"/>
                <a:cs typeface="Arial"/>
              </a:rPr>
              <a:t>not</a:t>
            </a:r>
            <a:r>
              <a:rPr sz="1654" b="1" spc="35" dirty="0">
                <a:solidFill>
                  <a:srgbClr val="F47824"/>
                </a:solidFill>
                <a:latin typeface="Arial"/>
                <a:cs typeface="Arial"/>
              </a:rPr>
              <a:t> </a:t>
            </a:r>
            <a:r>
              <a:rPr sz="1654" b="1" dirty="0">
                <a:solidFill>
                  <a:srgbClr val="F47824"/>
                </a:solidFill>
                <a:latin typeface="Arial"/>
                <a:cs typeface="Arial"/>
              </a:rPr>
              <a:t>being</a:t>
            </a:r>
            <a:r>
              <a:rPr sz="1654" b="1" spc="65" dirty="0">
                <a:solidFill>
                  <a:srgbClr val="F47824"/>
                </a:solidFill>
                <a:latin typeface="Arial"/>
                <a:cs typeface="Arial"/>
              </a:rPr>
              <a:t> </a:t>
            </a:r>
            <a:r>
              <a:rPr sz="1654" b="1" spc="-12" dirty="0">
                <a:solidFill>
                  <a:srgbClr val="F47824"/>
                </a:solidFill>
                <a:latin typeface="Arial"/>
                <a:cs typeface="Arial"/>
              </a:rPr>
              <a:t>submitted.</a:t>
            </a:r>
            <a:endParaRPr sz="1654" dirty="0">
              <a:latin typeface="Arial"/>
              <a:cs typeface="Arial"/>
            </a:endParaRPr>
          </a:p>
        </p:txBody>
      </p:sp>
      <p:pic>
        <p:nvPicPr>
          <p:cNvPr id="4" name="object 4"/>
          <p:cNvPicPr/>
          <p:nvPr/>
        </p:nvPicPr>
        <p:blipFill>
          <a:blip r:embed="rId2" cstate="print"/>
          <a:stretch>
            <a:fillRect/>
          </a:stretch>
        </p:blipFill>
        <p:spPr>
          <a:xfrm>
            <a:off x="217752" y="1607025"/>
            <a:ext cx="8190154" cy="3643948"/>
          </a:xfrm>
          <a:prstGeom prst="rect">
            <a:avLst/>
          </a:prstGeom>
        </p:spPr>
      </p:pic>
    </p:spTree>
    <p:extLst>
      <p:ext uri="{BB962C8B-B14F-4D97-AF65-F5344CB8AC3E}">
        <p14:creationId xmlns:p14="http://schemas.microsoft.com/office/powerpoint/2010/main" val="483879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801985" y="571425"/>
            <a:ext cx="7705871" cy="555370"/>
          </a:xfrm>
          <a:prstGeom prst="rect">
            <a:avLst/>
          </a:prstGeom>
        </p:spPr>
        <p:txBody>
          <a:bodyPr vert="horz" wrap="square" lIns="0" tIns="18758" rIns="0" bIns="0" rtlCol="0" anchor="ctr">
            <a:spAutoFit/>
          </a:bodyPr>
          <a:lstStyle/>
          <a:p>
            <a:pPr marL="15006">
              <a:lnSpc>
                <a:spcPct val="100000"/>
              </a:lnSpc>
              <a:spcBef>
                <a:spcPts val="148"/>
              </a:spcBef>
            </a:pPr>
            <a:r>
              <a:rPr sz="3486" dirty="0"/>
              <a:t>Procedure</a:t>
            </a:r>
            <a:r>
              <a:rPr sz="3486" spc="-18" dirty="0"/>
              <a:t> </a:t>
            </a:r>
            <a:r>
              <a:rPr sz="3486" dirty="0"/>
              <a:t>for Uploading</a:t>
            </a:r>
            <a:r>
              <a:rPr sz="3486" spc="24" dirty="0"/>
              <a:t> </a:t>
            </a:r>
            <a:r>
              <a:rPr sz="3486" spc="-12" dirty="0"/>
              <a:t>Conditions</a:t>
            </a:r>
            <a:endParaRPr sz="3486"/>
          </a:p>
        </p:txBody>
      </p:sp>
      <p:sp>
        <p:nvSpPr>
          <p:cNvPr id="4" name="object 4"/>
          <p:cNvSpPr txBox="1"/>
          <p:nvPr/>
        </p:nvSpPr>
        <p:spPr>
          <a:xfrm>
            <a:off x="803847" y="1241664"/>
            <a:ext cx="9975614" cy="1599393"/>
          </a:xfrm>
          <a:prstGeom prst="rect">
            <a:avLst/>
          </a:prstGeom>
        </p:spPr>
        <p:txBody>
          <a:bodyPr vert="horz" wrap="square" lIns="0" tIns="13506" rIns="0" bIns="0" rtlCol="0">
            <a:spAutoFit/>
          </a:bodyPr>
          <a:lstStyle/>
          <a:p>
            <a:pPr marL="15006" marR="471949">
              <a:spcBef>
                <a:spcPts val="106"/>
              </a:spcBef>
            </a:pPr>
            <a:r>
              <a:rPr sz="1713" dirty="0">
                <a:solidFill>
                  <a:srgbClr val="231F20"/>
                </a:solidFill>
                <a:latin typeface="Arial"/>
                <a:cs typeface="Arial"/>
              </a:rPr>
              <a:t>If</a:t>
            </a:r>
            <a:r>
              <a:rPr sz="1713" spc="6" dirty="0">
                <a:solidFill>
                  <a:srgbClr val="231F20"/>
                </a:solidFill>
                <a:latin typeface="Arial"/>
                <a:cs typeface="Arial"/>
              </a:rPr>
              <a:t> </a:t>
            </a:r>
            <a:r>
              <a:rPr sz="1713" dirty="0">
                <a:solidFill>
                  <a:srgbClr val="231F20"/>
                </a:solidFill>
                <a:latin typeface="Arial"/>
                <a:cs typeface="Arial"/>
              </a:rPr>
              <a:t>an</a:t>
            </a:r>
            <a:r>
              <a:rPr sz="1713" spc="35" dirty="0">
                <a:solidFill>
                  <a:srgbClr val="231F20"/>
                </a:solidFill>
                <a:latin typeface="Arial"/>
                <a:cs typeface="Arial"/>
              </a:rPr>
              <a:t> </a:t>
            </a:r>
            <a:r>
              <a:rPr sz="1713" dirty="0">
                <a:solidFill>
                  <a:srgbClr val="231F20"/>
                </a:solidFill>
                <a:latin typeface="Arial"/>
                <a:cs typeface="Arial"/>
              </a:rPr>
              <a:t>additional</a:t>
            </a:r>
            <a:r>
              <a:rPr sz="1713" spc="41" dirty="0">
                <a:solidFill>
                  <a:srgbClr val="231F20"/>
                </a:solidFill>
                <a:latin typeface="Arial"/>
                <a:cs typeface="Arial"/>
              </a:rPr>
              <a:t> </a:t>
            </a:r>
            <a:r>
              <a:rPr sz="1713" dirty="0">
                <a:solidFill>
                  <a:srgbClr val="231F20"/>
                </a:solidFill>
                <a:latin typeface="Arial"/>
                <a:cs typeface="Arial"/>
              </a:rPr>
              <a:t>document</a:t>
            </a:r>
            <a:r>
              <a:rPr sz="1713" spc="83" dirty="0">
                <a:solidFill>
                  <a:srgbClr val="231F20"/>
                </a:solidFill>
                <a:latin typeface="Arial"/>
                <a:cs typeface="Arial"/>
              </a:rPr>
              <a:t> </a:t>
            </a:r>
            <a:r>
              <a:rPr sz="1713" dirty="0">
                <a:solidFill>
                  <a:srgbClr val="231F20"/>
                </a:solidFill>
                <a:latin typeface="Arial"/>
                <a:cs typeface="Arial"/>
              </a:rPr>
              <a:t>is</a:t>
            </a:r>
            <a:r>
              <a:rPr sz="1713" spc="65" dirty="0">
                <a:solidFill>
                  <a:srgbClr val="231F20"/>
                </a:solidFill>
                <a:latin typeface="Arial"/>
                <a:cs typeface="Arial"/>
              </a:rPr>
              <a:t> </a:t>
            </a:r>
            <a:r>
              <a:rPr sz="1713" dirty="0">
                <a:solidFill>
                  <a:srgbClr val="231F20"/>
                </a:solidFill>
                <a:latin typeface="Arial"/>
                <a:cs typeface="Arial"/>
              </a:rPr>
              <a:t>attempted</a:t>
            </a:r>
            <a:r>
              <a:rPr sz="1713" spc="35" dirty="0">
                <a:solidFill>
                  <a:srgbClr val="231F20"/>
                </a:solidFill>
                <a:latin typeface="Arial"/>
                <a:cs typeface="Arial"/>
              </a:rPr>
              <a:t> </a:t>
            </a:r>
            <a:r>
              <a:rPr sz="1713" dirty="0">
                <a:solidFill>
                  <a:srgbClr val="231F20"/>
                </a:solidFill>
                <a:latin typeface="Arial"/>
                <a:cs typeface="Arial"/>
              </a:rPr>
              <a:t>to</a:t>
            </a:r>
            <a:r>
              <a:rPr sz="1713" spc="35" dirty="0">
                <a:solidFill>
                  <a:srgbClr val="231F20"/>
                </a:solidFill>
                <a:latin typeface="Arial"/>
                <a:cs typeface="Arial"/>
              </a:rPr>
              <a:t> </a:t>
            </a:r>
            <a:r>
              <a:rPr sz="1713" dirty="0">
                <a:solidFill>
                  <a:srgbClr val="231F20"/>
                </a:solidFill>
                <a:latin typeface="Arial"/>
                <a:cs typeface="Arial"/>
              </a:rPr>
              <a:t>be</a:t>
            </a:r>
            <a:r>
              <a:rPr sz="1713" spc="35" dirty="0">
                <a:solidFill>
                  <a:srgbClr val="231F20"/>
                </a:solidFill>
                <a:latin typeface="Arial"/>
                <a:cs typeface="Arial"/>
              </a:rPr>
              <a:t> </a:t>
            </a:r>
            <a:r>
              <a:rPr sz="1713" dirty="0">
                <a:solidFill>
                  <a:srgbClr val="231F20"/>
                </a:solidFill>
                <a:latin typeface="Arial"/>
                <a:cs typeface="Arial"/>
              </a:rPr>
              <a:t>loaded</a:t>
            </a:r>
            <a:r>
              <a:rPr sz="1713" spc="35" dirty="0">
                <a:solidFill>
                  <a:srgbClr val="231F20"/>
                </a:solidFill>
                <a:latin typeface="Arial"/>
                <a:cs typeface="Arial"/>
              </a:rPr>
              <a:t> </a:t>
            </a:r>
            <a:r>
              <a:rPr sz="1713" dirty="0">
                <a:solidFill>
                  <a:srgbClr val="231F20"/>
                </a:solidFill>
                <a:latin typeface="Arial"/>
                <a:cs typeface="Arial"/>
              </a:rPr>
              <a:t>into</a:t>
            </a:r>
            <a:r>
              <a:rPr sz="1713" spc="35" dirty="0">
                <a:solidFill>
                  <a:srgbClr val="231F20"/>
                </a:solidFill>
                <a:latin typeface="Arial"/>
                <a:cs typeface="Arial"/>
              </a:rPr>
              <a:t> </a:t>
            </a:r>
            <a:r>
              <a:rPr sz="1713" dirty="0">
                <a:solidFill>
                  <a:srgbClr val="231F20"/>
                </a:solidFill>
                <a:latin typeface="Arial"/>
                <a:cs typeface="Arial"/>
              </a:rPr>
              <a:t>a</a:t>
            </a:r>
            <a:r>
              <a:rPr sz="1713" spc="35" dirty="0">
                <a:solidFill>
                  <a:srgbClr val="231F20"/>
                </a:solidFill>
                <a:latin typeface="Arial"/>
                <a:cs typeface="Arial"/>
              </a:rPr>
              <a:t> </a:t>
            </a:r>
            <a:r>
              <a:rPr sz="1713" dirty="0">
                <a:solidFill>
                  <a:srgbClr val="231F20"/>
                </a:solidFill>
                <a:latin typeface="Arial"/>
                <a:cs typeface="Arial"/>
              </a:rPr>
              <a:t>condition</a:t>
            </a:r>
            <a:r>
              <a:rPr sz="1713" spc="35" dirty="0">
                <a:solidFill>
                  <a:srgbClr val="231F20"/>
                </a:solidFill>
                <a:latin typeface="Arial"/>
                <a:cs typeface="Arial"/>
              </a:rPr>
              <a:t> </a:t>
            </a:r>
            <a:r>
              <a:rPr sz="1713" dirty="0">
                <a:solidFill>
                  <a:srgbClr val="231F20"/>
                </a:solidFill>
                <a:latin typeface="Arial"/>
                <a:cs typeface="Arial"/>
              </a:rPr>
              <a:t>that</a:t>
            </a:r>
            <a:r>
              <a:rPr sz="1713" spc="12" dirty="0">
                <a:solidFill>
                  <a:srgbClr val="231F20"/>
                </a:solidFill>
                <a:latin typeface="Arial"/>
                <a:cs typeface="Arial"/>
              </a:rPr>
              <a:t> </a:t>
            </a:r>
            <a:r>
              <a:rPr sz="1713" dirty="0">
                <a:solidFill>
                  <a:srgbClr val="231F20"/>
                </a:solidFill>
                <a:latin typeface="Arial"/>
                <a:cs typeface="Arial"/>
              </a:rPr>
              <a:t>already</a:t>
            </a:r>
            <a:r>
              <a:rPr sz="1713" spc="65" dirty="0">
                <a:solidFill>
                  <a:srgbClr val="231F20"/>
                </a:solidFill>
                <a:latin typeface="Arial"/>
                <a:cs typeface="Arial"/>
              </a:rPr>
              <a:t> </a:t>
            </a:r>
            <a:r>
              <a:rPr sz="1713" dirty="0">
                <a:solidFill>
                  <a:srgbClr val="231F20"/>
                </a:solidFill>
                <a:latin typeface="Arial"/>
                <a:cs typeface="Arial"/>
              </a:rPr>
              <a:t>has</a:t>
            </a:r>
            <a:r>
              <a:rPr sz="1713" spc="59" dirty="0">
                <a:solidFill>
                  <a:srgbClr val="231F20"/>
                </a:solidFill>
                <a:latin typeface="Arial"/>
                <a:cs typeface="Arial"/>
              </a:rPr>
              <a:t> </a:t>
            </a:r>
            <a:r>
              <a:rPr sz="1713" dirty="0">
                <a:solidFill>
                  <a:srgbClr val="231F20"/>
                </a:solidFill>
                <a:latin typeface="Arial"/>
                <a:cs typeface="Arial"/>
              </a:rPr>
              <a:t>a</a:t>
            </a:r>
            <a:r>
              <a:rPr sz="1713" spc="35" dirty="0">
                <a:solidFill>
                  <a:srgbClr val="231F20"/>
                </a:solidFill>
                <a:latin typeface="Arial"/>
                <a:cs typeface="Arial"/>
              </a:rPr>
              <a:t> </a:t>
            </a:r>
            <a:r>
              <a:rPr sz="1713" spc="-12" dirty="0">
                <a:solidFill>
                  <a:srgbClr val="231F20"/>
                </a:solidFill>
                <a:latin typeface="Arial"/>
                <a:cs typeface="Arial"/>
              </a:rPr>
              <a:t>document</a:t>
            </a:r>
            <a:r>
              <a:rPr lang="en-US" sz="1713" spc="-12" dirty="0">
                <a:solidFill>
                  <a:srgbClr val="231F20"/>
                </a:solidFill>
                <a:latin typeface="Arial"/>
                <a:cs typeface="Arial"/>
              </a:rPr>
              <a:t> a</a:t>
            </a:r>
            <a:r>
              <a:rPr sz="1713" dirty="0">
                <a:solidFill>
                  <a:srgbClr val="231F20"/>
                </a:solidFill>
                <a:latin typeface="Arial"/>
                <a:cs typeface="Arial"/>
              </a:rPr>
              <a:t>ttached,</a:t>
            </a:r>
            <a:r>
              <a:rPr sz="1713" spc="24" dirty="0">
                <a:solidFill>
                  <a:srgbClr val="231F20"/>
                </a:solidFill>
                <a:latin typeface="Arial"/>
                <a:cs typeface="Arial"/>
              </a:rPr>
              <a:t> </a:t>
            </a:r>
            <a:r>
              <a:rPr sz="1713" dirty="0">
                <a:solidFill>
                  <a:srgbClr val="231F20"/>
                </a:solidFill>
                <a:latin typeface="Arial"/>
                <a:cs typeface="Arial"/>
              </a:rPr>
              <a:t>you</a:t>
            </a:r>
            <a:r>
              <a:rPr sz="1713" spc="59" dirty="0">
                <a:solidFill>
                  <a:srgbClr val="231F20"/>
                </a:solidFill>
                <a:latin typeface="Arial"/>
                <a:cs typeface="Arial"/>
              </a:rPr>
              <a:t> </a:t>
            </a:r>
            <a:r>
              <a:rPr sz="1713" dirty="0">
                <a:solidFill>
                  <a:srgbClr val="231F20"/>
                </a:solidFill>
                <a:latin typeface="Arial"/>
                <a:cs typeface="Arial"/>
              </a:rPr>
              <a:t>will</a:t>
            </a:r>
            <a:r>
              <a:rPr sz="1713" spc="53" dirty="0">
                <a:solidFill>
                  <a:srgbClr val="231F20"/>
                </a:solidFill>
                <a:latin typeface="Arial"/>
                <a:cs typeface="Arial"/>
              </a:rPr>
              <a:t> </a:t>
            </a:r>
            <a:r>
              <a:rPr sz="1713" dirty="0">
                <a:solidFill>
                  <a:srgbClr val="231F20"/>
                </a:solidFill>
                <a:latin typeface="Arial"/>
                <a:cs typeface="Arial"/>
              </a:rPr>
              <a:t>receive</a:t>
            </a:r>
            <a:r>
              <a:rPr sz="1713" spc="47" dirty="0">
                <a:solidFill>
                  <a:srgbClr val="231F20"/>
                </a:solidFill>
                <a:latin typeface="Arial"/>
                <a:cs typeface="Arial"/>
              </a:rPr>
              <a:t> </a:t>
            </a:r>
            <a:r>
              <a:rPr sz="1713" dirty="0">
                <a:solidFill>
                  <a:srgbClr val="231F20"/>
                </a:solidFill>
                <a:latin typeface="Arial"/>
                <a:cs typeface="Arial"/>
              </a:rPr>
              <a:t>the</a:t>
            </a:r>
            <a:r>
              <a:rPr sz="1713" spc="53" dirty="0">
                <a:solidFill>
                  <a:srgbClr val="231F20"/>
                </a:solidFill>
                <a:latin typeface="Arial"/>
                <a:cs typeface="Arial"/>
              </a:rPr>
              <a:t> </a:t>
            </a:r>
            <a:r>
              <a:rPr sz="1713" dirty="0">
                <a:solidFill>
                  <a:srgbClr val="231F20"/>
                </a:solidFill>
                <a:latin typeface="Arial"/>
                <a:cs typeface="Arial"/>
              </a:rPr>
              <a:t>following</a:t>
            </a:r>
            <a:r>
              <a:rPr sz="1713" spc="59" dirty="0">
                <a:solidFill>
                  <a:srgbClr val="231F20"/>
                </a:solidFill>
                <a:latin typeface="Arial"/>
                <a:cs typeface="Arial"/>
              </a:rPr>
              <a:t> </a:t>
            </a:r>
            <a:r>
              <a:rPr sz="1713" spc="-12" dirty="0">
                <a:solidFill>
                  <a:srgbClr val="231F20"/>
                </a:solidFill>
                <a:latin typeface="Arial"/>
                <a:cs typeface="Arial"/>
              </a:rPr>
              <a:t>notice.</a:t>
            </a:r>
            <a:endParaRPr lang="en-US" sz="1713" spc="-12" dirty="0">
              <a:solidFill>
                <a:srgbClr val="231F20"/>
              </a:solidFill>
              <a:latin typeface="Arial"/>
              <a:cs typeface="Arial"/>
            </a:endParaRPr>
          </a:p>
          <a:p>
            <a:pPr marL="15006" marR="471949">
              <a:spcBef>
                <a:spcPts val="106"/>
              </a:spcBef>
            </a:pPr>
            <a:endParaRPr sz="1713" dirty="0">
              <a:latin typeface="Arial"/>
              <a:cs typeface="Arial"/>
            </a:endParaRPr>
          </a:p>
          <a:p>
            <a:pPr marL="15006" marR="6003">
              <a:lnSpc>
                <a:spcPct val="101400"/>
              </a:lnSpc>
            </a:pPr>
            <a:r>
              <a:rPr sz="1713" i="1" dirty="0">
                <a:solidFill>
                  <a:srgbClr val="231F20"/>
                </a:solidFill>
                <a:latin typeface="Arial"/>
                <a:cs typeface="Arial"/>
              </a:rPr>
              <a:t>"This</a:t>
            </a:r>
            <a:r>
              <a:rPr sz="1713" i="1" spc="59" dirty="0">
                <a:solidFill>
                  <a:srgbClr val="231F20"/>
                </a:solidFill>
                <a:latin typeface="Arial"/>
                <a:cs typeface="Arial"/>
              </a:rPr>
              <a:t> </a:t>
            </a:r>
            <a:r>
              <a:rPr sz="1713" i="1" dirty="0">
                <a:solidFill>
                  <a:srgbClr val="231F20"/>
                </a:solidFill>
                <a:latin typeface="Arial"/>
                <a:cs typeface="Arial"/>
              </a:rPr>
              <a:t>loan</a:t>
            </a:r>
            <a:r>
              <a:rPr sz="1713" i="1" spc="35" dirty="0">
                <a:solidFill>
                  <a:srgbClr val="231F20"/>
                </a:solidFill>
                <a:latin typeface="Arial"/>
                <a:cs typeface="Arial"/>
              </a:rPr>
              <a:t> </a:t>
            </a:r>
            <a:r>
              <a:rPr sz="1713" i="1" dirty="0">
                <a:solidFill>
                  <a:srgbClr val="231F20"/>
                </a:solidFill>
                <a:latin typeface="Arial"/>
                <a:cs typeface="Arial"/>
              </a:rPr>
              <a:t>is</a:t>
            </a:r>
            <a:r>
              <a:rPr sz="1713" i="1" spc="59" dirty="0">
                <a:solidFill>
                  <a:srgbClr val="231F20"/>
                </a:solidFill>
                <a:latin typeface="Arial"/>
                <a:cs typeface="Arial"/>
              </a:rPr>
              <a:t> </a:t>
            </a:r>
            <a:r>
              <a:rPr sz="1713" i="1" dirty="0">
                <a:solidFill>
                  <a:srgbClr val="231F20"/>
                </a:solidFill>
                <a:latin typeface="Arial"/>
                <a:cs typeface="Arial"/>
              </a:rPr>
              <a:t>currently</a:t>
            </a:r>
            <a:r>
              <a:rPr sz="1713" i="1" spc="-12" dirty="0">
                <a:solidFill>
                  <a:srgbClr val="231F20"/>
                </a:solidFill>
                <a:latin typeface="Arial"/>
                <a:cs typeface="Arial"/>
              </a:rPr>
              <a:t> </a:t>
            </a:r>
            <a:r>
              <a:rPr sz="1713" i="1" dirty="0">
                <a:solidFill>
                  <a:srgbClr val="231F20"/>
                </a:solidFill>
                <a:latin typeface="Arial"/>
                <a:cs typeface="Arial"/>
              </a:rPr>
              <a:t>in</a:t>
            </a:r>
            <a:r>
              <a:rPr sz="1713" i="1" spc="35" dirty="0">
                <a:solidFill>
                  <a:srgbClr val="231F20"/>
                </a:solidFill>
                <a:latin typeface="Arial"/>
                <a:cs typeface="Arial"/>
              </a:rPr>
              <a:t> </a:t>
            </a:r>
            <a:r>
              <a:rPr sz="1713" i="1" dirty="0">
                <a:solidFill>
                  <a:srgbClr val="231F20"/>
                </a:solidFill>
                <a:latin typeface="Arial"/>
                <a:cs typeface="Arial"/>
              </a:rPr>
              <a:t>Condition</a:t>
            </a:r>
            <a:r>
              <a:rPr sz="1713" i="1" spc="35" dirty="0">
                <a:solidFill>
                  <a:srgbClr val="231F20"/>
                </a:solidFill>
                <a:latin typeface="Arial"/>
                <a:cs typeface="Arial"/>
              </a:rPr>
              <a:t> </a:t>
            </a:r>
            <a:r>
              <a:rPr sz="1713" i="1" dirty="0">
                <a:solidFill>
                  <a:srgbClr val="231F20"/>
                </a:solidFill>
                <a:latin typeface="Arial"/>
                <a:cs typeface="Arial"/>
              </a:rPr>
              <a:t>Review</a:t>
            </a:r>
            <a:r>
              <a:rPr sz="1713" i="1" spc="35" dirty="0">
                <a:solidFill>
                  <a:srgbClr val="231F20"/>
                </a:solidFill>
                <a:latin typeface="Arial"/>
                <a:cs typeface="Arial"/>
              </a:rPr>
              <a:t> </a:t>
            </a:r>
            <a:r>
              <a:rPr sz="1713" i="1" dirty="0">
                <a:solidFill>
                  <a:srgbClr val="231F20"/>
                </a:solidFill>
                <a:latin typeface="Arial"/>
                <a:cs typeface="Arial"/>
              </a:rPr>
              <a:t>status</a:t>
            </a:r>
            <a:r>
              <a:rPr sz="1713" i="1" spc="59" dirty="0">
                <a:solidFill>
                  <a:srgbClr val="231F20"/>
                </a:solidFill>
                <a:latin typeface="Arial"/>
                <a:cs typeface="Arial"/>
              </a:rPr>
              <a:t> </a:t>
            </a:r>
            <a:r>
              <a:rPr sz="1713" i="1" dirty="0">
                <a:solidFill>
                  <a:srgbClr val="231F20"/>
                </a:solidFill>
                <a:latin typeface="Arial"/>
                <a:cs typeface="Arial"/>
              </a:rPr>
              <a:t>and</a:t>
            </a:r>
            <a:r>
              <a:rPr sz="1713" i="1" spc="35" dirty="0">
                <a:solidFill>
                  <a:srgbClr val="231F20"/>
                </a:solidFill>
                <a:latin typeface="Arial"/>
                <a:cs typeface="Arial"/>
              </a:rPr>
              <a:t> </a:t>
            </a:r>
            <a:r>
              <a:rPr sz="1713" i="1" dirty="0">
                <a:solidFill>
                  <a:srgbClr val="231F20"/>
                </a:solidFill>
                <a:latin typeface="Arial"/>
                <a:cs typeface="Arial"/>
              </a:rPr>
              <a:t>is</a:t>
            </a:r>
            <a:r>
              <a:rPr sz="1713" i="1" spc="-12" dirty="0">
                <a:solidFill>
                  <a:srgbClr val="231F20"/>
                </a:solidFill>
                <a:latin typeface="Arial"/>
                <a:cs typeface="Arial"/>
              </a:rPr>
              <a:t> </a:t>
            </a:r>
            <a:r>
              <a:rPr sz="1713" i="1" dirty="0">
                <a:solidFill>
                  <a:srgbClr val="231F20"/>
                </a:solidFill>
                <a:latin typeface="Arial"/>
                <a:cs typeface="Arial"/>
              </a:rPr>
              <a:t>in</a:t>
            </a:r>
            <a:r>
              <a:rPr sz="1713" i="1" spc="35" dirty="0">
                <a:solidFill>
                  <a:srgbClr val="231F20"/>
                </a:solidFill>
                <a:latin typeface="Arial"/>
                <a:cs typeface="Arial"/>
              </a:rPr>
              <a:t> </a:t>
            </a:r>
            <a:r>
              <a:rPr sz="1713" i="1" dirty="0">
                <a:solidFill>
                  <a:srgbClr val="231F20"/>
                </a:solidFill>
                <a:latin typeface="Arial"/>
                <a:cs typeface="Arial"/>
              </a:rPr>
              <a:t>line</a:t>
            </a:r>
            <a:r>
              <a:rPr sz="1713" i="1" spc="35" dirty="0">
                <a:solidFill>
                  <a:srgbClr val="231F20"/>
                </a:solidFill>
                <a:latin typeface="Arial"/>
                <a:cs typeface="Arial"/>
              </a:rPr>
              <a:t> </a:t>
            </a:r>
            <a:r>
              <a:rPr sz="1713" i="1" dirty="0">
                <a:solidFill>
                  <a:srgbClr val="231F20"/>
                </a:solidFill>
                <a:latin typeface="Arial"/>
                <a:cs typeface="Arial"/>
              </a:rPr>
              <a:t>to</a:t>
            </a:r>
            <a:r>
              <a:rPr sz="1713" i="1" spc="35" dirty="0">
                <a:solidFill>
                  <a:srgbClr val="231F20"/>
                </a:solidFill>
                <a:latin typeface="Arial"/>
                <a:cs typeface="Arial"/>
              </a:rPr>
              <a:t> </a:t>
            </a:r>
            <a:r>
              <a:rPr sz="1713" i="1" dirty="0">
                <a:solidFill>
                  <a:srgbClr val="231F20"/>
                </a:solidFill>
                <a:latin typeface="Arial"/>
                <a:cs typeface="Arial"/>
              </a:rPr>
              <a:t>be</a:t>
            </a:r>
            <a:r>
              <a:rPr sz="1713" i="1" spc="35" dirty="0">
                <a:solidFill>
                  <a:srgbClr val="231F20"/>
                </a:solidFill>
                <a:latin typeface="Arial"/>
                <a:cs typeface="Arial"/>
              </a:rPr>
              <a:t> </a:t>
            </a:r>
            <a:r>
              <a:rPr sz="1713" i="1" dirty="0">
                <a:solidFill>
                  <a:srgbClr val="231F20"/>
                </a:solidFill>
                <a:latin typeface="Arial"/>
                <a:cs typeface="Arial"/>
              </a:rPr>
              <a:t>reviewed</a:t>
            </a:r>
            <a:r>
              <a:rPr sz="1713" i="1" spc="35" dirty="0">
                <a:solidFill>
                  <a:srgbClr val="231F20"/>
                </a:solidFill>
                <a:latin typeface="Arial"/>
                <a:cs typeface="Arial"/>
              </a:rPr>
              <a:t> </a:t>
            </a:r>
            <a:r>
              <a:rPr sz="1713" i="1" dirty="0">
                <a:solidFill>
                  <a:srgbClr val="231F20"/>
                </a:solidFill>
                <a:latin typeface="Arial"/>
                <a:cs typeface="Arial"/>
              </a:rPr>
              <a:t>by</a:t>
            </a:r>
            <a:r>
              <a:rPr sz="1713" i="1" spc="-18" dirty="0">
                <a:solidFill>
                  <a:srgbClr val="231F20"/>
                </a:solidFill>
                <a:latin typeface="Arial"/>
                <a:cs typeface="Arial"/>
              </a:rPr>
              <a:t> </a:t>
            </a:r>
            <a:r>
              <a:rPr sz="1713" i="1" dirty="0">
                <a:solidFill>
                  <a:srgbClr val="231F20"/>
                </a:solidFill>
                <a:latin typeface="Arial"/>
                <a:cs typeface="Arial"/>
              </a:rPr>
              <a:t>the</a:t>
            </a:r>
            <a:r>
              <a:rPr sz="1713" i="1" spc="35" dirty="0">
                <a:solidFill>
                  <a:srgbClr val="231F20"/>
                </a:solidFill>
                <a:latin typeface="Arial"/>
                <a:cs typeface="Arial"/>
              </a:rPr>
              <a:t> </a:t>
            </a:r>
            <a:r>
              <a:rPr sz="1713" i="1" dirty="0">
                <a:solidFill>
                  <a:srgbClr val="231F20"/>
                </a:solidFill>
                <a:latin typeface="Arial"/>
                <a:cs typeface="Arial"/>
              </a:rPr>
              <a:t>underwriter.</a:t>
            </a:r>
            <a:r>
              <a:rPr sz="1713" i="1" spc="12" dirty="0">
                <a:solidFill>
                  <a:srgbClr val="231F20"/>
                </a:solidFill>
                <a:latin typeface="Arial"/>
                <a:cs typeface="Arial"/>
              </a:rPr>
              <a:t> </a:t>
            </a:r>
            <a:r>
              <a:rPr sz="1713" i="1" spc="-30" dirty="0">
                <a:solidFill>
                  <a:srgbClr val="231F20"/>
                </a:solidFill>
                <a:latin typeface="Arial"/>
                <a:cs typeface="Arial"/>
              </a:rPr>
              <a:t>Any </a:t>
            </a:r>
            <a:r>
              <a:rPr sz="1713" i="1" dirty="0">
                <a:solidFill>
                  <a:srgbClr val="231F20"/>
                </a:solidFill>
                <a:latin typeface="Arial"/>
                <a:cs typeface="Arial"/>
              </a:rPr>
              <a:t>additional</a:t>
            </a:r>
            <a:r>
              <a:rPr sz="1713" i="1" spc="59" dirty="0">
                <a:solidFill>
                  <a:srgbClr val="231F20"/>
                </a:solidFill>
                <a:latin typeface="Arial"/>
                <a:cs typeface="Arial"/>
              </a:rPr>
              <a:t> </a:t>
            </a:r>
            <a:r>
              <a:rPr sz="1713" i="1" dirty="0">
                <a:solidFill>
                  <a:srgbClr val="231F20"/>
                </a:solidFill>
                <a:latin typeface="Arial"/>
                <a:cs typeface="Arial"/>
              </a:rPr>
              <a:t>documents</a:t>
            </a:r>
            <a:r>
              <a:rPr sz="1713" i="1" spc="6" dirty="0">
                <a:solidFill>
                  <a:srgbClr val="231F20"/>
                </a:solidFill>
                <a:latin typeface="Arial"/>
                <a:cs typeface="Arial"/>
              </a:rPr>
              <a:t> </a:t>
            </a:r>
            <a:r>
              <a:rPr sz="1713" i="1" dirty="0">
                <a:solidFill>
                  <a:srgbClr val="231F20"/>
                </a:solidFill>
                <a:latin typeface="Arial"/>
                <a:cs typeface="Arial"/>
              </a:rPr>
              <a:t>uploaded</a:t>
            </a:r>
            <a:r>
              <a:rPr sz="1713" i="1" spc="59" dirty="0">
                <a:solidFill>
                  <a:srgbClr val="231F20"/>
                </a:solidFill>
                <a:latin typeface="Arial"/>
                <a:cs typeface="Arial"/>
              </a:rPr>
              <a:t> </a:t>
            </a:r>
            <a:r>
              <a:rPr sz="1713" i="1" dirty="0">
                <a:solidFill>
                  <a:srgbClr val="231F20"/>
                </a:solidFill>
                <a:latin typeface="Arial"/>
                <a:cs typeface="Arial"/>
              </a:rPr>
              <a:t>at</a:t>
            </a:r>
            <a:r>
              <a:rPr sz="1713" i="1" spc="30" dirty="0">
                <a:solidFill>
                  <a:srgbClr val="231F20"/>
                </a:solidFill>
                <a:latin typeface="Arial"/>
                <a:cs typeface="Arial"/>
              </a:rPr>
              <a:t> </a:t>
            </a:r>
            <a:r>
              <a:rPr sz="1713" i="1" dirty="0">
                <a:solidFill>
                  <a:srgbClr val="231F20"/>
                </a:solidFill>
                <a:latin typeface="Arial"/>
                <a:cs typeface="Arial"/>
              </a:rPr>
              <a:t>this</a:t>
            </a:r>
            <a:r>
              <a:rPr sz="1713" i="1" spc="12" dirty="0">
                <a:solidFill>
                  <a:srgbClr val="231F20"/>
                </a:solidFill>
                <a:latin typeface="Arial"/>
                <a:cs typeface="Arial"/>
              </a:rPr>
              <a:t> </a:t>
            </a:r>
            <a:r>
              <a:rPr sz="1713" i="1" dirty="0">
                <a:solidFill>
                  <a:srgbClr val="231F20"/>
                </a:solidFill>
                <a:latin typeface="Arial"/>
                <a:cs typeface="Arial"/>
              </a:rPr>
              <a:t>point</a:t>
            </a:r>
            <a:r>
              <a:rPr sz="1713" i="1" spc="30" dirty="0">
                <a:solidFill>
                  <a:srgbClr val="231F20"/>
                </a:solidFill>
                <a:latin typeface="Arial"/>
                <a:cs typeface="Arial"/>
              </a:rPr>
              <a:t> </a:t>
            </a:r>
            <a:r>
              <a:rPr sz="1713" i="1" dirty="0">
                <a:solidFill>
                  <a:srgbClr val="231F20"/>
                </a:solidFill>
                <a:latin typeface="Arial"/>
                <a:cs typeface="Arial"/>
              </a:rPr>
              <a:t>will</a:t>
            </a:r>
            <a:r>
              <a:rPr sz="1713" i="1" spc="59" dirty="0">
                <a:solidFill>
                  <a:srgbClr val="231F20"/>
                </a:solidFill>
                <a:latin typeface="Arial"/>
                <a:cs typeface="Arial"/>
              </a:rPr>
              <a:t> </a:t>
            </a:r>
            <a:r>
              <a:rPr sz="1713" i="1" dirty="0">
                <a:solidFill>
                  <a:srgbClr val="231F20"/>
                </a:solidFill>
                <a:latin typeface="Arial"/>
                <a:cs typeface="Arial"/>
              </a:rPr>
              <a:t>delay</a:t>
            </a:r>
            <a:r>
              <a:rPr sz="1713" i="1" spc="89" dirty="0">
                <a:solidFill>
                  <a:srgbClr val="231F20"/>
                </a:solidFill>
                <a:latin typeface="Arial"/>
                <a:cs typeface="Arial"/>
              </a:rPr>
              <a:t> </a:t>
            </a:r>
            <a:r>
              <a:rPr sz="1713" i="1" dirty="0">
                <a:solidFill>
                  <a:srgbClr val="231F20"/>
                </a:solidFill>
                <a:latin typeface="Arial"/>
                <a:cs typeface="Arial"/>
              </a:rPr>
              <a:t>the</a:t>
            </a:r>
            <a:r>
              <a:rPr sz="1713" i="1" spc="59" dirty="0">
                <a:solidFill>
                  <a:srgbClr val="231F20"/>
                </a:solidFill>
                <a:latin typeface="Arial"/>
                <a:cs typeface="Arial"/>
              </a:rPr>
              <a:t> </a:t>
            </a:r>
            <a:r>
              <a:rPr sz="1713" i="1" dirty="0">
                <a:solidFill>
                  <a:srgbClr val="231F20"/>
                </a:solidFill>
                <a:latin typeface="Arial"/>
                <a:cs typeface="Arial"/>
              </a:rPr>
              <a:t>current</a:t>
            </a:r>
            <a:r>
              <a:rPr sz="1713" i="1" spc="30" dirty="0">
                <a:solidFill>
                  <a:srgbClr val="231F20"/>
                </a:solidFill>
                <a:latin typeface="Arial"/>
                <a:cs typeface="Arial"/>
              </a:rPr>
              <a:t> </a:t>
            </a:r>
            <a:r>
              <a:rPr sz="1713" i="1" dirty="0">
                <a:solidFill>
                  <a:srgbClr val="231F20"/>
                </a:solidFill>
                <a:latin typeface="Arial"/>
                <a:cs typeface="Arial"/>
              </a:rPr>
              <a:t>review</a:t>
            </a:r>
            <a:r>
              <a:rPr sz="1713" i="1" spc="59" dirty="0">
                <a:solidFill>
                  <a:srgbClr val="231F20"/>
                </a:solidFill>
                <a:latin typeface="Arial"/>
                <a:cs typeface="Arial"/>
              </a:rPr>
              <a:t> </a:t>
            </a:r>
            <a:r>
              <a:rPr sz="1713" i="1" dirty="0">
                <a:solidFill>
                  <a:srgbClr val="231F20"/>
                </a:solidFill>
                <a:latin typeface="Arial"/>
                <a:cs typeface="Arial"/>
              </a:rPr>
              <a:t>of</a:t>
            </a:r>
            <a:r>
              <a:rPr sz="1713" i="1" spc="35" dirty="0">
                <a:solidFill>
                  <a:srgbClr val="231F20"/>
                </a:solidFill>
                <a:latin typeface="Arial"/>
                <a:cs typeface="Arial"/>
              </a:rPr>
              <a:t> </a:t>
            </a:r>
            <a:r>
              <a:rPr sz="1713" i="1" dirty="0">
                <a:solidFill>
                  <a:srgbClr val="231F20"/>
                </a:solidFill>
                <a:latin typeface="Arial"/>
                <a:cs typeface="Arial"/>
              </a:rPr>
              <a:t>your</a:t>
            </a:r>
            <a:r>
              <a:rPr sz="1713" i="1" spc="6" dirty="0">
                <a:solidFill>
                  <a:srgbClr val="231F20"/>
                </a:solidFill>
                <a:latin typeface="Arial"/>
                <a:cs typeface="Arial"/>
              </a:rPr>
              <a:t> </a:t>
            </a:r>
            <a:r>
              <a:rPr sz="1713" i="1" dirty="0">
                <a:solidFill>
                  <a:srgbClr val="231F20"/>
                </a:solidFill>
                <a:latin typeface="Arial"/>
                <a:cs typeface="Arial"/>
              </a:rPr>
              <a:t>loan</a:t>
            </a:r>
            <a:r>
              <a:rPr sz="1713" i="1" spc="59" dirty="0">
                <a:solidFill>
                  <a:srgbClr val="231F20"/>
                </a:solidFill>
                <a:latin typeface="Arial"/>
                <a:cs typeface="Arial"/>
              </a:rPr>
              <a:t> </a:t>
            </a:r>
            <a:r>
              <a:rPr sz="1713" i="1" dirty="0">
                <a:solidFill>
                  <a:srgbClr val="231F20"/>
                </a:solidFill>
                <a:latin typeface="Arial"/>
                <a:cs typeface="Arial"/>
              </a:rPr>
              <a:t>file.</a:t>
            </a:r>
            <a:r>
              <a:rPr sz="1713" i="1" spc="35" dirty="0">
                <a:solidFill>
                  <a:srgbClr val="231F20"/>
                </a:solidFill>
                <a:latin typeface="Arial"/>
                <a:cs typeface="Arial"/>
              </a:rPr>
              <a:t> </a:t>
            </a:r>
            <a:r>
              <a:rPr sz="1713" i="1" dirty="0">
                <a:solidFill>
                  <a:srgbClr val="231F20"/>
                </a:solidFill>
                <a:latin typeface="Arial"/>
                <a:cs typeface="Arial"/>
              </a:rPr>
              <a:t>If</a:t>
            </a:r>
            <a:r>
              <a:rPr sz="1713" i="1" spc="35" dirty="0">
                <a:solidFill>
                  <a:srgbClr val="231F20"/>
                </a:solidFill>
                <a:latin typeface="Arial"/>
                <a:cs typeface="Arial"/>
              </a:rPr>
              <a:t> </a:t>
            </a:r>
            <a:r>
              <a:rPr sz="1713" i="1" dirty="0">
                <a:solidFill>
                  <a:srgbClr val="231F20"/>
                </a:solidFill>
                <a:latin typeface="Arial"/>
                <a:cs typeface="Arial"/>
              </a:rPr>
              <a:t>you</a:t>
            </a:r>
            <a:r>
              <a:rPr sz="1713" i="1" spc="59" dirty="0">
                <a:solidFill>
                  <a:srgbClr val="231F20"/>
                </a:solidFill>
                <a:latin typeface="Arial"/>
                <a:cs typeface="Arial"/>
              </a:rPr>
              <a:t> </a:t>
            </a:r>
            <a:r>
              <a:rPr sz="1713" i="1" spc="-24" dirty="0">
                <a:solidFill>
                  <a:srgbClr val="231F20"/>
                </a:solidFill>
                <a:latin typeface="Arial"/>
                <a:cs typeface="Arial"/>
              </a:rPr>
              <a:t>have </a:t>
            </a:r>
            <a:r>
              <a:rPr sz="1713" i="1" dirty="0">
                <a:solidFill>
                  <a:srgbClr val="231F20"/>
                </a:solidFill>
                <a:latin typeface="Arial"/>
                <a:cs typeface="Arial"/>
              </a:rPr>
              <a:t>any questions,</a:t>
            </a:r>
            <a:r>
              <a:rPr sz="1713" i="1" spc="30" dirty="0">
                <a:solidFill>
                  <a:srgbClr val="231F20"/>
                </a:solidFill>
                <a:latin typeface="Arial"/>
                <a:cs typeface="Arial"/>
              </a:rPr>
              <a:t> </a:t>
            </a:r>
            <a:r>
              <a:rPr sz="1713" i="1" dirty="0">
                <a:solidFill>
                  <a:srgbClr val="231F20"/>
                </a:solidFill>
                <a:latin typeface="Arial"/>
                <a:cs typeface="Arial"/>
              </a:rPr>
              <a:t>please</a:t>
            </a:r>
            <a:r>
              <a:rPr sz="1713" i="1" spc="53" dirty="0">
                <a:solidFill>
                  <a:srgbClr val="231F20"/>
                </a:solidFill>
                <a:latin typeface="Arial"/>
                <a:cs typeface="Arial"/>
              </a:rPr>
              <a:t> </a:t>
            </a:r>
            <a:r>
              <a:rPr sz="1713" i="1" dirty="0">
                <a:solidFill>
                  <a:srgbClr val="231F20"/>
                </a:solidFill>
                <a:latin typeface="Arial"/>
                <a:cs typeface="Arial"/>
              </a:rPr>
              <a:t>contact</a:t>
            </a:r>
            <a:r>
              <a:rPr sz="1713" i="1" spc="106" dirty="0">
                <a:solidFill>
                  <a:srgbClr val="231F20"/>
                </a:solidFill>
                <a:latin typeface="Arial"/>
                <a:cs typeface="Arial"/>
              </a:rPr>
              <a:t> </a:t>
            </a:r>
            <a:r>
              <a:rPr sz="1713" i="1" dirty="0">
                <a:solidFill>
                  <a:srgbClr val="231F20"/>
                </a:solidFill>
                <a:latin typeface="Arial"/>
                <a:cs typeface="Arial"/>
              </a:rPr>
              <a:t>your</a:t>
            </a:r>
            <a:r>
              <a:rPr sz="1713" i="1" spc="6" dirty="0">
                <a:solidFill>
                  <a:srgbClr val="231F20"/>
                </a:solidFill>
                <a:latin typeface="Arial"/>
                <a:cs typeface="Arial"/>
              </a:rPr>
              <a:t> </a:t>
            </a:r>
            <a:r>
              <a:rPr sz="1713" i="1" dirty="0">
                <a:solidFill>
                  <a:srgbClr val="231F20"/>
                </a:solidFill>
                <a:latin typeface="Arial"/>
                <a:cs typeface="Arial"/>
              </a:rPr>
              <a:t>Account</a:t>
            </a:r>
            <a:r>
              <a:rPr sz="1713" i="1" spc="30" dirty="0">
                <a:solidFill>
                  <a:srgbClr val="231F20"/>
                </a:solidFill>
                <a:latin typeface="Arial"/>
                <a:cs typeface="Arial"/>
              </a:rPr>
              <a:t> </a:t>
            </a:r>
            <a:r>
              <a:rPr sz="1713" i="1" dirty="0">
                <a:solidFill>
                  <a:srgbClr val="231F20"/>
                </a:solidFill>
                <a:latin typeface="Arial"/>
                <a:cs typeface="Arial"/>
              </a:rPr>
              <a:t>Manager</a:t>
            </a:r>
            <a:r>
              <a:rPr sz="1713" i="1" spc="89" dirty="0">
                <a:solidFill>
                  <a:srgbClr val="231F20"/>
                </a:solidFill>
                <a:latin typeface="Arial"/>
                <a:cs typeface="Arial"/>
              </a:rPr>
              <a:t> </a:t>
            </a:r>
            <a:r>
              <a:rPr sz="1713" i="1" dirty="0">
                <a:solidFill>
                  <a:srgbClr val="231F20"/>
                </a:solidFill>
                <a:latin typeface="Arial"/>
                <a:cs typeface="Arial"/>
              </a:rPr>
              <a:t>for </a:t>
            </a:r>
            <a:r>
              <a:rPr sz="1713" i="1" spc="-12" dirty="0">
                <a:solidFill>
                  <a:srgbClr val="231F20"/>
                </a:solidFill>
                <a:latin typeface="Arial"/>
                <a:cs typeface="Arial"/>
              </a:rPr>
              <a:t>assistance."</a:t>
            </a:r>
            <a:endParaRPr sz="1713" dirty="0">
              <a:latin typeface="Arial"/>
              <a:cs typeface="Arial"/>
            </a:endParaRPr>
          </a:p>
        </p:txBody>
      </p:sp>
      <p:pic>
        <p:nvPicPr>
          <p:cNvPr id="6" name="Picture 5">
            <a:extLst>
              <a:ext uri="{FF2B5EF4-FFF2-40B4-BE49-F238E27FC236}">
                <a16:creationId xmlns:a16="http://schemas.microsoft.com/office/drawing/2014/main" id="{89CAFD7B-C3AD-50EA-A839-ACE00E8BB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644" y="3142628"/>
            <a:ext cx="9184018" cy="3130914"/>
          </a:xfrm>
          <a:prstGeom prst="rect">
            <a:avLst/>
          </a:prstGeom>
        </p:spPr>
      </p:pic>
    </p:spTree>
    <p:extLst>
      <p:ext uri="{BB962C8B-B14F-4D97-AF65-F5344CB8AC3E}">
        <p14:creationId xmlns:p14="http://schemas.microsoft.com/office/powerpoint/2010/main" val="2372138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36008" y="2170613"/>
            <a:ext cx="3201651" cy="3241291"/>
          </a:xfrm>
          <a:prstGeom prst="rect">
            <a:avLst/>
          </a:prstGeom>
        </p:spPr>
        <p:txBody>
          <a:bodyPr vert="horz" wrap="square" lIns="0" tIns="60026" rIns="0" bIns="0" rtlCol="0">
            <a:spAutoFit/>
          </a:bodyPr>
          <a:lstStyle/>
          <a:p>
            <a:pPr marL="314382" marR="105044" indent="-300126">
              <a:lnSpc>
                <a:spcPts val="1772"/>
              </a:lnSpc>
              <a:spcBef>
                <a:spcPts val="473"/>
              </a:spcBef>
              <a:buChar char="•"/>
              <a:tabLst>
                <a:tab pos="314382" algn="l"/>
              </a:tabLst>
            </a:pPr>
            <a:r>
              <a:rPr sz="1772" spc="-12" dirty="0">
                <a:solidFill>
                  <a:srgbClr val="231F20"/>
                </a:solidFill>
                <a:latin typeface="Arial"/>
                <a:cs typeface="Arial"/>
              </a:rPr>
              <a:t>Conditions</a:t>
            </a:r>
            <a:r>
              <a:rPr sz="1772" spc="-47" dirty="0">
                <a:solidFill>
                  <a:srgbClr val="231F20"/>
                </a:solidFill>
                <a:latin typeface="Arial"/>
                <a:cs typeface="Arial"/>
              </a:rPr>
              <a:t> </a:t>
            </a:r>
            <a:r>
              <a:rPr sz="1772" dirty="0">
                <a:solidFill>
                  <a:srgbClr val="231F20"/>
                </a:solidFill>
                <a:latin typeface="Arial"/>
                <a:cs typeface="Arial"/>
              </a:rPr>
              <a:t>screen</a:t>
            </a:r>
            <a:r>
              <a:rPr sz="1772" spc="-77" dirty="0">
                <a:solidFill>
                  <a:srgbClr val="231F20"/>
                </a:solidFill>
                <a:latin typeface="Arial"/>
                <a:cs typeface="Arial"/>
              </a:rPr>
              <a:t> </a:t>
            </a:r>
            <a:r>
              <a:rPr sz="1772" spc="-12" dirty="0">
                <a:solidFill>
                  <a:srgbClr val="231F20"/>
                </a:solidFill>
                <a:latin typeface="Arial"/>
                <a:cs typeface="Arial"/>
              </a:rPr>
              <a:t>becomes available</a:t>
            </a:r>
            <a:r>
              <a:rPr sz="1772" spc="-71" dirty="0">
                <a:solidFill>
                  <a:srgbClr val="231F20"/>
                </a:solidFill>
                <a:latin typeface="Arial"/>
                <a:cs typeface="Arial"/>
              </a:rPr>
              <a:t> </a:t>
            </a:r>
            <a:r>
              <a:rPr sz="1772" dirty="0">
                <a:solidFill>
                  <a:srgbClr val="231F20"/>
                </a:solidFill>
                <a:latin typeface="Arial"/>
                <a:cs typeface="Arial"/>
              </a:rPr>
              <a:t>once</a:t>
            </a:r>
            <a:r>
              <a:rPr sz="1772" spc="-71" dirty="0">
                <a:solidFill>
                  <a:srgbClr val="231F20"/>
                </a:solidFill>
                <a:latin typeface="Arial"/>
                <a:cs typeface="Arial"/>
              </a:rPr>
              <a:t> </a:t>
            </a:r>
            <a:r>
              <a:rPr sz="1772" spc="-12" dirty="0">
                <a:solidFill>
                  <a:srgbClr val="231F20"/>
                </a:solidFill>
                <a:latin typeface="Arial"/>
                <a:cs typeface="Arial"/>
              </a:rPr>
              <a:t>initial underwriter</a:t>
            </a:r>
            <a:r>
              <a:rPr sz="1772" spc="-59" dirty="0">
                <a:solidFill>
                  <a:srgbClr val="231F20"/>
                </a:solidFill>
                <a:latin typeface="Arial"/>
                <a:cs typeface="Arial"/>
              </a:rPr>
              <a:t> </a:t>
            </a:r>
            <a:r>
              <a:rPr sz="1772" dirty="0">
                <a:solidFill>
                  <a:srgbClr val="231F20"/>
                </a:solidFill>
                <a:latin typeface="Arial"/>
                <a:cs typeface="Arial"/>
              </a:rPr>
              <a:t>is</a:t>
            </a:r>
            <a:r>
              <a:rPr sz="1772" spc="-53" dirty="0">
                <a:solidFill>
                  <a:srgbClr val="231F20"/>
                </a:solidFill>
                <a:latin typeface="Arial"/>
                <a:cs typeface="Arial"/>
              </a:rPr>
              <a:t> </a:t>
            </a:r>
            <a:r>
              <a:rPr sz="1772" spc="-12" dirty="0">
                <a:solidFill>
                  <a:srgbClr val="231F20"/>
                </a:solidFill>
                <a:latin typeface="Arial"/>
                <a:cs typeface="Arial"/>
              </a:rPr>
              <a:t>complete.</a:t>
            </a:r>
            <a:endParaRPr sz="1772" dirty="0">
              <a:latin typeface="Arial"/>
              <a:cs typeface="Arial"/>
            </a:endParaRPr>
          </a:p>
          <a:p>
            <a:pPr marL="314382" marR="36015" indent="-300126">
              <a:lnSpc>
                <a:spcPct val="116700"/>
              </a:lnSpc>
              <a:spcBef>
                <a:spcPts val="1418"/>
              </a:spcBef>
              <a:buChar char="•"/>
              <a:tabLst>
                <a:tab pos="314382" algn="l"/>
              </a:tabLst>
            </a:pPr>
            <a:r>
              <a:rPr sz="1772" dirty="0">
                <a:solidFill>
                  <a:srgbClr val="231F20"/>
                </a:solidFill>
                <a:latin typeface="Arial"/>
                <a:cs typeface="Arial"/>
              </a:rPr>
              <a:t>Users</a:t>
            </a:r>
            <a:r>
              <a:rPr sz="1772" spc="-65" dirty="0">
                <a:solidFill>
                  <a:srgbClr val="231F20"/>
                </a:solidFill>
                <a:latin typeface="Arial"/>
                <a:cs typeface="Arial"/>
              </a:rPr>
              <a:t> </a:t>
            </a:r>
            <a:r>
              <a:rPr sz="1772" dirty="0">
                <a:solidFill>
                  <a:srgbClr val="231F20"/>
                </a:solidFill>
                <a:latin typeface="Arial"/>
                <a:cs typeface="Arial"/>
              </a:rPr>
              <a:t>can</a:t>
            </a:r>
            <a:r>
              <a:rPr sz="1772" spc="-100" dirty="0">
                <a:solidFill>
                  <a:srgbClr val="231F20"/>
                </a:solidFill>
                <a:latin typeface="Arial"/>
                <a:cs typeface="Arial"/>
              </a:rPr>
              <a:t> </a:t>
            </a:r>
            <a:r>
              <a:rPr sz="1772" dirty="0">
                <a:solidFill>
                  <a:srgbClr val="231F20"/>
                </a:solidFill>
                <a:latin typeface="Arial"/>
                <a:cs typeface="Arial"/>
              </a:rPr>
              <a:t>attach</a:t>
            </a:r>
            <a:r>
              <a:rPr sz="1772" spc="-100" dirty="0">
                <a:solidFill>
                  <a:srgbClr val="231F20"/>
                </a:solidFill>
                <a:latin typeface="Arial"/>
                <a:cs typeface="Arial"/>
              </a:rPr>
              <a:t> </a:t>
            </a:r>
            <a:r>
              <a:rPr sz="1772" spc="-12" dirty="0">
                <a:solidFill>
                  <a:srgbClr val="231F20"/>
                </a:solidFill>
                <a:latin typeface="Arial"/>
                <a:cs typeface="Arial"/>
              </a:rPr>
              <a:t>documents </a:t>
            </a:r>
            <a:r>
              <a:rPr sz="1772" dirty="0">
                <a:solidFill>
                  <a:srgbClr val="231F20"/>
                </a:solidFill>
                <a:latin typeface="Arial"/>
                <a:cs typeface="Arial"/>
              </a:rPr>
              <a:t>to</a:t>
            </a:r>
            <a:r>
              <a:rPr sz="1772" spc="-65" dirty="0">
                <a:solidFill>
                  <a:srgbClr val="231F20"/>
                </a:solidFill>
                <a:latin typeface="Arial"/>
                <a:cs typeface="Arial"/>
              </a:rPr>
              <a:t> </a:t>
            </a:r>
            <a:r>
              <a:rPr sz="1772" dirty="0">
                <a:solidFill>
                  <a:srgbClr val="231F20"/>
                </a:solidFill>
                <a:latin typeface="Arial"/>
                <a:cs typeface="Arial"/>
              </a:rPr>
              <a:t>the</a:t>
            </a:r>
            <a:r>
              <a:rPr sz="1772" spc="-53" dirty="0">
                <a:solidFill>
                  <a:srgbClr val="231F20"/>
                </a:solidFill>
                <a:latin typeface="Arial"/>
                <a:cs typeface="Arial"/>
              </a:rPr>
              <a:t> </a:t>
            </a:r>
            <a:r>
              <a:rPr sz="1772" spc="-12" dirty="0">
                <a:solidFill>
                  <a:srgbClr val="231F20"/>
                </a:solidFill>
                <a:latin typeface="Arial"/>
                <a:cs typeface="Arial"/>
              </a:rPr>
              <a:t>specific</a:t>
            </a:r>
            <a:r>
              <a:rPr sz="1772" spc="-89" dirty="0">
                <a:solidFill>
                  <a:srgbClr val="231F20"/>
                </a:solidFill>
                <a:latin typeface="Arial"/>
                <a:cs typeface="Arial"/>
              </a:rPr>
              <a:t> </a:t>
            </a:r>
            <a:r>
              <a:rPr sz="1772" spc="-12" dirty="0">
                <a:solidFill>
                  <a:srgbClr val="231F20"/>
                </a:solidFill>
                <a:latin typeface="Arial"/>
                <a:cs typeface="Arial"/>
              </a:rPr>
              <a:t>condition.</a:t>
            </a:r>
            <a:endParaRPr sz="1772" dirty="0">
              <a:latin typeface="Arial"/>
              <a:cs typeface="Arial"/>
            </a:endParaRPr>
          </a:p>
          <a:p>
            <a:pPr>
              <a:spcBef>
                <a:spcPts val="83"/>
              </a:spcBef>
              <a:buClr>
                <a:srgbClr val="231F20"/>
              </a:buClr>
              <a:buFont typeface="Arial"/>
              <a:buChar char="•"/>
            </a:pPr>
            <a:endParaRPr sz="1772" dirty="0">
              <a:latin typeface="Arial"/>
              <a:cs typeface="Arial"/>
            </a:endParaRPr>
          </a:p>
          <a:p>
            <a:pPr marL="314382" marR="6003" indent="-300126">
              <a:lnSpc>
                <a:spcPts val="1772"/>
              </a:lnSpc>
              <a:spcBef>
                <a:spcPts val="6"/>
              </a:spcBef>
              <a:buChar char="•"/>
              <a:tabLst>
                <a:tab pos="314382" algn="l"/>
              </a:tabLst>
            </a:pPr>
            <a:r>
              <a:rPr sz="1772" dirty="0">
                <a:solidFill>
                  <a:srgbClr val="231F20"/>
                </a:solidFill>
                <a:latin typeface="Arial"/>
                <a:cs typeface="Arial"/>
              </a:rPr>
              <a:t>Users</a:t>
            </a:r>
            <a:r>
              <a:rPr sz="1772" spc="-41" dirty="0">
                <a:solidFill>
                  <a:srgbClr val="231F20"/>
                </a:solidFill>
                <a:latin typeface="Arial"/>
                <a:cs typeface="Arial"/>
              </a:rPr>
              <a:t> </a:t>
            </a:r>
            <a:r>
              <a:rPr sz="1772" dirty="0">
                <a:solidFill>
                  <a:srgbClr val="231F20"/>
                </a:solidFill>
                <a:latin typeface="Arial"/>
                <a:cs typeface="Arial"/>
              </a:rPr>
              <a:t>can</a:t>
            </a:r>
            <a:r>
              <a:rPr sz="1772" spc="-83" dirty="0">
                <a:solidFill>
                  <a:srgbClr val="231F20"/>
                </a:solidFill>
                <a:latin typeface="Arial"/>
                <a:cs typeface="Arial"/>
              </a:rPr>
              <a:t> </a:t>
            </a:r>
            <a:r>
              <a:rPr sz="1772" dirty="0">
                <a:solidFill>
                  <a:srgbClr val="231F20"/>
                </a:solidFill>
                <a:latin typeface="Arial"/>
                <a:cs typeface="Arial"/>
              </a:rPr>
              <a:t>sort</a:t>
            </a:r>
            <a:r>
              <a:rPr sz="1772" spc="-41" dirty="0">
                <a:solidFill>
                  <a:srgbClr val="231F20"/>
                </a:solidFill>
                <a:latin typeface="Arial"/>
                <a:cs typeface="Arial"/>
              </a:rPr>
              <a:t> </a:t>
            </a:r>
            <a:r>
              <a:rPr sz="1772" spc="-12" dirty="0">
                <a:solidFill>
                  <a:srgbClr val="231F20"/>
                </a:solidFill>
                <a:latin typeface="Arial"/>
                <a:cs typeface="Arial"/>
              </a:rPr>
              <a:t>outstanding conditions</a:t>
            </a:r>
            <a:r>
              <a:rPr sz="1772" spc="-35" dirty="0">
                <a:solidFill>
                  <a:srgbClr val="231F20"/>
                </a:solidFill>
                <a:latin typeface="Arial"/>
                <a:cs typeface="Arial"/>
              </a:rPr>
              <a:t> </a:t>
            </a:r>
            <a:r>
              <a:rPr sz="1772" dirty="0">
                <a:solidFill>
                  <a:srgbClr val="231F20"/>
                </a:solidFill>
                <a:latin typeface="Arial"/>
                <a:cs typeface="Arial"/>
              </a:rPr>
              <a:t>by</a:t>
            </a:r>
            <a:r>
              <a:rPr sz="1772" spc="-30" dirty="0">
                <a:solidFill>
                  <a:srgbClr val="231F20"/>
                </a:solidFill>
                <a:latin typeface="Arial"/>
                <a:cs typeface="Arial"/>
              </a:rPr>
              <a:t> </a:t>
            </a:r>
            <a:r>
              <a:rPr sz="1772" dirty="0">
                <a:solidFill>
                  <a:srgbClr val="231F20"/>
                </a:solidFill>
                <a:latin typeface="Arial"/>
                <a:cs typeface="Arial"/>
              </a:rPr>
              <a:t>type</a:t>
            </a:r>
            <a:r>
              <a:rPr sz="1772" spc="-71" dirty="0">
                <a:solidFill>
                  <a:srgbClr val="231F20"/>
                </a:solidFill>
                <a:latin typeface="Arial"/>
                <a:cs typeface="Arial"/>
              </a:rPr>
              <a:t> </a:t>
            </a:r>
            <a:r>
              <a:rPr sz="1772" dirty="0">
                <a:solidFill>
                  <a:srgbClr val="231F20"/>
                </a:solidFill>
                <a:latin typeface="Arial"/>
                <a:cs typeface="Arial"/>
              </a:rPr>
              <a:t>(i.e.,</a:t>
            </a:r>
            <a:r>
              <a:rPr sz="1772" spc="-35" dirty="0">
                <a:solidFill>
                  <a:srgbClr val="231F20"/>
                </a:solidFill>
                <a:latin typeface="Arial"/>
                <a:cs typeface="Arial"/>
              </a:rPr>
              <a:t> </a:t>
            </a:r>
            <a:r>
              <a:rPr sz="1772" spc="-24" dirty="0">
                <a:solidFill>
                  <a:srgbClr val="231F20"/>
                </a:solidFill>
                <a:latin typeface="Arial"/>
                <a:cs typeface="Arial"/>
              </a:rPr>
              <a:t>PTD/ </a:t>
            </a:r>
            <a:r>
              <a:rPr sz="1772" spc="-12" dirty="0">
                <a:solidFill>
                  <a:srgbClr val="231F20"/>
                </a:solidFill>
                <a:latin typeface="Arial"/>
                <a:cs typeface="Arial"/>
              </a:rPr>
              <a:t>PTF).</a:t>
            </a:r>
            <a:endParaRPr sz="1772" dirty="0">
              <a:latin typeface="Arial"/>
              <a:cs typeface="Arial"/>
            </a:endParaRPr>
          </a:p>
          <a:p>
            <a:pPr marL="314382" marR="181576" indent="-300126">
              <a:lnSpc>
                <a:spcPts val="1772"/>
              </a:lnSpc>
              <a:spcBef>
                <a:spcPts val="1772"/>
              </a:spcBef>
              <a:buChar char="•"/>
              <a:tabLst>
                <a:tab pos="314382" algn="l"/>
              </a:tabLst>
            </a:pPr>
            <a:r>
              <a:rPr sz="1772" dirty="0">
                <a:solidFill>
                  <a:srgbClr val="231F20"/>
                </a:solidFill>
                <a:latin typeface="Arial"/>
                <a:cs typeface="Arial"/>
              </a:rPr>
              <a:t>User</a:t>
            </a:r>
            <a:r>
              <a:rPr sz="1772" spc="-71" dirty="0">
                <a:solidFill>
                  <a:srgbClr val="231F20"/>
                </a:solidFill>
                <a:latin typeface="Arial"/>
                <a:cs typeface="Arial"/>
              </a:rPr>
              <a:t> </a:t>
            </a:r>
            <a:r>
              <a:rPr sz="1772" dirty="0">
                <a:solidFill>
                  <a:srgbClr val="231F20"/>
                </a:solidFill>
                <a:latin typeface="Arial"/>
                <a:cs typeface="Arial"/>
              </a:rPr>
              <a:t>can</a:t>
            </a:r>
            <a:r>
              <a:rPr sz="1772" spc="-71" dirty="0">
                <a:solidFill>
                  <a:srgbClr val="231F20"/>
                </a:solidFill>
                <a:latin typeface="Arial"/>
                <a:cs typeface="Arial"/>
              </a:rPr>
              <a:t> </a:t>
            </a:r>
            <a:r>
              <a:rPr sz="1772" dirty="0">
                <a:solidFill>
                  <a:srgbClr val="231F20"/>
                </a:solidFill>
                <a:latin typeface="Arial"/>
                <a:cs typeface="Arial"/>
              </a:rPr>
              <a:t>sort</a:t>
            </a:r>
            <a:r>
              <a:rPr sz="1772" spc="-35" dirty="0">
                <a:solidFill>
                  <a:srgbClr val="231F20"/>
                </a:solidFill>
                <a:latin typeface="Arial"/>
                <a:cs typeface="Arial"/>
              </a:rPr>
              <a:t> </a:t>
            </a:r>
            <a:r>
              <a:rPr sz="1772" dirty="0">
                <a:solidFill>
                  <a:srgbClr val="231F20"/>
                </a:solidFill>
                <a:latin typeface="Arial"/>
                <a:cs typeface="Arial"/>
              </a:rPr>
              <a:t>by</a:t>
            </a:r>
            <a:r>
              <a:rPr sz="1772" spc="-100" dirty="0">
                <a:solidFill>
                  <a:srgbClr val="231F20"/>
                </a:solidFill>
                <a:latin typeface="Arial"/>
                <a:cs typeface="Arial"/>
              </a:rPr>
              <a:t> </a:t>
            </a:r>
            <a:r>
              <a:rPr sz="1772" spc="-12" dirty="0">
                <a:solidFill>
                  <a:srgbClr val="231F20"/>
                </a:solidFill>
                <a:latin typeface="Arial"/>
                <a:cs typeface="Arial"/>
              </a:rPr>
              <a:t>conditions outstanding</a:t>
            </a:r>
            <a:r>
              <a:rPr sz="1772" spc="-59" dirty="0">
                <a:solidFill>
                  <a:srgbClr val="231F20"/>
                </a:solidFill>
                <a:latin typeface="Arial"/>
                <a:cs typeface="Arial"/>
              </a:rPr>
              <a:t> </a:t>
            </a:r>
            <a:r>
              <a:rPr sz="1772" dirty="0">
                <a:solidFill>
                  <a:srgbClr val="231F20"/>
                </a:solidFill>
                <a:latin typeface="Arial"/>
                <a:cs typeface="Arial"/>
              </a:rPr>
              <a:t>or</a:t>
            </a:r>
            <a:r>
              <a:rPr sz="1772" spc="-59" dirty="0">
                <a:solidFill>
                  <a:srgbClr val="231F20"/>
                </a:solidFill>
                <a:latin typeface="Arial"/>
                <a:cs typeface="Arial"/>
              </a:rPr>
              <a:t> </a:t>
            </a:r>
            <a:r>
              <a:rPr sz="1772" spc="-12" dirty="0">
                <a:solidFill>
                  <a:srgbClr val="231F20"/>
                </a:solidFill>
                <a:latin typeface="Arial"/>
                <a:cs typeface="Arial"/>
              </a:rPr>
              <a:t>closed.</a:t>
            </a:r>
            <a:endParaRPr sz="1772" dirty="0">
              <a:latin typeface="Arial"/>
              <a:cs typeface="Arial"/>
            </a:endParaRPr>
          </a:p>
        </p:txBody>
      </p:sp>
      <p:sp>
        <p:nvSpPr>
          <p:cNvPr id="3" name="object 3" descr="$PPTXTitle"/>
          <p:cNvSpPr txBox="1">
            <a:spLocks noGrp="1"/>
          </p:cNvSpPr>
          <p:nvPr>
            <p:ph type="title"/>
          </p:nvPr>
        </p:nvSpPr>
        <p:spPr>
          <a:xfrm>
            <a:off x="510775" y="431294"/>
            <a:ext cx="10462025" cy="694867"/>
          </a:xfrm>
          <a:prstGeom prst="rect">
            <a:avLst/>
          </a:prstGeom>
        </p:spPr>
        <p:txBody>
          <a:bodyPr vert="horz" wrap="square" lIns="0" tIns="156906" rIns="0" bIns="0" rtlCol="0" anchor="ctr">
            <a:spAutoFit/>
          </a:bodyPr>
          <a:lstStyle/>
          <a:p>
            <a:pPr marL="67528">
              <a:lnSpc>
                <a:spcPct val="100000"/>
              </a:lnSpc>
              <a:spcBef>
                <a:spcPts val="148"/>
              </a:spcBef>
            </a:pPr>
            <a:r>
              <a:rPr sz="3486" dirty="0"/>
              <a:t>Conditions</a:t>
            </a:r>
            <a:r>
              <a:rPr sz="3486" spc="-35" dirty="0"/>
              <a:t> </a:t>
            </a:r>
            <a:r>
              <a:rPr sz="3486" spc="-12" dirty="0"/>
              <a:t>Management</a:t>
            </a:r>
            <a:endParaRPr sz="3486" dirty="0"/>
          </a:p>
        </p:txBody>
      </p:sp>
      <p:pic>
        <p:nvPicPr>
          <p:cNvPr id="4" name="object 4"/>
          <p:cNvPicPr/>
          <p:nvPr/>
        </p:nvPicPr>
        <p:blipFill>
          <a:blip r:embed="rId2" cstate="print"/>
          <a:stretch>
            <a:fillRect/>
          </a:stretch>
        </p:blipFill>
        <p:spPr>
          <a:xfrm>
            <a:off x="510775" y="1668031"/>
            <a:ext cx="7670757" cy="4499183"/>
          </a:xfrm>
          <a:prstGeom prst="rect">
            <a:avLst/>
          </a:prstGeom>
        </p:spPr>
      </p:pic>
    </p:spTree>
    <p:extLst>
      <p:ext uri="{BB962C8B-B14F-4D97-AF65-F5344CB8AC3E}">
        <p14:creationId xmlns:p14="http://schemas.microsoft.com/office/powerpoint/2010/main" val="1747702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31065" y="5147698"/>
            <a:ext cx="9762519" cy="1475163"/>
          </a:xfrm>
          <a:prstGeom prst="rect">
            <a:avLst/>
          </a:prstGeom>
        </p:spPr>
        <p:txBody>
          <a:bodyPr vert="horz" wrap="square" lIns="0" tIns="48021" rIns="0" bIns="0" rtlCol="0">
            <a:spAutoFit/>
          </a:bodyPr>
          <a:lstStyle/>
          <a:p>
            <a:pPr marL="329389" indent="-314382">
              <a:spcBef>
                <a:spcPts val="378"/>
              </a:spcBef>
              <a:buChar char="•"/>
              <a:tabLst>
                <a:tab pos="329389" algn="l"/>
              </a:tabLst>
            </a:pPr>
            <a:r>
              <a:rPr sz="1654" dirty="0">
                <a:solidFill>
                  <a:srgbClr val="231F20"/>
                </a:solidFill>
                <a:latin typeface="Arial"/>
                <a:cs typeface="Arial"/>
              </a:rPr>
              <a:t>Users</a:t>
            </a:r>
            <a:r>
              <a:rPr sz="1654" spc="-89" dirty="0">
                <a:solidFill>
                  <a:srgbClr val="231F20"/>
                </a:solidFill>
                <a:latin typeface="Arial"/>
                <a:cs typeface="Arial"/>
              </a:rPr>
              <a:t> </a:t>
            </a:r>
            <a:r>
              <a:rPr sz="1654" dirty="0">
                <a:solidFill>
                  <a:srgbClr val="231F20"/>
                </a:solidFill>
                <a:latin typeface="Arial"/>
                <a:cs typeface="Arial"/>
              </a:rPr>
              <a:t>can</a:t>
            </a:r>
            <a:r>
              <a:rPr sz="1654" spc="-71" dirty="0">
                <a:solidFill>
                  <a:srgbClr val="231F20"/>
                </a:solidFill>
                <a:latin typeface="Arial"/>
                <a:cs typeface="Arial"/>
              </a:rPr>
              <a:t> </a:t>
            </a:r>
            <a:r>
              <a:rPr sz="1654" dirty="0">
                <a:solidFill>
                  <a:srgbClr val="231F20"/>
                </a:solidFill>
                <a:latin typeface="Arial"/>
                <a:cs typeface="Arial"/>
              </a:rPr>
              <a:t>view</a:t>
            </a:r>
            <a:r>
              <a:rPr sz="1654" spc="24" dirty="0">
                <a:solidFill>
                  <a:srgbClr val="231F20"/>
                </a:solidFill>
                <a:latin typeface="Arial"/>
                <a:cs typeface="Arial"/>
              </a:rPr>
              <a:t> </a:t>
            </a:r>
            <a:r>
              <a:rPr sz="1654" dirty="0">
                <a:solidFill>
                  <a:srgbClr val="231F20"/>
                </a:solidFill>
                <a:latin typeface="Arial"/>
                <a:cs typeface="Arial"/>
              </a:rPr>
              <a:t>the</a:t>
            </a:r>
            <a:r>
              <a:rPr sz="1654" spc="-30" dirty="0">
                <a:solidFill>
                  <a:srgbClr val="231F20"/>
                </a:solidFill>
                <a:latin typeface="Arial"/>
                <a:cs typeface="Arial"/>
              </a:rPr>
              <a:t> </a:t>
            </a:r>
            <a:r>
              <a:rPr sz="1654" dirty="0">
                <a:solidFill>
                  <a:srgbClr val="231F20"/>
                </a:solidFill>
                <a:latin typeface="Arial"/>
                <a:cs typeface="Arial"/>
              </a:rPr>
              <a:t>following</a:t>
            </a:r>
            <a:r>
              <a:rPr sz="1654" spc="-24" dirty="0">
                <a:solidFill>
                  <a:srgbClr val="231F20"/>
                </a:solidFill>
                <a:latin typeface="Arial"/>
                <a:cs typeface="Arial"/>
              </a:rPr>
              <a:t> </a:t>
            </a:r>
            <a:r>
              <a:rPr sz="1654" dirty="0">
                <a:solidFill>
                  <a:srgbClr val="231F20"/>
                </a:solidFill>
                <a:latin typeface="Arial"/>
                <a:cs typeface="Arial"/>
              </a:rPr>
              <a:t>documents</a:t>
            </a:r>
            <a:r>
              <a:rPr sz="1654" spc="-71" dirty="0">
                <a:solidFill>
                  <a:srgbClr val="231F20"/>
                </a:solidFill>
                <a:latin typeface="Arial"/>
                <a:cs typeface="Arial"/>
              </a:rPr>
              <a:t> </a:t>
            </a:r>
            <a:r>
              <a:rPr sz="1654" dirty="0">
                <a:solidFill>
                  <a:srgbClr val="231F20"/>
                </a:solidFill>
                <a:latin typeface="Arial"/>
                <a:cs typeface="Arial"/>
              </a:rPr>
              <a:t>by</a:t>
            </a:r>
            <a:r>
              <a:rPr sz="1654" spc="-6" dirty="0">
                <a:solidFill>
                  <a:srgbClr val="231F20"/>
                </a:solidFill>
                <a:latin typeface="Arial"/>
                <a:cs typeface="Arial"/>
              </a:rPr>
              <a:t> </a:t>
            </a:r>
            <a:r>
              <a:rPr sz="1654" dirty="0">
                <a:solidFill>
                  <a:srgbClr val="231F20"/>
                </a:solidFill>
                <a:latin typeface="Arial"/>
                <a:cs typeface="Arial"/>
              </a:rPr>
              <a:t>clicking</a:t>
            </a:r>
            <a:r>
              <a:rPr sz="1654" spc="-30" dirty="0">
                <a:solidFill>
                  <a:srgbClr val="231F20"/>
                </a:solidFill>
                <a:latin typeface="Arial"/>
                <a:cs typeface="Arial"/>
              </a:rPr>
              <a:t> </a:t>
            </a:r>
            <a:r>
              <a:rPr sz="1654" dirty="0">
                <a:solidFill>
                  <a:srgbClr val="231F20"/>
                </a:solidFill>
                <a:latin typeface="Arial"/>
                <a:cs typeface="Arial"/>
              </a:rPr>
              <a:t>the</a:t>
            </a:r>
            <a:r>
              <a:rPr sz="1654" spc="-24" dirty="0">
                <a:solidFill>
                  <a:srgbClr val="231F20"/>
                </a:solidFill>
                <a:latin typeface="Arial"/>
                <a:cs typeface="Arial"/>
              </a:rPr>
              <a:t> </a:t>
            </a:r>
            <a:r>
              <a:rPr sz="1654" dirty="0">
                <a:solidFill>
                  <a:srgbClr val="231F20"/>
                </a:solidFill>
                <a:latin typeface="Arial"/>
                <a:cs typeface="Arial"/>
              </a:rPr>
              <a:t>“View</a:t>
            </a:r>
            <a:r>
              <a:rPr sz="1654" spc="-30" dirty="0">
                <a:solidFill>
                  <a:srgbClr val="231F20"/>
                </a:solidFill>
                <a:latin typeface="Arial"/>
                <a:cs typeface="Arial"/>
              </a:rPr>
              <a:t> </a:t>
            </a:r>
            <a:r>
              <a:rPr sz="1654" dirty="0">
                <a:solidFill>
                  <a:srgbClr val="231F20"/>
                </a:solidFill>
                <a:latin typeface="Arial"/>
                <a:cs typeface="Arial"/>
              </a:rPr>
              <a:t>Documents”</a:t>
            </a:r>
            <a:r>
              <a:rPr sz="1654" spc="6" dirty="0">
                <a:solidFill>
                  <a:srgbClr val="231F20"/>
                </a:solidFill>
                <a:latin typeface="Arial"/>
                <a:cs typeface="Arial"/>
              </a:rPr>
              <a:t> </a:t>
            </a:r>
            <a:r>
              <a:rPr sz="1654" dirty="0">
                <a:solidFill>
                  <a:srgbClr val="231F20"/>
                </a:solidFill>
                <a:latin typeface="Arial"/>
                <a:cs typeface="Arial"/>
              </a:rPr>
              <a:t>tab:</a:t>
            </a:r>
            <a:r>
              <a:rPr sz="1654" spc="-77" dirty="0">
                <a:solidFill>
                  <a:srgbClr val="231F20"/>
                </a:solidFill>
                <a:latin typeface="Arial"/>
                <a:cs typeface="Arial"/>
              </a:rPr>
              <a:t> </a:t>
            </a:r>
            <a:r>
              <a:rPr sz="1654" spc="-12" dirty="0">
                <a:solidFill>
                  <a:srgbClr val="231F20"/>
                </a:solidFill>
                <a:latin typeface="Arial"/>
                <a:cs typeface="Arial"/>
              </a:rPr>
              <a:t>Initial</a:t>
            </a:r>
            <a:r>
              <a:rPr sz="1654" spc="-30" dirty="0">
                <a:solidFill>
                  <a:srgbClr val="231F20"/>
                </a:solidFill>
                <a:latin typeface="Arial"/>
                <a:cs typeface="Arial"/>
              </a:rPr>
              <a:t> </a:t>
            </a:r>
            <a:r>
              <a:rPr sz="1654" spc="-12" dirty="0">
                <a:solidFill>
                  <a:srgbClr val="231F20"/>
                </a:solidFill>
                <a:latin typeface="Arial"/>
                <a:cs typeface="Arial"/>
              </a:rPr>
              <a:t>credit</a:t>
            </a:r>
            <a:r>
              <a:rPr sz="1654" spc="-47" dirty="0">
                <a:solidFill>
                  <a:srgbClr val="231F20"/>
                </a:solidFill>
                <a:latin typeface="Arial"/>
                <a:cs typeface="Arial"/>
              </a:rPr>
              <a:t> </a:t>
            </a:r>
            <a:r>
              <a:rPr sz="1654" dirty="0">
                <a:solidFill>
                  <a:srgbClr val="231F20"/>
                </a:solidFill>
                <a:latin typeface="Arial"/>
                <a:cs typeface="Arial"/>
              </a:rPr>
              <a:t>file</a:t>
            </a:r>
            <a:r>
              <a:rPr sz="1654" spc="-24" dirty="0">
                <a:solidFill>
                  <a:srgbClr val="231F20"/>
                </a:solidFill>
                <a:latin typeface="Arial"/>
                <a:cs typeface="Arial"/>
              </a:rPr>
              <a:t> </a:t>
            </a:r>
            <a:r>
              <a:rPr sz="1654" spc="-12" dirty="0">
                <a:solidFill>
                  <a:srgbClr val="231F20"/>
                </a:solidFill>
                <a:latin typeface="Arial"/>
                <a:cs typeface="Arial"/>
              </a:rPr>
              <a:t>upload.</a:t>
            </a:r>
            <a:endParaRPr sz="1654" dirty="0">
              <a:latin typeface="Arial"/>
              <a:cs typeface="Arial"/>
            </a:endParaRPr>
          </a:p>
          <a:p>
            <a:pPr marL="771325" lvl="1" indent="-315133">
              <a:spcBef>
                <a:spcPts val="260"/>
              </a:spcBef>
              <a:buChar char="•"/>
              <a:tabLst>
                <a:tab pos="771325" algn="l"/>
              </a:tabLst>
            </a:pPr>
            <a:r>
              <a:rPr sz="1654" dirty="0">
                <a:solidFill>
                  <a:srgbClr val="231F20"/>
                </a:solidFill>
                <a:latin typeface="Arial"/>
                <a:cs typeface="Arial"/>
              </a:rPr>
              <a:t>Any</a:t>
            </a:r>
            <a:r>
              <a:rPr sz="1654" spc="183" dirty="0">
                <a:solidFill>
                  <a:srgbClr val="231F20"/>
                </a:solidFill>
                <a:latin typeface="Arial"/>
                <a:cs typeface="Arial"/>
              </a:rPr>
              <a:t> </a:t>
            </a:r>
            <a:r>
              <a:rPr sz="1654" dirty="0">
                <a:solidFill>
                  <a:srgbClr val="231F20"/>
                </a:solidFill>
                <a:latin typeface="Arial"/>
                <a:cs typeface="Arial"/>
              </a:rPr>
              <a:t>document</a:t>
            </a:r>
            <a:r>
              <a:rPr sz="1654" spc="124" dirty="0">
                <a:solidFill>
                  <a:srgbClr val="231F20"/>
                </a:solidFill>
                <a:latin typeface="Arial"/>
                <a:cs typeface="Arial"/>
              </a:rPr>
              <a:t> </a:t>
            </a:r>
            <a:r>
              <a:rPr sz="1654" dirty="0">
                <a:solidFill>
                  <a:srgbClr val="231F20"/>
                </a:solidFill>
                <a:latin typeface="Arial"/>
                <a:cs typeface="Arial"/>
              </a:rPr>
              <a:t>uploaded</a:t>
            </a:r>
            <a:r>
              <a:rPr sz="1654" spc="154" dirty="0">
                <a:solidFill>
                  <a:srgbClr val="231F20"/>
                </a:solidFill>
                <a:latin typeface="Arial"/>
                <a:cs typeface="Arial"/>
              </a:rPr>
              <a:t> </a:t>
            </a:r>
            <a:r>
              <a:rPr sz="1654" dirty="0">
                <a:solidFill>
                  <a:srgbClr val="231F20"/>
                </a:solidFill>
                <a:latin typeface="Arial"/>
                <a:cs typeface="Arial"/>
              </a:rPr>
              <a:t>by</a:t>
            </a:r>
            <a:r>
              <a:rPr sz="1654" spc="89" dirty="0">
                <a:solidFill>
                  <a:srgbClr val="231F20"/>
                </a:solidFill>
                <a:latin typeface="Arial"/>
                <a:cs typeface="Arial"/>
              </a:rPr>
              <a:t> </a:t>
            </a:r>
            <a:r>
              <a:rPr sz="1654" dirty="0">
                <a:solidFill>
                  <a:srgbClr val="231F20"/>
                </a:solidFill>
                <a:latin typeface="Arial"/>
                <a:cs typeface="Arial"/>
              </a:rPr>
              <a:t>the</a:t>
            </a:r>
            <a:r>
              <a:rPr sz="1654" spc="160" dirty="0">
                <a:solidFill>
                  <a:srgbClr val="231F20"/>
                </a:solidFill>
                <a:latin typeface="Arial"/>
                <a:cs typeface="Arial"/>
              </a:rPr>
              <a:t> </a:t>
            </a:r>
            <a:r>
              <a:rPr sz="1654" spc="-24" dirty="0">
                <a:solidFill>
                  <a:srgbClr val="231F20"/>
                </a:solidFill>
                <a:latin typeface="Arial"/>
                <a:cs typeface="Arial"/>
              </a:rPr>
              <a:t>user.</a:t>
            </a:r>
            <a:endParaRPr sz="1654" dirty="0">
              <a:latin typeface="Arial"/>
              <a:cs typeface="Arial"/>
            </a:endParaRPr>
          </a:p>
          <a:p>
            <a:pPr marL="771325" lvl="1" indent="-315133">
              <a:spcBef>
                <a:spcPts val="259"/>
              </a:spcBef>
              <a:buChar char="•"/>
              <a:tabLst>
                <a:tab pos="771325" algn="l"/>
              </a:tabLst>
            </a:pPr>
            <a:r>
              <a:rPr sz="1654" dirty="0">
                <a:solidFill>
                  <a:srgbClr val="231F20"/>
                </a:solidFill>
                <a:latin typeface="Arial"/>
                <a:cs typeface="Arial"/>
              </a:rPr>
              <a:t>Appraisal</a:t>
            </a:r>
            <a:r>
              <a:rPr sz="1654" spc="-53" dirty="0">
                <a:solidFill>
                  <a:srgbClr val="231F20"/>
                </a:solidFill>
                <a:latin typeface="Arial"/>
                <a:cs typeface="Arial"/>
              </a:rPr>
              <a:t> </a:t>
            </a:r>
            <a:r>
              <a:rPr sz="1654" spc="-12" dirty="0">
                <a:solidFill>
                  <a:srgbClr val="231F20"/>
                </a:solidFill>
                <a:latin typeface="Arial"/>
                <a:cs typeface="Arial"/>
              </a:rPr>
              <a:t>documents.</a:t>
            </a:r>
            <a:endParaRPr sz="1654" dirty="0">
              <a:latin typeface="Arial"/>
              <a:cs typeface="Arial"/>
            </a:endParaRPr>
          </a:p>
          <a:p>
            <a:pPr marL="771325" lvl="1" indent="-315133">
              <a:spcBef>
                <a:spcPts val="259"/>
              </a:spcBef>
              <a:buChar char="•"/>
              <a:tabLst>
                <a:tab pos="771325" algn="l"/>
              </a:tabLst>
            </a:pPr>
            <a:r>
              <a:rPr sz="1654" dirty="0">
                <a:solidFill>
                  <a:srgbClr val="231F20"/>
                </a:solidFill>
                <a:latin typeface="Arial"/>
                <a:cs typeface="Arial"/>
              </a:rPr>
              <a:t>Disclosures</a:t>
            </a:r>
            <a:r>
              <a:rPr sz="1654" spc="6" dirty="0">
                <a:solidFill>
                  <a:srgbClr val="231F20"/>
                </a:solidFill>
                <a:latin typeface="Arial"/>
                <a:cs typeface="Arial"/>
              </a:rPr>
              <a:t> </a:t>
            </a:r>
            <a:r>
              <a:rPr sz="1654" dirty="0">
                <a:solidFill>
                  <a:srgbClr val="231F20"/>
                </a:solidFill>
                <a:latin typeface="Arial"/>
                <a:cs typeface="Arial"/>
              </a:rPr>
              <a:t>and</a:t>
            </a:r>
            <a:r>
              <a:rPr sz="1654" spc="-12" dirty="0">
                <a:solidFill>
                  <a:srgbClr val="231F20"/>
                </a:solidFill>
                <a:latin typeface="Arial"/>
                <a:cs typeface="Arial"/>
              </a:rPr>
              <a:t> </a:t>
            </a:r>
            <a:r>
              <a:rPr sz="1654" dirty="0">
                <a:solidFill>
                  <a:srgbClr val="231F20"/>
                </a:solidFill>
                <a:latin typeface="Arial"/>
                <a:cs typeface="Arial"/>
              </a:rPr>
              <a:t>re</a:t>
            </a:r>
            <a:r>
              <a:rPr sz="1654" spc="-6" dirty="0">
                <a:solidFill>
                  <a:srgbClr val="231F20"/>
                </a:solidFill>
                <a:latin typeface="Arial"/>
                <a:cs typeface="Arial"/>
              </a:rPr>
              <a:t> </a:t>
            </a:r>
            <a:r>
              <a:rPr sz="1654" spc="-12" dirty="0">
                <a:solidFill>
                  <a:srgbClr val="231F20"/>
                </a:solidFill>
                <a:latin typeface="Arial"/>
                <a:cs typeface="Arial"/>
              </a:rPr>
              <a:t>disclosures.</a:t>
            </a:r>
            <a:endParaRPr sz="1654" dirty="0">
              <a:latin typeface="Arial"/>
              <a:cs typeface="Arial"/>
            </a:endParaRPr>
          </a:p>
          <a:p>
            <a:pPr marL="329389" indent="-314382">
              <a:spcBef>
                <a:spcPts val="259"/>
              </a:spcBef>
              <a:buChar char="•"/>
              <a:tabLst>
                <a:tab pos="329389" algn="l"/>
              </a:tabLst>
            </a:pPr>
            <a:r>
              <a:rPr sz="1654" dirty="0">
                <a:solidFill>
                  <a:srgbClr val="231F20"/>
                </a:solidFill>
                <a:latin typeface="Arial"/>
                <a:cs typeface="Arial"/>
              </a:rPr>
              <a:t>Select</a:t>
            </a:r>
            <a:r>
              <a:rPr sz="1654" spc="-6" dirty="0">
                <a:solidFill>
                  <a:srgbClr val="231F20"/>
                </a:solidFill>
                <a:latin typeface="Arial"/>
                <a:cs typeface="Arial"/>
              </a:rPr>
              <a:t> </a:t>
            </a:r>
            <a:r>
              <a:rPr sz="1654" dirty="0">
                <a:solidFill>
                  <a:srgbClr val="231F20"/>
                </a:solidFill>
                <a:latin typeface="Arial"/>
                <a:cs typeface="Arial"/>
              </a:rPr>
              <a:t>document icon</a:t>
            </a:r>
            <a:r>
              <a:rPr sz="1654" spc="18" dirty="0">
                <a:solidFill>
                  <a:srgbClr val="231F20"/>
                </a:solidFill>
                <a:latin typeface="Arial"/>
                <a:cs typeface="Arial"/>
              </a:rPr>
              <a:t> </a:t>
            </a:r>
            <a:r>
              <a:rPr sz="1654" dirty="0">
                <a:solidFill>
                  <a:srgbClr val="231F20"/>
                </a:solidFill>
                <a:latin typeface="Arial"/>
                <a:cs typeface="Arial"/>
              </a:rPr>
              <a:t>in</a:t>
            </a:r>
            <a:r>
              <a:rPr sz="1654" spc="24" dirty="0">
                <a:solidFill>
                  <a:srgbClr val="231F20"/>
                </a:solidFill>
                <a:latin typeface="Arial"/>
                <a:cs typeface="Arial"/>
              </a:rPr>
              <a:t> </a:t>
            </a:r>
            <a:r>
              <a:rPr sz="1654" dirty="0">
                <a:solidFill>
                  <a:srgbClr val="231F20"/>
                </a:solidFill>
                <a:latin typeface="Arial"/>
                <a:cs typeface="Arial"/>
              </a:rPr>
              <a:t>the</a:t>
            </a:r>
            <a:r>
              <a:rPr sz="1654" spc="-6" dirty="0">
                <a:solidFill>
                  <a:srgbClr val="231F20"/>
                </a:solidFill>
                <a:latin typeface="Arial"/>
                <a:cs typeface="Arial"/>
              </a:rPr>
              <a:t> </a:t>
            </a:r>
            <a:r>
              <a:rPr sz="1654" dirty="0">
                <a:solidFill>
                  <a:srgbClr val="231F20"/>
                </a:solidFill>
                <a:latin typeface="Arial"/>
                <a:cs typeface="Arial"/>
              </a:rPr>
              <a:t>corresponding</a:t>
            </a:r>
            <a:r>
              <a:rPr sz="1654" spc="24" dirty="0">
                <a:solidFill>
                  <a:srgbClr val="231F20"/>
                </a:solidFill>
                <a:latin typeface="Arial"/>
                <a:cs typeface="Arial"/>
              </a:rPr>
              <a:t> </a:t>
            </a:r>
            <a:r>
              <a:rPr sz="1654" dirty="0">
                <a:solidFill>
                  <a:srgbClr val="231F20"/>
                </a:solidFill>
                <a:latin typeface="Arial"/>
                <a:cs typeface="Arial"/>
              </a:rPr>
              <a:t>row</a:t>
            </a:r>
            <a:r>
              <a:rPr sz="1654" spc="18" dirty="0">
                <a:solidFill>
                  <a:srgbClr val="231F20"/>
                </a:solidFill>
                <a:latin typeface="Arial"/>
                <a:cs typeface="Arial"/>
              </a:rPr>
              <a:t> </a:t>
            </a:r>
            <a:r>
              <a:rPr sz="1654" dirty="0">
                <a:solidFill>
                  <a:srgbClr val="231F20"/>
                </a:solidFill>
                <a:latin typeface="Arial"/>
                <a:cs typeface="Arial"/>
              </a:rPr>
              <a:t>to</a:t>
            </a:r>
            <a:r>
              <a:rPr sz="1654" spc="24" dirty="0">
                <a:solidFill>
                  <a:srgbClr val="231F20"/>
                </a:solidFill>
                <a:latin typeface="Arial"/>
                <a:cs typeface="Arial"/>
              </a:rPr>
              <a:t> </a:t>
            </a:r>
            <a:r>
              <a:rPr sz="1654" dirty="0">
                <a:solidFill>
                  <a:srgbClr val="231F20"/>
                </a:solidFill>
                <a:latin typeface="Arial"/>
                <a:cs typeface="Arial"/>
              </a:rPr>
              <a:t>view</a:t>
            </a:r>
            <a:r>
              <a:rPr sz="1654" spc="24" dirty="0">
                <a:solidFill>
                  <a:srgbClr val="231F20"/>
                </a:solidFill>
                <a:latin typeface="Arial"/>
                <a:cs typeface="Arial"/>
              </a:rPr>
              <a:t> </a:t>
            </a:r>
            <a:r>
              <a:rPr sz="1654" dirty="0">
                <a:solidFill>
                  <a:srgbClr val="231F20"/>
                </a:solidFill>
                <a:latin typeface="Arial"/>
                <a:cs typeface="Arial"/>
              </a:rPr>
              <a:t>the</a:t>
            </a:r>
            <a:r>
              <a:rPr sz="1654" spc="24" dirty="0">
                <a:solidFill>
                  <a:srgbClr val="231F20"/>
                </a:solidFill>
                <a:latin typeface="Arial"/>
                <a:cs typeface="Arial"/>
              </a:rPr>
              <a:t> </a:t>
            </a:r>
            <a:r>
              <a:rPr sz="1654" dirty="0">
                <a:solidFill>
                  <a:srgbClr val="231F20"/>
                </a:solidFill>
                <a:latin typeface="Arial"/>
                <a:cs typeface="Arial"/>
              </a:rPr>
              <a:t>file</a:t>
            </a:r>
            <a:r>
              <a:rPr sz="1654" spc="24" dirty="0">
                <a:solidFill>
                  <a:srgbClr val="231F20"/>
                </a:solidFill>
                <a:latin typeface="Arial"/>
                <a:cs typeface="Arial"/>
              </a:rPr>
              <a:t> </a:t>
            </a:r>
            <a:r>
              <a:rPr sz="1654" dirty="0">
                <a:solidFill>
                  <a:srgbClr val="231F20"/>
                </a:solidFill>
                <a:latin typeface="Arial"/>
                <a:cs typeface="Arial"/>
              </a:rPr>
              <a:t>as</a:t>
            </a:r>
            <a:r>
              <a:rPr sz="1654" spc="41" dirty="0">
                <a:solidFill>
                  <a:srgbClr val="231F20"/>
                </a:solidFill>
                <a:latin typeface="Arial"/>
                <a:cs typeface="Arial"/>
              </a:rPr>
              <a:t> </a:t>
            </a:r>
            <a:r>
              <a:rPr sz="1654" dirty="0">
                <a:solidFill>
                  <a:srgbClr val="231F20"/>
                </a:solidFill>
                <a:latin typeface="Arial"/>
                <a:cs typeface="Arial"/>
              </a:rPr>
              <a:t>a</a:t>
            </a:r>
            <a:r>
              <a:rPr sz="1654" spc="47" dirty="0">
                <a:solidFill>
                  <a:srgbClr val="231F20"/>
                </a:solidFill>
                <a:latin typeface="Arial"/>
                <a:cs typeface="Arial"/>
              </a:rPr>
              <a:t> </a:t>
            </a:r>
            <a:r>
              <a:rPr sz="1654" spc="-24" dirty="0">
                <a:solidFill>
                  <a:srgbClr val="231F20"/>
                </a:solidFill>
                <a:latin typeface="Arial"/>
                <a:cs typeface="Arial"/>
              </a:rPr>
              <a:t>PDF.</a:t>
            </a:r>
            <a:endParaRPr sz="1654" dirty="0">
              <a:latin typeface="Arial"/>
              <a:cs typeface="Arial"/>
            </a:endParaRPr>
          </a:p>
        </p:txBody>
      </p:sp>
      <p:sp>
        <p:nvSpPr>
          <p:cNvPr id="3" name="object 3" descr="$PPTXTitle"/>
          <p:cNvSpPr txBox="1">
            <a:spLocks noGrp="1"/>
          </p:cNvSpPr>
          <p:nvPr>
            <p:ph type="title"/>
          </p:nvPr>
        </p:nvSpPr>
        <p:spPr>
          <a:xfrm>
            <a:off x="571092" y="551321"/>
            <a:ext cx="3568561" cy="555370"/>
          </a:xfrm>
          <a:prstGeom prst="rect">
            <a:avLst/>
          </a:prstGeom>
        </p:spPr>
        <p:txBody>
          <a:bodyPr vert="horz" wrap="square" lIns="0" tIns="18758" rIns="0" bIns="0" rtlCol="0" anchor="ctr">
            <a:spAutoFit/>
          </a:bodyPr>
          <a:lstStyle/>
          <a:p>
            <a:pPr marL="15006">
              <a:lnSpc>
                <a:spcPct val="100000"/>
              </a:lnSpc>
              <a:spcBef>
                <a:spcPts val="148"/>
              </a:spcBef>
            </a:pPr>
            <a:r>
              <a:rPr sz="3486" dirty="0"/>
              <a:t>View</a:t>
            </a:r>
            <a:r>
              <a:rPr sz="3486" spc="-35" dirty="0"/>
              <a:t> </a:t>
            </a:r>
            <a:r>
              <a:rPr sz="3486" spc="-12" dirty="0"/>
              <a:t>Documents</a:t>
            </a:r>
            <a:endParaRPr sz="3486"/>
          </a:p>
        </p:txBody>
      </p:sp>
      <p:pic>
        <p:nvPicPr>
          <p:cNvPr id="4" name="object 4"/>
          <p:cNvPicPr/>
          <p:nvPr/>
        </p:nvPicPr>
        <p:blipFill>
          <a:blip r:embed="rId2" cstate="print"/>
          <a:stretch>
            <a:fillRect/>
          </a:stretch>
        </p:blipFill>
        <p:spPr>
          <a:xfrm>
            <a:off x="1809659" y="1295847"/>
            <a:ext cx="8745113" cy="3781564"/>
          </a:xfrm>
          <a:prstGeom prst="rect">
            <a:avLst/>
          </a:prstGeom>
        </p:spPr>
      </p:pic>
    </p:spTree>
    <p:extLst>
      <p:ext uri="{BB962C8B-B14F-4D97-AF65-F5344CB8AC3E}">
        <p14:creationId xmlns:p14="http://schemas.microsoft.com/office/powerpoint/2010/main" val="3106277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1091" y="2283688"/>
            <a:ext cx="4804593" cy="2471211"/>
          </a:xfrm>
          <a:prstGeom prst="rect">
            <a:avLst/>
          </a:prstGeom>
        </p:spPr>
        <p:txBody>
          <a:bodyPr vert="horz" wrap="square" lIns="0" tIns="15007" rIns="0" bIns="0" rtlCol="0">
            <a:spAutoFit/>
          </a:bodyPr>
          <a:lstStyle/>
          <a:p>
            <a:pPr marL="294124" indent="-279118">
              <a:spcBef>
                <a:spcPts val="118"/>
              </a:spcBef>
              <a:buChar char="•"/>
              <a:tabLst>
                <a:tab pos="294124" algn="l"/>
              </a:tabLst>
            </a:pPr>
            <a:r>
              <a:rPr sz="1891" spc="-12" dirty="0">
                <a:solidFill>
                  <a:srgbClr val="231F20"/>
                </a:solidFill>
                <a:latin typeface="Arial"/>
                <a:cs typeface="Arial"/>
              </a:rPr>
              <a:t>CIC</a:t>
            </a:r>
            <a:r>
              <a:rPr sz="1891" spc="-83" dirty="0">
                <a:solidFill>
                  <a:srgbClr val="231F20"/>
                </a:solidFill>
                <a:latin typeface="Arial"/>
                <a:cs typeface="Arial"/>
              </a:rPr>
              <a:t> </a:t>
            </a:r>
            <a:r>
              <a:rPr sz="1891" spc="-12" dirty="0">
                <a:solidFill>
                  <a:srgbClr val="231F20"/>
                </a:solidFill>
                <a:latin typeface="Arial"/>
                <a:cs typeface="Arial"/>
              </a:rPr>
              <a:t>confirmation</a:t>
            </a:r>
            <a:endParaRPr sz="1891" dirty="0">
              <a:latin typeface="Arial"/>
              <a:cs typeface="Arial"/>
            </a:endParaRPr>
          </a:p>
          <a:p>
            <a:pPr>
              <a:spcBef>
                <a:spcPts val="461"/>
              </a:spcBef>
              <a:buClr>
                <a:srgbClr val="231F20"/>
              </a:buClr>
              <a:buFont typeface="Arial"/>
              <a:buChar char="•"/>
            </a:pPr>
            <a:endParaRPr sz="1891" dirty="0">
              <a:latin typeface="Arial"/>
              <a:cs typeface="Arial"/>
            </a:endParaRPr>
          </a:p>
          <a:p>
            <a:pPr marL="294124" marR="6003" indent="-279867">
              <a:buChar char="•"/>
              <a:tabLst>
                <a:tab pos="294124" algn="l"/>
              </a:tabLst>
            </a:pPr>
            <a:r>
              <a:rPr sz="1891" dirty="0">
                <a:solidFill>
                  <a:srgbClr val="231F20"/>
                </a:solidFill>
                <a:latin typeface="Arial"/>
                <a:cs typeface="Arial"/>
              </a:rPr>
              <a:t>Multiple</a:t>
            </a:r>
            <a:r>
              <a:rPr sz="1891" spc="-71" dirty="0">
                <a:solidFill>
                  <a:srgbClr val="231F20"/>
                </a:solidFill>
                <a:latin typeface="Arial"/>
                <a:cs typeface="Arial"/>
              </a:rPr>
              <a:t> </a:t>
            </a:r>
            <a:r>
              <a:rPr sz="1891" dirty="0">
                <a:solidFill>
                  <a:srgbClr val="231F20"/>
                </a:solidFill>
                <a:latin typeface="Arial"/>
                <a:cs typeface="Arial"/>
              </a:rPr>
              <a:t>CIC</a:t>
            </a:r>
            <a:r>
              <a:rPr sz="1891" spc="-35" dirty="0">
                <a:solidFill>
                  <a:srgbClr val="231F20"/>
                </a:solidFill>
                <a:latin typeface="Arial"/>
                <a:cs typeface="Arial"/>
              </a:rPr>
              <a:t> </a:t>
            </a:r>
            <a:r>
              <a:rPr sz="1891" dirty="0">
                <a:solidFill>
                  <a:srgbClr val="231F20"/>
                </a:solidFill>
                <a:latin typeface="Arial"/>
                <a:cs typeface="Arial"/>
              </a:rPr>
              <a:t>requests</a:t>
            </a:r>
            <a:r>
              <a:rPr sz="1891" spc="-95" dirty="0">
                <a:solidFill>
                  <a:srgbClr val="231F20"/>
                </a:solidFill>
                <a:latin typeface="Arial"/>
                <a:cs typeface="Arial"/>
              </a:rPr>
              <a:t> </a:t>
            </a:r>
            <a:r>
              <a:rPr sz="1891" dirty="0">
                <a:solidFill>
                  <a:srgbClr val="231F20"/>
                </a:solidFill>
                <a:latin typeface="Arial"/>
                <a:cs typeface="Arial"/>
              </a:rPr>
              <a:t>in</a:t>
            </a:r>
            <a:r>
              <a:rPr sz="1891" spc="-65" dirty="0">
                <a:solidFill>
                  <a:srgbClr val="231F20"/>
                </a:solidFill>
                <a:latin typeface="Arial"/>
                <a:cs typeface="Arial"/>
              </a:rPr>
              <a:t> </a:t>
            </a:r>
            <a:r>
              <a:rPr sz="1891" dirty="0">
                <a:solidFill>
                  <a:srgbClr val="231F20"/>
                </a:solidFill>
                <a:latin typeface="Arial"/>
                <a:cs typeface="Arial"/>
              </a:rPr>
              <a:t>process</a:t>
            </a:r>
            <a:r>
              <a:rPr sz="1891" spc="-35" dirty="0">
                <a:solidFill>
                  <a:srgbClr val="231F20"/>
                </a:solidFill>
                <a:latin typeface="Arial"/>
                <a:cs typeface="Arial"/>
              </a:rPr>
              <a:t> </a:t>
            </a:r>
            <a:r>
              <a:rPr sz="1891" dirty="0">
                <a:solidFill>
                  <a:srgbClr val="231F20"/>
                </a:solidFill>
                <a:latin typeface="Arial"/>
                <a:cs typeface="Arial"/>
              </a:rPr>
              <a:t>is</a:t>
            </a:r>
            <a:r>
              <a:rPr sz="1891" spc="-30" dirty="0">
                <a:solidFill>
                  <a:srgbClr val="231F20"/>
                </a:solidFill>
                <a:latin typeface="Arial"/>
                <a:cs typeface="Arial"/>
              </a:rPr>
              <a:t> not </a:t>
            </a:r>
            <a:r>
              <a:rPr sz="1891" dirty="0">
                <a:solidFill>
                  <a:srgbClr val="231F20"/>
                </a:solidFill>
                <a:latin typeface="Arial"/>
                <a:cs typeface="Arial"/>
              </a:rPr>
              <a:t>allowed.</a:t>
            </a:r>
            <a:r>
              <a:rPr sz="1891" spc="-35" dirty="0">
                <a:solidFill>
                  <a:srgbClr val="231F20"/>
                </a:solidFill>
                <a:latin typeface="Arial"/>
                <a:cs typeface="Arial"/>
              </a:rPr>
              <a:t> </a:t>
            </a:r>
            <a:r>
              <a:rPr sz="1891" dirty="0">
                <a:solidFill>
                  <a:srgbClr val="231F20"/>
                </a:solidFill>
                <a:latin typeface="Arial"/>
                <a:cs typeface="Arial"/>
              </a:rPr>
              <a:t>CIC</a:t>
            </a:r>
            <a:r>
              <a:rPr sz="1891" spc="-41" dirty="0">
                <a:solidFill>
                  <a:srgbClr val="231F20"/>
                </a:solidFill>
                <a:latin typeface="Arial"/>
                <a:cs typeface="Arial"/>
              </a:rPr>
              <a:t> </a:t>
            </a:r>
            <a:r>
              <a:rPr sz="1891" dirty="0">
                <a:solidFill>
                  <a:srgbClr val="231F20"/>
                </a:solidFill>
                <a:latin typeface="Arial"/>
                <a:cs typeface="Arial"/>
              </a:rPr>
              <a:t>request</a:t>
            </a:r>
            <a:r>
              <a:rPr sz="1891" spc="-100" dirty="0">
                <a:solidFill>
                  <a:srgbClr val="231F20"/>
                </a:solidFill>
                <a:latin typeface="Arial"/>
                <a:cs typeface="Arial"/>
              </a:rPr>
              <a:t> </a:t>
            </a:r>
            <a:r>
              <a:rPr sz="1891" dirty="0">
                <a:solidFill>
                  <a:srgbClr val="231F20"/>
                </a:solidFill>
                <a:latin typeface="Arial"/>
                <a:cs typeface="Arial"/>
              </a:rPr>
              <a:t>must</a:t>
            </a:r>
            <a:r>
              <a:rPr sz="1891" spc="-95" dirty="0">
                <a:solidFill>
                  <a:srgbClr val="231F20"/>
                </a:solidFill>
                <a:latin typeface="Arial"/>
                <a:cs typeface="Arial"/>
              </a:rPr>
              <a:t> </a:t>
            </a:r>
            <a:r>
              <a:rPr sz="1891" dirty="0">
                <a:solidFill>
                  <a:srgbClr val="231F20"/>
                </a:solidFill>
                <a:latin typeface="Arial"/>
                <a:cs typeface="Arial"/>
              </a:rPr>
              <a:t>be</a:t>
            </a:r>
            <a:r>
              <a:rPr sz="1891" spc="-100" dirty="0">
                <a:solidFill>
                  <a:srgbClr val="231F20"/>
                </a:solidFill>
                <a:latin typeface="Arial"/>
                <a:cs typeface="Arial"/>
              </a:rPr>
              <a:t> </a:t>
            </a:r>
            <a:r>
              <a:rPr sz="1891" dirty="0">
                <a:solidFill>
                  <a:srgbClr val="231F20"/>
                </a:solidFill>
                <a:latin typeface="Arial"/>
                <a:cs typeface="Arial"/>
              </a:rPr>
              <a:t>fulfilled </a:t>
            </a:r>
            <a:r>
              <a:rPr sz="1891" spc="-12" dirty="0">
                <a:solidFill>
                  <a:srgbClr val="231F20"/>
                </a:solidFill>
                <a:latin typeface="Arial"/>
                <a:cs typeface="Arial"/>
              </a:rPr>
              <a:t>before </a:t>
            </a:r>
            <a:r>
              <a:rPr sz="1891" dirty="0">
                <a:solidFill>
                  <a:srgbClr val="231F20"/>
                </a:solidFill>
                <a:latin typeface="Arial"/>
                <a:cs typeface="Arial"/>
              </a:rPr>
              <a:t>a</a:t>
            </a:r>
            <a:r>
              <a:rPr sz="1891" spc="12" dirty="0">
                <a:solidFill>
                  <a:srgbClr val="231F20"/>
                </a:solidFill>
                <a:latin typeface="Arial"/>
                <a:cs typeface="Arial"/>
              </a:rPr>
              <a:t> </a:t>
            </a:r>
            <a:r>
              <a:rPr sz="1891" dirty="0">
                <a:solidFill>
                  <a:srgbClr val="231F20"/>
                </a:solidFill>
                <a:latin typeface="Arial"/>
                <a:cs typeface="Arial"/>
              </a:rPr>
              <a:t>new</a:t>
            </a:r>
            <a:r>
              <a:rPr sz="1891" spc="-12" dirty="0">
                <a:solidFill>
                  <a:srgbClr val="231F20"/>
                </a:solidFill>
                <a:latin typeface="Arial"/>
                <a:cs typeface="Arial"/>
              </a:rPr>
              <a:t> </a:t>
            </a:r>
            <a:r>
              <a:rPr sz="1891" dirty="0">
                <a:solidFill>
                  <a:srgbClr val="231F20"/>
                </a:solidFill>
                <a:latin typeface="Arial"/>
                <a:cs typeface="Arial"/>
              </a:rPr>
              <a:t>CIC</a:t>
            </a:r>
            <a:r>
              <a:rPr sz="1891" spc="-89" dirty="0">
                <a:solidFill>
                  <a:srgbClr val="231F20"/>
                </a:solidFill>
                <a:latin typeface="Arial"/>
                <a:cs typeface="Arial"/>
              </a:rPr>
              <a:t> </a:t>
            </a:r>
            <a:r>
              <a:rPr sz="1891" dirty="0">
                <a:solidFill>
                  <a:srgbClr val="231F20"/>
                </a:solidFill>
                <a:latin typeface="Arial"/>
                <a:cs typeface="Arial"/>
              </a:rPr>
              <a:t>request</a:t>
            </a:r>
            <a:r>
              <a:rPr sz="1891" spc="-83" dirty="0">
                <a:solidFill>
                  <a:srgbClr val="231F20"/>
                </a:solidFill>
                <a:latin typeface="Arial"/>
                <a:cs typeface="Arial"/>
              </a:rPr>
              <a:t> </a:t>
            </a:r>
            <a:r>
              <a:rPr sz="1891" dirty="0">
                <a:solidFill>
                  <a:srgbClr val="231F20"/>
                </a:solidFill>
                <a:latin typeface="Arial"/>
                <a:cs typeface="Arial"/>
              </a:rPr>
              <a:t>be</a:t>
            </a:r>
            <a:r>
              <a:rPr sz="1891" spc="-89" dirty="0">
                <a:solidFill>
                  <a:srgbClr val="231F20"/>
                </a:solidFill>
                <a:latin typeface="Arial"/>
                <a:cs typeface="Arial"/>
              </a:rPr>
              <a:t> </a:t>
            </a:r>
            <a:r>
              <a:rPr sz="1891" spc="-12" dirty="0">
                <a:solidFill>
                  <a:srgbClr val="231F20"/>
                </a:solidFill>
                <a:latin typeface="Arial"/>
                <a:cs typeface="Arial"/>
              </a:rPr>
              <a:t>generated.</a:t>
            </a:r>
            <a:endParaRPr sz="1891" dirty="0">
              <a:latin typeface="Arial"/>
              <a:cs typeface="Arial"/>
            </a:endParaRPr>
          </a:p>
          <a:p>
            <a:pPr>
              <a:spcBef>
                <a:spcPts val="461"/>
              </a:spcBef>
              <a:buClr>
                <a:srgbClr val="231F20"/>
              </a:buClr>
              <a:buFont typeface="Arial"/>
              <a:buChar char="•"/>
            </a:pPr>
            <a:endParaRPr sz="1891" dirty="0">
              <a:latin typeface="Arial"/>
              <a:cs typeface="Arial"/>
            </a:endParaRPr>
          </a:p>
          <a:p>
            <a:pPr marL="294124" marR="895877" indent="-279867">
              <a:buChar char="•"/>
              <a:tabLst>
                <a:tab pos="294124" algn="l"/>
              </a:tabLst>
            </a:pPr>
            <a:r>
              <a:rPr sz="1891" dirty="0">
                <a:solidFill>
                  <a:srgbClr val="231F20"/>
                </a:solidFill>
                <a:latin typeface="Arial"/>
                <a:cs typeface="Arial"/>
              </a:rPr>
              <a:t>Contact</a:t>
            </a:r>
            <a:r>
              <a:rPr sz="1891" spc="-112" dirty="0">
                <a:solidFill>
                  <a:srgbClr val="231F20"/>
                </a:solidFill>
                <a:latin typeface="Arial"/>
                <a:cs typeface="Arial"/>
              </a:rPr>
              <a:t> </a:t>
            </a:r>
            <a:r>
              <a:rPr sz="1891" spc="-12" dirty="0">
                <a:solidFill>
                  <a:srgbClr val="231F20"/>
                </a:solidFill>
                <a:latin typeface="Arial"/>
                <a:cs typeface="Arial"/>
              </a:rPr>
              <a:t>your</a:t>
            </a:r>
            <a:r>
              <a:rPr sz="1891" spc="-112" dirty="0">
                <a:solidFill>
                  <a:srgbClr val="231F20"/>
                </a:solidFill>
                <a:latin typeface="Arial"/>
                <a:cs typeface="Arial"/>
              </a:rPr>
              <a:t> </a:t>
            </a:r>
            <a:r>
              <a:rPr sz="1891" dirty="0">
                <a:solidFill>
                  <a:srgbClr val="231F20"/>
                </a:solidFill>
                <a:latin typeface="Arial"/>
                <a:cs typeface="Arial"/>
              </a:rPr>
              <a:t>Account</a:t>
            </a:r>
            <a:r>
              <a:rPr sz="1891" spc="-24" dirty="0">
                <a:solidFill>
                  <a:srgbClr val="231F20"/>
                </a:solidFill>
                <a:latin typeface="Arial"/>
                <a:cs typeface="Arial"/>
              </a:rPr>
              <a:t> </a:t>
            </a:r>
            <a:r>
              <a:rPr sz="1891" dirty="0">
                <a:solidFill>
                  <a:srgbClr val="231F20"/>
                </a:solidFill>
                <a:latin typeface="Arial"/>
                <a:cs typeface="Arial"/>
              </a:rPr>
              <a:t>Manager</a:t>
            </a:r>
            <a:r>
              <a:rPr sz="1891" spc="-47" dirty="0">
                <a:solidFill>
                  <a:srgbClr val="231F20"/>
                </a:solidFill>
                <a:latin typeface="Arial"/>
                <a:cs typeface="Arial"/>
              </a:rPr>
              <a:t> </a:t>
            </a:r>
            <a:r>
              <a:rPr sz="1891" dirty="0">
                <a:solidFill>
                  <a:srgbClr val="231F20"/>
                </a:solidFill>
                <a:latin typeface="Arial"/>
                <a:cs typeface="Arial"/>
              </a:rPr>
              <a:t>if</a:t>
            </a:r>
            <a:r>
              <a:rPr sz="1891" spc="-18" dirty="0">
                <a:solidFill>
                  <a:srgbClr val="231F20"/>
                </a:solidFill>
                <a:latin typeface="Arial"/>
                <a:cs typeface="Arial"/>
              </a:rPr>
              <a:t> </a:t>
            </a:r>
            <a:r>
              <a:rPr sz="1891" spc="-59" dirty="0">
                <a:solidFill>
                  <a:srgbClr val="231F20"/>
                </a:solidFill>
                <a:latin typeface="Arial"/>
                <a:cs typeface="Arial"/>
              </a:rPr>
              <a:t>a </a:t>
            </a:r>
            <a:r>
              <a:rPr sz="1891" spc="-12" dirty="0">
                <a:solidFill>
                  <a:srgbClr val="231F20"/>
                </a:solidFill>
                <a:latin typeface="Arial"/>
                <a:cs typeface="Arial"/>
              </a:rPr>
              <a:t>subsequent</a:t>
            </a:r>
            <a:r>
              <a:rPr sz="1891" spc="-71" dirty="0">
                <a:solidFill>
                  <a:srgbClr val="231F20"/>
                </a:solidFill>
                <a:latin typeface="Arial"/>
                <a:cs typeface="Arial"/>
              </a:rPr>
              <a:t> </a:t>
            </a:r>
            <a:r>
              <a:rPr sz="1891" dirty="0">
                <a:solidFill>
                  <a:srgbClr val="231F20"/>
                </a:solidFill>
                <a:latin typeface="Arial"/>
                <a:cs typeface="Arial"/>
              </a:rPr>
              <a:t>change</a:t>
            </a:r>
            <a:r>
              <a:rPr sz="1891" spc="-30" dirty="0">
                <a:solidFill>
                  <a:srgbClr val="231F20"/>
                </a:solidFill>
                <a:latin typeface="Arial"/>
                <a:cs typeface="Arial"/>
              </a:rPr>
              <a:t> </a:t>
            </a:r>
            <a:r>
              <a:rPr sz="1891" dirty="0">
                <a:solidFill>
                  <a:srgbClr val="231F20"/>
                </a:solidFill>
                <a:latin typeface="Arial"/>
                <a:cs typeface="Arial"/>
              </a:rPr>
              <a:t>is</a:t>
            </a:r>
            <a:r>
              <a:rPr sz="1891" spc="6" dirty="0">
                <a:solidFill>
                  <a:srgbClr val="231F20"/>
                </a:solidFill>
                <a:latin typeface="Arial"/>
                <a:cs typeface="Arial"/>
              </a:rPr>
              <a:t> </a:t>
            </a:r>
            <a:r>
              <a:rPr sz="1891" spc="-12" dirty="0">
                <a:solidFill>
                  <a:srgbClr val="231F20"/>
                </a:solidFill>
                <a:latin typeface="Arial"/>
                <a:cs typeface="Arial"/>
              </a:rPr>
              <a:t>required.</a:t>
            </a:r>
            <a:endParaRPr sz="1891" dirty="0">
              <a:latin typeface="Arial"/>
              <a:cs typeface="Arial"/>
            </a:endParaRPr>
          </a:p>
        </p:txBody>
      </p:sp>
      <p:sp>
        <p:nvSpPr>
          <p:cNvPr id="3" name="object 3" descr="$PPTXTitle"/>
          <p:cNvSpPr txBox="1">
            <a:spLocks noGrp="1"/>
          </p:cNvSpPr>
          <p:nvPr>
            <p:ph type="title"/>
          </p:nvPr>
        </p:nvSpPr>
        <p:spPr>
          <a:xfrm>
            <a:off x="571091" y="367655"/>
            <a:ext cx="12425435" cy="744780"/>
          </a:xfrm>
          <a:prstGeom prst="rect">
            <a:avLst/>
          </a:prstGeom>
        </p:spPr>
        <p:txBody>
          <a:bodyPr vert="horz" wrap="square" lIns="0" tIns="206336" rIns="0" bIns="0" rtlCol="0" anchor="ctr">
            <a:spAutoFit/>
          </a:bodyPr>
          <a:lstStyle/>
          <a:p>
            <a:pPr marL="67528">
              <a:lnSpc>
                <a:spcPct val="100000"/>
              </a:lnSpc>
              <a:spcBef>
                <a:spcPts val="148"/>
              </a:spcBef>
            </a:pPr>
            <a:r>
              <a:rPr sz="3486" dirty="0"/>
              <a:t>Change</a:t>
            </a:r>
            <a:r>
              <a:rPr sz="3486" spc="18" dirty="0"/>
              <a:t> </a:t>
            </a:r>
            <a:r>
              <a:rPr sz="3486" dirty="0"/>
              <a:t>in</a:t>
            </a:r>
            <a:r>
              <a:rPr sz="3486" spc="-30" dirty="0"/>
              <a:t> </a:t>
            </a:r>
            <a:r>
              <a:rPr sz="3486" spc="-12" dirty="0"/>
              <a:t>Circumstance</a:t>
            </a:r>
            <a:endParaRPr sz="3486" dirty="0"/>
          </a:p>
        </p:txBody>
      </p:sp>
      <p:grpSp>
        <p:nvGrpSpPr>
          <p:cNvPr id="4" name="object 4"/>
          <p:cNvGrpSpPr/>
          <p:nvPr/>
        </p:nvGrpSpPr>
        <p:grpSpPr>
          <a:xfrm>
            <a:off x="4655370" y="1478173"/>
            <a:ext cx="6458165" cy="4941431"/>
            <a:chOff x="4361256" y="1453955"/>
            <a:chExt cx="4990465" cy="3724910"/>
          </a:xfrm>
        </p:grpSpPr>
        <p:pic>
          <p:nvPicPr>
            <p:cNvPr id="5" name="object 5"/>
            <p:cNvPicPr/>
            <p:nvPr/>
          </p:nvPicPr>
          <p:blipFill>
            <a:blip r:embed="rId2" cstate="print"/>
            <a:stretch>
              <a:fillRect/>
            </a:stretch>
          </p:blipFill>
          <p:spPr>
            <a:xfrm>
              <a:off x="5056303" y="1453955"/>
              <a:ext cx="2518332" cy="3359416"/>
            </a:xfrm>
            <a:prstGeom prst="rect">
              <a:avLst/>
            </a:prstGeom>
          </p:spPr>
        </p:pic>
        <p:pic>
          <p:nvPicPr>
            <p:cNvPr id="6" name="object 6"/>
            <p:cNvPicPr/>
            <p:nvPr/>
          </p:nvPicPr>
          <p:blipFill>
            <a:blip r:embed="rId3" cstate="print"/>
            <a:stretch>
              <a:fillRect/>
            </a:stretch>
          </p:blipFill>
          <p:spPr>
            <a:xfrm>
              <a:off x="7568158" y="1453955"/>
              <a:ext cx="1783041" cy="3724770"/>
            </a:xfrm>
            <a:prstGeom prst="rect">
              <a:avLst/>
            </a:prstGeom>
          </p:spPr>
        </p:pic>
        <p:pic>
          <p:nvPicPr>
            <p:cNvPr id="7" name="object 7"/>
            <p:cNvPicPr/>
            <p:nvPr/>
          </p:nvPicPr>
          <p:blipFill>
            <a:blip r:embed="rId4" cstate="print"/>
            <a:stretch>
              <a:fillRect/>
            </a:stretch>
          </p:blipFill>
          <p:spPr>
            <a:xfrm>
              <a:off x="4361256" y="4806895"/>
              <a:ext cx="3213379" cy="371830"/>
            </a:xfrm>
            <a:prstGeom prst="rect">
              <a:avLst/>
            </a:prstGeom>
          </p:spPr>
        </p:pic>
      </p:grpSp>
    </p:spTree>
    <p:extLst>
      <p:ext uri="{BB962C8B-B14F-4D97-AF65-F5344CB8AC3E}">
        <p14:creationId xmlns:p14="http://schemas.microsoft.com/office/powerpoint/2010/main" val="2294379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509951" y="432735"/>
            <a:ext cx="12425435" cy="717192"/>
          </a:xfrm>
          <a:prstGeom prst="rect">
            <a:avLst/>
          </a:prstGeom>
        </p:spPr>
        <p:txBody>
          <a:bodyPr vert="horz" wrap="square" lIns="0" tIns="179015" rIns="0" bIns="0" rtlCol="0" anchor="ctr">
            <a:spAutoFit/>
          </a:bodyPr>
          <a:lstStyle/>
          <a:p>
            <a:pPr marL="3001">
              <a:lnSpc>
                <a:spcPct val="100000"/>
              </a:lnSpc>
              <a:spcBef>
                <a:spcPts val="148"/>
              </a:spcBef>
            </a:pPr>
            <a:r>
              <a:rPr sz="3486" dirty="0"/>
              <a:t>Doc</a:t>
            </a:r>
            <a:r>
              <a:rPr sz="3486" spc="-65" dirty="0"/>
              <a:t> </a:t>
            </a:r>
            <a:r>
              <a:rPr sz="3486" dirty="0"/>
              <a:t>Order</a:t>
            </a:r>
            <a:r>
              <a:rPr sz="3486" spc="-59" dirty="0"/>
              <a:t> </a:t>
            </a:r>
            <a:r>
              <a:rPr sz="3486" spc="-12" dirty="0"/>
              <a:t>Request</a:t>
            </a:r>
            <a:endParaRPr sz="3486" dirty="0"/>
          </a:p>
        </p:txBody>
      </p:sp>
      <p:sp>
        <p:nvSpPr>
          <p:cNvPr id="3" name="object 3"/>
          <p:cNvSpPr txBox="1"/>
          <p:nvPr/>
        </p:nvSpPr>
        <p:spPr>
          <a:xfrm>
            <a:off x="7585953" y="1526720"/>
            <a:ext cx="3893453" cy="4329264"/>
          </a:xfrm>
          <a:prstGeom prst="rect">
            <a:avLst/>
          </a:prstGeom>
        </p:spPr>
        <p:txBody>
          <a:bodyPr vert="horz" wrap="square" lIns="0" tIns="57025" rIns="0" bIns="0" rtlCol="0">
            <a:spAutoFit/>
          </a:bodyPr>
          <a:lstStyle/>
          <a:p>
            <a:pPr marL="420177" marR="27011" indent="-405171">
              <a:lnSpc>
                <a:spcPts val="1654"/>
              </a:lnSpc>
              <a:spcBef>
                <a:spcPts val="449"/>
              </a:spcBef>
              <a:buSzPct val="128571"/>
              <a:buChar char="•"/>
              <a:tabLst>
                <a:tab pos="420177" algn="l"/>
              </a:tabLst>
            </a:pPr>
            <a:r>
              <a:rPr sz="1654" dirty="0">
                <a:solidFill>
                  <a:srgbClr val="231F20"/>
                </a:solidFill>
                <a:latin typeface="Arial"/>
                <a:cs typeface="Arial"/>
              </a:rPr>
              <a:t>BLU</a:t>
            </a:r>
            <a:r>
              <a:rPr sz="1654" spc="-30" dirty="0">
                <a:solidFill>
                  <a:srgbClr val="231F20"/>
                </a:solidFill>
                <a:latin typeface="Arial"/>
                <a:cs typeface="Arial"/>
              </a:rPr>
              <a:t> </a:t>
            </a:r>
            <a:r>
              <a:rPr sz="1654" dirty="0">
                <a:solidFill>
                  <a:srgbClr val="231F20"/>
                </a:solidFill>
                <a:latin typeface="Arial"/>
                <a:cs typeface="Arial"/>
              </a:rPr>
              <a:t>will</a:t>
            </a:r>
            <a:r>
              <a:rPr sz="1654" spc="-24" dirty="0">
                <a:solidFill>
                  <a:srgbClr val="231F20"/>
                </a:solidFill>
                <a:latin typeface="Arial"/>
                <a:cs typeface="Arial"/>
              </a:rPr>
              <a:t> </a:t>
            </a:r>
            <a:r>
              <a:rPr sz="1654" dirty="0">
                <a:solidFill>
                  <a:srgbClr val="231F20"/>
                </a:solidFill>
                <a:latin typeface="Arial"/>
                <a:cs typeface="Arial"/>
              </a:rPr>
              <a:t>require</a:t>
            </a:r>
            <a:r>
              <a:rPr sz="1654" spc="-30" dirty="0">
                <a:solidFill>
                  <a:srgbClr val="231F20"/>
                </a:solidFill>
                <a:latin typeface="Arial"/>
                <a:cs typeface="Arial"/>
              </a:rPr>
              <a:t> </a:t>
            </a:r>
            <a:r>
              <a:rPr sz="1654" dirty="0">
                <a:solidFill>
                  <a:srgbClr val="231F20"/>
                </a:solidFill>
                <a:latin typeface="Arial"/>
                <a:cs typeface="Arial"/>
              </a:rPr>
              <a:t>the</a:t>
            </a:r>
            <a:r>
              <a:rPr sz="1654" spc="-24" dirty="0">
                <a:solidFill>
                  <a:srgbClr val="231F20"/>
                </a:solidFill>
                <a:latin typeface="Arial"/>
                <a:cs typeface="Arial"/>
              </a:rPr>
              <a:t> </a:t>
            </a:r>
            <a:r>
              <a:rPr sz="1654" dirty="0">
                <a:solidFill>
                  <a:srgbClr val="231F20"/>
                </a:solidFill>
                <a:latin typeface="Arial"/>
                <a:cs typeface="Arial"/>
              </a:rPr>
              <a:t>user</a:t>
            </a:r>
            <a:r>
              <a:rPr sz="1654" spc="6" dirty="0">
                <a:solidFill>
                  <a:srgbClr val="231F20"/>
                </a:solidFill>
                <a:latin typeface="Arial"/>
                <a:cs typeface="Arial"/>
              </a:rPr>
              <a:t> </a:t>
            </a:r>
            <a:r>
              <a:rPr sz="1654" dirty="0">
                <a:solidFill>
                  <a:srgbClr val="231F20"/>
                </a:solidFill>
                <a:latin typeface="Arial"/>
                <a:cs typeface="Arial"/>
              </a:rPr>
              <a:t>to</a:t>
            </a:r>
            <a:r>
              <a:rPr sz="1654" spc="-30" dirty="0">
                <a:solidFill>
                  <a:srgbClr val="231F20"/>
                </a:solidFill>
                <a:latin typeface="Arial"/>
                <a:cs typeface="Arial"/>
              </a:rPr>
              <a:t> </a:t>
            </a:r>
            <a:r>
              <a:rPr sz="1654" spc="-12" dirty="0">
                <a:solidFill>
                  <a:srgbClr val="231F20"/>
                </a:solidFill>
                <a:latin typeface="Arial"/>
                <a:cs typeface="Arial"/>
              </a:rPr>
              <a:t>complete </a:t>
            </a:r>
            <a:r>
              <a:rPr sz="1654" dirty="0">
                <a:solidFill>
                  <a:srgbClr val="231F20"/>
                </a:solidFill>
                <a:latin typeface="Arial"/>
                <a:cs typeface="Arial"/>
              </a:rPr>
              <a:t>required</a:t>
            </a:r>
            <a:r>
              <a:rPr sz="1654" spc="-35" dirty="0">
                <a:solidFill>
                  <a:srgbClr val="231F20"/>
                </a:solidFill>
                <a:latin typeface="Arial"/>
                <a:cs typeface="Arial"/>
              </a:rPr>
              <a:t> </a:t>
            </a:r>
            <a:r>
              <a:rPr sz="1654" dirty="0">
                <a:solidFill>
                  <a:srgbClr val="231F20"/>
                </a:solidFill>
                <a:latin typeface="Arial"/>
                <a:cs typeface="Arial"/>
              </a:rPr>
              <a:t>fields</a:t>
            </a:r>
            <a:r>
              <a:rPr sz="1654" spc="-71" dirty="0">
                <a:solidFill>
                  <a:srgbClr val="231F20"/>
                </a:solidFill>
                <a:latin typeface="Arial"/>
                <a:cs typeface="Arial"/>
              </a:rPr>
              <a:t> </a:t>
            </a:r>
            <a:r>
              <a:rPr sz="1654" dirty="0">
                <a:solidFill>
                  <a:srgbClr val="231F20"/>
                </a:solidFill>
                <a:latin typeface="Arial"/>
                <a:cs typeface="Arial"/>
              </a:rPr>
              <a:t>for</a:t>
            </a:r>
            <a:r>
              <a:rPr sz="1654" spc="-6" dirty="0">
                <a:solidFill>
                  <a:srgbClr val="231F20"/>
                </a:solidFill>
                <a:latin typeface="Arial"/>
                <a:cs typeface="Arial"/>
              </a:rPr>
              <a:t> </a:t>
            </a:r>
            <a:r>
              <a:rPr sz="1654" dirty="0">
                <a:solidFill>
                  <a:srgbClr val="231F20"/>
                </a:solidFill>
                <a:latin typeface="Arial"/>
                <a:cs typeface="Arial"/>
              </a:rPr>
              <a:t>closing</a:t>
            </a:r>
            <a:r>
              <a:rPr sz="1654" spc="-30" dirty="0">
                <a:solidFill>
                  <a:srgbClr val="231F20"/>
                </a:solidFill>
                <a:latin typeface="Arial"/>
                <a:cs typeface="Arial"/>
              </a:rPr>
              <a:t> </a:t>
            </a:r>
            <a:r>
              <a:rPr sz="1654" spc="-24" dirty="0">
                <a:solidFill>
                  <a:srgbClr val="231F20"/>
                </a:solidFill>
                <a:latin typeface="Arial"/>
                <a:cs typeface="Arial"/>
              </a:rPr>
              <a:t>docs </a:t>
            </a:r>
            <a:r>
              <a:rPr sz="1654" dirty="0">
                <a:solidFill>
                  <a:srgbClr val="231F20"/>
                </a:solidFill>
                <a:latin typeface="Arial"/>
                <a:cs typeface="Arial"/>
              </a:rPr>
              <a:t>contact</a:t>
            </a:r>
            <a:r>
              <a:rPr sz="1654" spc="-12" dirty="0">
                <a:solidFill>
                  <a:srgbClr val="231F20"/>
                </a:solidFill>
                <a:latin typeface="Arial"/>
                <a:cs typeface="Arial"/>
              </a:rPr>
              <a:t> </a:t>
            </a:r>
            <a:r>
              <a:rPr sz="1654" dirty="0">
                <a:solidFill>
                  <a:srgbClr val="231F20"/>
                </a:solidFill>
                <a:latin typeface="Arial"/>
                <a:cs typeface="Arial"/>
              </a:rPr>
              <a:t>and</a:t>
            </a:r>
            <a:r>
              <a:rPr sz="1654" spc="-12" dirty="0">
                <a:solidFill>
                  <a:srgbClr val="231F20"/>
                </a:solidFill>
                <a:latin typeface="Arial"/>
                <a:cs typeface="Arial"/>
              </a:rPr>
              <a:t> </a:t>
            </a:r>
            <a:r>
              <a:rPr sz="1654" dirty="0">
                <a:solidFill>
                  <a:srgbClr val="231F20"/>
                </a:solidFill>
                <a:latin typeface="Arial"/>
                <a:cs typeface="Arial"/>
              </a:rPr>
              <a:t>email</a:t>
            </a:r>
            <a:r>
              <a:rPr sz="1654" spc="-12" dirty="0">
                <a:solidFill>
                  <a:srgbClr val="231F20"/>
                </a:solidFill>
                <a:latin typeface="Arial"/>
                <a:cs typeface="Arial"/>
              </a:rPr>
              <a:t> delivery.</a:t>
            </a:r>
            <a:endParaRPr sz="1654" dirty="0">
              <a:latin typeface="Arial"/>
              <a:cs typeface="Arial"/>
            </a:endParaRPr>
          </a:p>
          <a:p>
            <a:pPr marL="420177" marR="171822" indent="-405171">
              <a:lnSpc>
                <a:spcPts val="1654"/>
              </a:lnSpc>
              <a:spcBef>
                <a:spcPts val="1182"/>
              </a:spcBef>
              <a:buSzPct val="128571"/>
              <a:buChar char="•"/>
              <a:tabLst>
                <a:tab pos="420177" algn="l"/>
              </a:tabLst>
            </a:pPr>
            <a:r>
              <a:rPr sz="1654" dirty="0">
                <a:solidFill>
                  <a:srgbClr val="231F20"/>
                </a:solidFill>
                <a:latin typeface="Arial"/>
                <a:cs typeface="Arial"/>
              </a:rPr>
              <a:t>Enter</a:t>
            </a:r>
            <a:r>
              <a:rPr sz="1654" spc="-35" dirty="0">
                <a:solidFill>
                  <a:srgbClr val="231F20"/>
                </a:solidFill>
                <a:latin typeface="Arial"/>
                <a:cs typeface="Arial"/>
              </a:rPr>
              <a:t> </a:t>
            </a:r>
            <a:r>
              <a:rPr sz="1654" dirty="0">
                <a:solidFill>
                  <a:srgbClr val="231F20"/>
                </a:solidFill>
                <a:latin typeface="Arial"/>
                <a:cs typeface="Arial"/>
              </a:rPr>
              <a:t>Individual</a:t>
            </a:r>
            <a:r>
              <a:rPr sz="1654" spc="-30" dirty="0">
                <a:solidFill>
                  <a:srgbClr val="231F20"/>
                </a:solidFill>
                <a:latin typeface="Arial"/>
                <a:cs typeface="Arial"/>
              </a:rPr>
              <a:t> </a:t>
            </a:r>
            <a:r>
              <a:rPr sz="1654" dirty="0">
                <a:solidFill>
                  <a:srgbClr val="231F20"/>
                </a:solidFill>
                <a:latin typeface="Arial"/>
                <a:cs typeface="Arial"/>
              </a:rPr>
              <a:t>name</a:t>
            </a:r>
            <a:r>
              <a:rPr sz="1654" spc="-30" dirty="0">
                <a:solidFill>
                  <a:srgbClr val="231F20"/>
                </a:solidFill>
                <a:latin typeface="Arial"/>
                <a:cs typeface="Arial"/>
              </a:rPr>
              <a:t> </a:t>
            </a:r>
            <a:r>
              <a:rPr sz="1654" dirty="0">
                <a:solidFill>
                  <a:srgbClr val="231F20"/>
                </a:solidFill>
                <a:latin typeface="Arial"/>
                <a:cs typeface="Arial"/>
              </a:rPr>
              <a:t>of</a:t>
            </a:r>
            <a:r>
              <a:rPr sz="1654" spc="-30" dirty="0">
                <a:solidFill>
                  <a:srgbClr val="231F20"/>
                </a:solidFill>
                <a:latin typeface="Arial"/>
                <a:cs typeface="Arial"/>
              </a:rPr>
              <a:t> </a:t>
            </a:r>
            <a:r>
              <a:rPr sz="1654" spc="-12" dirty="0">
                <a:solidFill>
                  <a:srgbClr val="231F20"/>
                </a:solidFill>
                <a:latin typeface="Arial"/>
                <a:cs typeface="Arial"/>
              </a:rPr>
              <a:t>settlement agent</a:t>
            </a:r>
            <a:endParaRPr sz="1654" dirty="0">
              <a:latin typeface="Arial"/>
              <a:cs typeface="Arial"/>
            </a:endParaRPr>
          </a:p>
          <a:p>
            <a:pPr marL="419427" indent="-404420">
              <a:spcBef>
                <a:spcPts val="851"/>
              </a:spcBef>
              <a:buSzPct val="128571"/>
              <a:buChar char="•"/>
              <a:tabLst>
                <a:tab pos="419427" algn="l"/>
              </a:tabLst>
            </a:pPr>
            <a:r>
              <a:rPr sz="1654" dirty="0">
                <a:solidFill>
                  <a:srgbClr val="231F20"/>
                </a:solidFill>
                <a:latin typeface="Arial"/>
                <a:cs typeface="Arial"/>
              </a:rPr>
              <a:t>Verification</a:t>
            </a:r>
            <a:r>
              <a:rPr sz="1654" spc="-35" dirty="0">
                <a:solidFill>
                  <a:srgbClr val="231F20"/>
                </a:solidFill>
                <a:latin typeface="Arial"/>
                <a:cs typeface="Arial"/>
              </a:rPr>
              <a:t> </a:t>
            </a:r>
            <a:r>
              <a:rPr sz="1654" dirty="0">
                <a:solidFill>
                  <a:srgbClr val="231F20"/>
                </a:solidFill>
                <a:latin typeface="Arial"/>
                <a:cs typeface="Arial"/>
              </a:rPr>
              <a:t>of</a:t>
            </a:r>
            <a:r>
              <a:rPr sz="1654" spc="24" dirty="0">
                <a:solidFill>
                  <a:srgbClr val="231F20"/>
                </a:solidFill>
                <a:latin typeface="Arial"/>
                <a:cs typeface="Arial"/>
              </a:rPr>
              <a:t> </a:t>
            </a:r>
            <a:r>
              <a:rPr sz="1654" dirty="0">
                <a:solidFill>
                  <a:srgbClr val="231F20"/>
                </a:solidFill>
                <a:latin typeface="Arial"/>
                <a:cs typeface="Arial"/>
              </a:rPr>
              <a:t>loan</a:t>
            </a:r>
            <a:r>
              <a:rPr sz="1654" spc="-30" dirty="0">
                <a:solidFill>
                  <a:srgbClr val="231F20"/>
                </a:solidFill>
                <a:latin typeface="Arial"/>
                <a:cs typeface="Arial"/>
              </a:rPr>
              <a:t> </a:t>
            </a:r>
            <a:r>
              <a:rPr sz="1654" spc="-12" dirty="0">
                <a:solidFill>
                  <a:srgbClr val="231F20"/>
                </a:solidFill>
                <a:latin typeface="Arial"/>
                <a:cs typeface="Arial"/>
              </a:rPr>
              <a:t>specifics:</a:t>
            </a:r>
            <a:endParaRPr sz="1654" dirty="0">
              <a:latin typeface="Arial"/>
              <a:cs typeface="Arial"/>
            </a:endParaRPr>
          </a:p>
          <a:p>
            <a:pPr marL="775827" lvl="1" indent="-315133">
              <a:spcBef>
                <a:spcPts val="851"/>
              </a:spcBef>
              <a:buChar char="•"/>
              <a:tabLst>
                <a:tab pos="775827" algn="l"/>
              </a:tabLst>
            </a:pPr>
            <a:r>
              <a:rPr sz="1654" dirty="0">
                <a:solidFill>
                  <a:srgbClr val="231F20"/>
                </a:solidFill>
                <a:latin typeface="Arial"/>
                <a:cs typeface="Arial"/>
              </a:rPr>
              <a:t>Loan</a:t>
            </a:r>
            <a:r>
              <a:rPr sz="1654" spc="-24" dirty="0">
                <a:solidFill>
                  <a:srgbClr val="231F20"/>
                </a:solidFill>
                <a:latin typeface="Arial"/>
                <a:cs typeface="Arial"/>
              </a:rPr>
              <a:t> </a:t>
            </a:r>
            <a:r>
              <a:rPr sz="1654" spc="-12" dirty="0">
                <a:solidFill>
                  <a:srgbClr val="231F20"/>
                </a:solidFill>
                <a:latin typeface="Arial"/>
                <a:cs typeface="Arial"/>
              </a:rPr>
              <a:t>amount</a:t>
            </a:r>
            <a:endParaRPr sz="1654" dirty="0">
              <a:latin typeface="Arial"/>
              <a:cs typeface="Arial"/>
            </a:endParaRPr>
          </a:p>
          <a:p>
            <a:pPr marL="775827" lvl="1" indent="-315133">
              <a:spcBef>
                <a:spcPts val="851"/>
              </a:spcBef>
              <a:buChar char="•"/>
              <a:tabLst>
                <a:tab pos="775827" algn="l"/>
              </a:tabLst>
            </a:pPr>
            <a:r>
              <a:rPr sz="1654" dirty="0">
                <a:solidFill>
                  <a:srgbClr val="231F20"/>
                </a:solidFill>
                <a:latin typeface="Arial"/>
                <a:cs typeface="Arial"/>
              </a:rPr>
              <a:t>Interest</a:t>
            </a:r>
            <a:r>
              <a:rPr sz="1654" spc="12" dirty="0">
                <a:solidFill>
                  <a:srgbClr val="231F20"/>
                </a:solidFill>
                <a:latin typeface="Arial"/>
                <a:cs typeface="Arial"/>
              </a:rPr>
              <a:t> </a:t>
            </a:r>
            <a:r>
              <a:rPr sz="1654" dirty="0">
                <a:solidFill>
                  <a:srgbClr val="231F20"/>
                </a:solidFill>
                <a:latin typeface="Arial"/>
                <a:cs typeface="Arial"/>
              </a:rPr>
              <a:t>rate</a:t>
            </a:r>
            <a:r>
              <a:rPr sz="1654" spc="-35" dirty="0">
                <a:solidFill>
                  <a:srgbClr val="231F20"/>
                </a:solidFill>
                <a:latin typeface="Arial"/>
                <a:cs typeface="Arial"/>
              </a:rPr>
              <a:t> </a:t>
            </a:r>
            <a:r>
              <a:rPr sz="1654" dirty="0">
                <a:solidFill>
                  <a:srgbClr val="231F20"/>
                </a:solidFill>
                <a:latin typeface="Arial"/>
                <a:cs typeface="Arial"/>
              </a:rPr>
              <a:t>and</a:t>
            </a:r>
            <a:r>
              <a:rPr sz="1654" spc="-24" dirty="0">
                <a:solidFill>
                  <a:srgbClr val="231F20"/>
                </a:solidFill>
                <a:latin typeface="Arial"/>
                <a:cs typeface="Arial"/>
              </a:rPr>
              <a:t> </a:t>
            </a:r>
            <a:r>
              <a:rPr sz="1654" spc="-30" dirty="0">
                <a:solidFill>
                  <a:srgbClr val="231F20"/>
                </a:solidFill>
                <a:latin typeface="Arial"/>
                <a:cs typeface="Arial"/>
              </a:rPr>
              <a:t>fee</a:t>
            </a:r>
            <a:endParaRPr sz="1654" dirty="0">
              <a:latin typeface="Arial"/>
              <a:cs typeface="Arial"/>
            </a:endParaRPr>
          </a:p>
          <a:p>
            <a:pPr marL="775827" lvl="1" indent="-315133">
              <a:spcBef>
                <a:spcPts val="851"/>
              </a:spcBef>
              <a:buChar char="•"/>
              <a:tabLst>
                <a:tab pos="775827" algn="l"/>
              </a:tabLst>
            </a:pPr>
            <a:r>
              <a:rPr sz="1654" spc="-12" dirty="0">
                <a:solidFill>
                  <a:srgbClr val="231F20"/>
                </a:solidFill>
                <a:latin typeface="Arial"/>
                <a:cs typeface="Arial"/>
              </a:rPr>
              <a:t>Impounds</a:t>
            </a:r>
            <a:endParaRPr sz="1654" dirty="0">
              <a:latin typeface="Arial"/>
              <a:cs typeface="Arial"/>
            </a:endParaRPr>
          </a:p>
          <a:p>
            <a:pPr marL="775827" lvl="1" indent="-315133">
              <a:spcBef>
                <a:spcPts val="851"/>
              </a:spcBef>
              <a:buChar char="•"/>
              <a:tabLst>
                <a:tab pos="775827" algn="l"/>
              </a:tabLst>
            </a:pPr>
            <a:r>
              <a:rPr sz="1654" dirty="0">
                <a:solidFill>
                  <a:srgbClr val="231F20"/>
                </a:solidFill>
                <a:latin typeface="Arial"/>
                <a:cs typeface="Arial"/>
              </a:rPr>
              <a:t>Loan</a:t>
            </a:r>
            <a:r>
              <a:rPr sz="1654" spc="-24" dirty="0">
                <a:solidFill>
                  <a:srgbClr val="231F20"/>
                </a:solidFill>
                <a:latin typeface="Arial"/>
                <a:cs typeface="Arial"/>
              </a:rPr>
              <a:t> </a:t>
            </a:r>
            <a:r>
              <a:rPr sz="1654" spc="-12" dirty="0">
                <a:solidFill>
                  <a:srgbClr val="231F20"/>
                </a:solidFill>
                <a:latin typeface="Arial"/>
                <a:cs typeface="Arial"/>
              </a:rPr>
              <a:t>purpose</a:t>
            </a:r>
            <a:endParaRPr sz="1654" dirty="0">
              <a:latin typeface="Arial"/>
              <a:cs typeface="Arial"/>
            </a:endParaRPr>
          </a:p>
          <a:p>
            <a:pPr marL="775827" lvl="1" indent="-315133">
              <a:spcBef>
                <a:spcPts val="851"/>
              </a:spcBef>
              <a:buChar char="•"/>
              <a:tabLst>
                <a:tab pos="775827" algn="l"/>
              </a:tabLst>
            </a:pPr>
            <a:r>
              <a:rPr sz="1654" dirty="0">
                <a:solidFill>
                  <a:srgbClr val="231F20"/>
                </a:solidFill>
                <a:latin typeface="Arial"/>
                <a:cs typeface="Arial"/>
              </a:rPr>
              <a:t>1st Payment </a:t>
            </a:r>
            <a:r>
              <a:rPr sz="1654" spc="-24" dirty="0">
                <a:solidFill>
                  <a:srgbClr val="231F20"/>
                </a:solidFill>
                <a:latin typeface="Arial"/>
                <a:cs typeface="Arial"/>
              </a:rPr>
              <a:t>Date</a:t>
            </a:r>
            <a:endParaRPr sz="1654" dirty="0">
              <a:latin typeface="Arial"/>
              <a:cs typeface="Arial"/>
            </a:endParaRPr>
          </a:p>
          <a:p>
            <a:pPr marL="419427" marR="6003" indent="-405171" algn="just">
              <a:lnSpc>
                <a:spcPts val="1654"/>
              </a:lnSpc>
              <a:spcBef>
                <a:spcPts val="1182"/>
              </a:spcBef>
              <a:buSzPct val="128571"/>
              <a:buChar char="•"/>
              <a:tabLst>
                <a:tab pos="419427" algn="l"/>
              </a:tabLst>
            </a:pPr>
            <a:r>
              <a:rPr sz="1654" dirty="0">
                <a:solidFill>
                  <a:srgbClr val="231F20"/>
                </a:solidFill>
                <a:latin typeface="Arial"/>
                <a:cs typeface="Arial"/>
              </a:rPr>
              <a:t>If</a:t>
            </a:r>
            <a:r>
              <a:rPr sz="1654" spc="-30" dirty="0">
                <a:solidFill>
                  <a:srgbClr val="231F20"/>
                </a:solidFill>
                <a:latin typeface="Arial"/>
                <a:cs typeface="Arial"/>
              </a:rPr>
              <a:t> </a:t>
            </a:r>
            <a:r>
              <a:rPr sz="1654" dirty="0">
                <a:solidFill>
                  <a:srgbClr val="231F20"/>
                </a:solidFill>
                <a:latin typeface="Arial"/>
                <a:cs typeface="Arial"/>
              </a:rPr>
              <a:t>changes</a:t>
            </a:r>
            <a:r>
              <a:rPr sz="1654" spc="-53" dirty="0">
                <a:solidFill>
                  <a:srgbClr val="231F20"/>
                </a:solidFill>
                <a:latin typeface="Arial"/>
                <a:cs typeface="Arial"/>
              </a:rPr>
              <a:t> </a:t>
            </a:r>
            <a:r>
              <a:rPr sz="1654" dirty="0">
                <a:solidFill>
                  <a:srgbClr val="231F20"/>
                </a:solidFill>
                <a:latin typeface="Arial"/>
                <a:cs typeface="Arial"/>
              </a:rPr>
              <a:t>are required,</a:t>
            </a:r>
            <a:r>
              <a:rPr sz="1654" spc="-30" dirty="0">
                <a:solidFill>
                  <a:srgbClr val="231F20"/>
                </a:solidFill>
                <a:latin typeface="Arial"/>
                <a:cs typeface="Arial"/>
              </a:rPr>
              <a:t> </a:t>
            </a:r>
            <a:r>
              <a:rPr sz="1654" dirty="0">
                <a:solidFill>
                  <a:srgbClr val="231F20"/>
                </a:solidFill>
                <a:latin typeface="Arial"/>
                <a:cs typeface="Arial"/>
              </a:rPr>
              <a:t>the</a:t>
            </a:r>
            <a:r>
              <a:rPr sz="1654" spc="-6" dirty="0">
                <a:solidFill>
                  <a:srgbClr val="231F20"/>
                </a:solidFill>
                <a:latin typeface="Arial"/>
                <a:cs typeface="Arial"/>
              </a:rPr>
              <a:t> </a:t>
            </a:r>
            <a:r>
              <a:rPr sz="1654" dirty="0">
                <a:solidFill>
                  <a:srgbClr val="231F20"/>
                </a:solidFill>
                <a:latin typeface="Arial"/>
                <a:cs typeface="Arial"/>
              </a:rPr>
              <a:t>user</a:t>
            </a:r>
            <a:r>
              <a:rPr sz="1654" spc="-47" dirty="0">
                <a:solidFill>
                  <a:srgbClr val="231F20"/>
                </a:solidFill>
                <a:latin typeface="Arial"/>
                <a:cs typeface="Arial"/>
              </a:rPr>
              <a:t> </a:t>
            </a:r>
            <a:r>
              <a:rPr sz="1654" spc="-30" dirty="0">
                <a:solidFill>
                  <a:srgbClr val="231F20"/>
                </a:solidFill>
                <a:latin typeface="Arial"/>
                <a:cs typeface="Arial"/>
              </a:rPr>
              <a:t>can </a:t>
            </a:r>
            <a:r>
              <a:rPr sz="1654" dirty="0">
                <a:solidFill>
                  <a:srgbClr val="231F20"/>
                </a:solidFill>
                <a:latin typeface="Arial"/>
                <a:cs typeface="Arial"/>
              </a:rPr>
              <a:t>exit</a:t>
            </a:r>
            <a:r>
              <a:rPr sz="1654" spc="12" dirty="0">
                <a:solidFill>
                  <a:srgbClr val="231F20"/>
                </a:solidFill>
                <a:latin typeface="Arial"/>
                <a:cs typeface="Arial"/>
              </a:rPr>
              <a:t> </a:t>
            </a:r>
            <a:r>
              <a:rPr sz="1654" dirty="0">
                <a:solidFill>
                  <a:srgbClr val="231F20"/>
                </a:solidFill>
                <a:latin typeface="Arial"/>
                <a:cs typeface="Arial"/>
              </a:rPr>
              <a:t>the</a:t>
            </a:r>
            <a:r>
              <a:rPr sz="1654" spc="-12" dirty="0">
                <a:solidFill>
                  <a:srgbClr val="231F20"/>
                </a:solidFill>
                <a:latin typeface="Arial"/>
                <a:cs typeface="Arial"/>
              </a:rPr>
              <a:t> </a:t>
            </a:r>
            <a:r>
              <a:rPr sz="1654" dirty="0">
                <a:solidFill>
                  <a:srgbClr val="231F20"/>
                </a:solidFill>
                <a:latin typeface="Arial"/>
                <a:cs typeface="Arial"/>
              </a:rPr>
              <a:t>screen</a:t>
            </a:r>
            <a:r>
              <a:rPr sz="1654" spc="-6" dirty="0">
                <a:solidFill>
                  <a:srgbClr val="231F20"/>
                </a:solidFill>
                <a:latin typeface="Arial"/>
                <a:cs typeface="Arial"/>
              </a:rPr>
              <a:t> </a:t>
            </a:r>
            <a:r>
              <a:rPr sz="1654" dirty="0">
                <a:solidFill>
                  <a:srgbClr val="231F20"/>
                </a:solidFill>
                <a:latin typeface="Arial"/>
                <a:cs typeface="Arial"/>
              </a:rPr>
              <a:t>and</a:t>
            </a:r>
            <a:r>
              <a:rPr sz="1654" spc="-12" dirty="0">
                <a:solidFill>
                  <a:srgbClr val="231F20"/>
                </a:solidFill>
                <a:latin typeface="Arial"/>
                <a:cs typeface="Arial"/>
              </a:rPr>
              <a:t> </a:t>
            </a:r>
            <a:r>
              <a:rPr sz="1654" dirty="0">
                <a:solidFill>
                  <a:srgbClr val="231F20"/>
                </a:solidFill>
                <a:latin typeface="Arial"/>
                <a:cs typeface="Arial"/>
              </a:rPr>
              <a:t>request</a:t>
            </a:r>
            <a:r>
              <a:rPr sz="1654" spc="-30" dirty="0">
                <a:solidFill>
                  <a:srgbClr val="231F20"/>
                </a:solidFill>
                <a:latin typeface="Arial"/>
                <a:cs typeface="Arial"/>
              </a:rPr>
              <a:t> </a:t>
            </a:r>
            <a:r>
              <a:rPr sz="1654" dirty="0">
                <a:solidFill>
                  <a:srgbClr val="231F20"/>
                </a:solidFill>
                <a:latin typeface="Arial"/>
                <a:cs typeface="Arial"/>
              </a:rPr>
              <a:t>a</a:t>
            </a:r>
            <a:r>
              <a:rPr sz="1654" spc="-6" dirty="0">
                <a:solidFill>
                  <a:srgbClr val="231F20"/>
                </a:solidFill>
                <a:latin typeface="Arial"/>
                <a:cs typeface="Arial"/>
              </a:rPr>
              <a:t> </a:t>
            </a:r>
            <a:r>
              <a:rPr sz="1654" spc="-12" dirty="0">
                <a:solidFill>
                  <a:srgbClr val="231F20"/>
                </a:solidFill>
                <a:latin typeface="Arial"/>
                <a:cs typeface="Arial"/>
              </a:rPr>
              <a:t>change </a:t>
            </a:r>
            <a:r>
              <a:rPr sz="1654" dirty="0">
                <a:solidFill>
                  <a:srgbClr val="231F20"/>
                </a:solidFill>
                <a:latin typeface="Arial"/>
                <a:cs typeface="Arial"/>
              </a:rPr>
              <a:t>in circumstance</a:t>
            </a:r>
            <a:r>
              <a:rPr sz="1654" spc="-24" dirty="0">
                <a:solidFill>
                  <a:srgbClr val="231F20"/>
                </a:solidFill>
                <a:latin typeface="Arial"/>
                <a:cs typeface="Arial"/>
              </a:rPr>
              <a:t> </a:t>
            </a:r>
            <a:r>
              <a:rPr sz="1654" dirty="0">
                <a:solidFill>
                  <a:srgbClr val="231F20"/>
                </a:solidFill>
                <a:latin typeface="Arial"/>
                <a:cs typeface="Arial"/>
              </a:rPr>
              <a:t>to</a:t>
            </a:r>
            <a:r>
              <a:rPr sz="1654" spc="-18" dirty="0">
                <a:solidFill>
                  <a:srgbClr val="231F20"/>
                </a:solidFill>
                <a:latin typeface="Arial"/>
                <a:cs typeface="Arial"/>
              </a:rPr>
              <a:t> </a:t>
            </a:r>
            <a:r>
              <a:rPr sz="1654" dirty="0">
                <a:solidFill>
                  <a:srgbClr val="231F20"/>
                </a:solidFill>
                <a:latin typeface="Arial"/>
                <a:cs typeface="Arial"/>
              </a:rPr>
              <a:t>be</a:t>
            </a:r>
            <a:r>
              <a:rPr sz="1654" spc="-18" dirty="0">
                <a:solidFill>
                  <a:srgbClr val="231F20"/>
                </a:solidFill>
                <a:latin typeface="Arial"/>
                <a:cs typeface="Arial"/>
              </a:rPr>
              <a:t> </a:t>
            </a:r>
            <a:r>
              <a:rPr sz="1654" spc="-12" dirty="0">
                <a:solidFill>
                  <a:srgbClr val="231F20"/>
                </a:solidFill>
                <a:latin typeface="Arial"/>
                <a:cs typeface="Arial"/>
              </a:rPr>
              <a:t>processed.</a:t>
            </a:r>
            <a:endParaRPr sz="1654" dirty="0">
              <a:latin typeface="Arial"/>
              <a:cs typeface="Arial"/>
            </a:endParaRPr>
          </a:p>
        </p:txBody>
      </p:sp>
      <p:pic>
        <p:nvPicPr>
          <p:cNvPr id="4" name="object 4"/>
          <p:cNvPicPr/>
          <p:nvPr/>
        </p:nvPicPr>
        <p:blipFill>
          <a:blip r:embed="rId2" cstate="print"/>
          <a:stretch>
            <a:fillRect/>
          </a:stretch>
        </p:blipFill>
        <p:spPr>
          <a:xfrm>
            <a:off x="509951" y="1561263"/>
            <a:ext cx="6912095" cy="4505406"/>
          </a:xfrm>
          <a:prstGeom prst="rect">
            <a:avLst/>
          </a:prstGeom>
        </p:spPr>
      </p:pic>
    </p:spTree>
    <p:extLst>
      <p:ext uri="{BB962C8B-B14F-4D97-AF65-F5344CB8AC3E}">
        <p14:creationId xmlns:p14="http://schemas.microsoft.com/office/powerpoint/2010/main" val="179360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409443" y="580150"/>
            <a:ext cx="11539542" cy="727034"/>
          </a:xfrm>
          <a:prstGeom prst="rect">
            <a:avLst/>
          </a:prstGeom>
        </p:spPr>
        <p:txBody>
          <a:bodyPr vert="horz" wrap="square" lIns="0" tIns="188762" rIns="0" bIns="0" rtlCol="0" anchor="ctr">
            <a:spAutoFit/>
          </a:bodyPr>
          <a:lstStyle/>
          <a:p>
            <a:pPr>
              <a:lnSpc>
                <a:spcPct val="100000"/>
              </a:lnSpc>
              <a:spcBef>
                <a:spcPts val="148"/>
              </a:spcBef>
            </a:pPr>
            <a:r>
              <a:rPr sz="3486" dirty="0"/>
              <a:t>Doc</a:t>
            </a:r>
            <a:r>
              <a:rPr sz="3486" spc="30" dirty="0"/>
              <a:t> </a:t>
            </a:r>
            <a:r>
              <a:rPr sz="3486" dirty="0"/>
              <a:t>Order</a:t>
            </a:r>
            <a:r>
              <a:rPr sz="3486" spc="24" dirty="0"/>
              <a:t> </a:t>
            </a:r>
            <a:r>
              <a:rPr sz="3486" spc="-12" dirty="0"/>
              <a:t>Request</a:t>
            </a:r>
            <a:endParaRPr sz="3486" dirty="0"/>
          </a:p>
        </p:txBody>
      </p:sp>
      <p:sp>
        <p:nvSpPr>
          <p:cNvPr id="3" name="object 3"/>
          <p:cNvSpPr txBox="1"/>
          <p:nvPr/>
        </p:nvSpPr>
        <p:spPr>
          <a:xfrm>
            <a:off x="7852383" y="1728753"/>
            <a:ext cx="3717126" cy="3822063"/>
          </a:xfrm>
          <a:prstGeom prst="rect">
            <a:avLst/>
          </a:prstGeom>
        </p:spPr>
        <p:txBody>
          <a:bodyPr vert="horz" wrap="square" lIns="0" tIns="123054" rIns="0" bIns="0" rtlCol="0" anchor="ctr">
            <a:spAutoFit/>
          </a:bodyPr>
          <a:lstStyle/>
          <a:p>
            <a:pPr marL="294873" indent="-279867">
              <a:spcBef>
                <a:spcPts val="969"/>
              </a:spcBef>
              <a:buChar char="•"/>
              <a:tabLst>
                <a:tab pos="294873" algn="l"/>
              </a:tabLst>
            </a:pPr>
            <a:r>
              <a:rPr sz="1654" dirty="0">
                <a:solidFill>
                  <a:srgbClr val="231F20"/>
                </a:solidFill>
                <a:latin typeface="Arial"/>
                <a:cs typeface="Arial"/>
              </a:rPr>
              <a:t>Complete all sections of the form.</a:t>
            </a:r>
            <a:endParaRPr sz="1654" dirty="0">
              <a:latin typeface="Arial"/>
              <a:cs typeface="Arial"/>
            </a:endParaRPr>
          </a:p>
          <a:p>
            <a:pPr marL="294873" indent="-279867">
              <a:spcBef>
                <a:spcPts val="851"/>
              </a:spcBef>
              <a:buChar char="•"/>
              <a:tabLst>
                <a:tab pos="294873" algn="l"/>
              </a:tabLst>
            </a:pPr>
            <a:r>
              <a:rPr sz="1654" dirty="0">
                <a:solidFill>
                  <a:srgbClr val="231F20"/>
                </a:solidFill>
                <a:latin typeface="Arial"/>
                <a:cs typeface="Arial"/>
              </a:rPr>
              <a:t>Title Only Individuals</a:t>
            </a:r>
            <a:endParaRPr sz="1654" dirty="0">
              <a:latin typeface="Arial"/>
              <a:cs typeface="Arial"/>
            </a:endParaRPr>
          </a:p>
          <a:p>
            <a:pPr marL="753317" lvl="1" indent="-279867">
              <a:spcBef>
                <a:spcPts val="1536"/>
              </a:spcBef>
              <a:buSzPct val="89285"/>
              <a:buChar char="•"/>
              <a:tabLst>
                <a:tab pos="753317" algn="l"/>
              </a:tabLst>
            </a:pPr>
            <a:r>
              <a:rPr sz="1654" dirty="0">
                <a:solidFill>
                  <a:srgbClr val="231F20"/>
                </a:solidFill>
                <a:latin typeface="Arial"/>
                <a:cs typeface="Arial"/>
              </a:rPr>
              <a:t>Toggles which to indicate</a:t>
            </a:r>
            <a:endParaRPr sz="1654" dirty="0">
              <a:latin typeface="Arial"/>
              <a:cs typeface="Arial"/>
            </a:endParaRPr>
          </a:p>
          <a:p>
            <a:pPr marL="294873" marR="6003" indent="-280618">
              <a:spcBef>
                <a:spcPts val="968"/>
              </a:spcBef>
              <a:buChar char="•"/>
              <a:tabLst>
                <a:tab pos="294873" algn="l"/>
              </a:tabLst>
            </a:pPr>
            <a:r>
              <a:rPr sz="1654" dirty="0">
                <a:solidFill>
                  <a:srgbClr val="231F20"/>
                </a:solidFill>
                <a:latin typeface="Arial"/>
                <a:cs typeface="Arial"/>
              </a:rPr>
              <a:t>If yes, then additional information will need to be entered</a:t>
            </a:r>
            <a:endParaRPr sz="1654" dirty="0">
              <a:latin typeface="Arial"/>
              <a:cs typeface="Arial"/>
            </a:endParaRPr>
          </a:p>
          <a:p>
            <a:pPr marL="740562" lvl="1" indent="-279867">
              <a:spcBef>
                <a:spcPts val="1530"/>
              </a:spcBef>
              <a:buSzPct val="89285"/>
              <a:buChar char="•"/>
              <a:tabLst>
                <a:tab pos="740562" algn="l"/>
              </a:tabLst>
            </a:pPr>
            <a:r>
              <a:rPr sz="1654" dirty="0">
                <a:solidFill>
                  <a:srgbClr val="231F20"/>
                </a:solidFill>
                <a:latin typeface="Arial"/>
                <a:cs typeface="Arial"/>
              </a:rPr>
              <a:t>POA &amp; Trust Indicators</a:t>
            </a:r>
            <a:endParaRPr sz="1654" dirty="0">
              <a:latin typeface="Arial"/>
              <a:cs typeface="Arial"/>
            </a:endParaRPr>
          </a:p>
          <a:p>
            <a:pPr marL="740562" lvl="1" indent="-279867">
              <a:spcBef>
                <a:spcPts val="1554"/>
              </a:spcBef>
              <a:buSzPct val="89285"/>
              <a:buChar char="•"/>
              <a:tabLst>
                <a:tab pos="740562" algn="l"/>
              </a:tabLst>
            </a:pPr>
            <a:r>
              <a:rPr sz="1654" dirty="0">
                <a:solidFill>
                  <a:srgbClr val="231F20"/>
                </a:solidFill>
                <a:latin typeface="Arial"/>
                <a:cs typeface="Arial"/>
              </a:rPr>
              <a:t>Yes or No must be indicated</a:t>
            </a:r>
            <a:endParaRPr sz="1654" dirty="0">
              <a:latin typeface="Arial"/>
              <a:cs typeface="Arial"/>
            </a:endParaRPr>
          </a:p>
          <a:p>
            <a:pPr lvl="1">
              <a:spcBef>
                <a:spcPts val="207"/>
              </a:spcBef>
              <a:buClr>
                <a:srgbClr val="231F20"/>
              </a:buClr>
              <a:buFont typeface="Arial"/>
              <a:buChar char="•"/>
            </a:pPr>
            <a:endParaRPr sz="1654" dirty="0">
              <a:latin typeface="Arial"/>
              <a:cs typeface="Arial"/>
            </a:endParaRPr>
          </a:p>
          <a:p>
            <a:pPr marL="294873" indent="-279867">
              <a:buChar char="•"/>
              <a:tabLst>
                <a:tab pos="294873" algn="l"/>
              </a:tabLst>
            </a:pPr>
            <a:r>
              <a:rPr sz="1654" dirty="0">
                <a:solidFill>
                  <a:srgbClr val="231F20"/>
                </a:solidFill>
                <a:latin typeface="Arial"/>
                <a:cs typeface="Arial"/>
              </a:rPr>
              <a:t>Broker Origination</a:t>
            </a:r>
            <a:endParaRPr sz="1654" dirty="0">
              <a:latin typeface="Arial"/>
              <a:cs typeface="Arial"/>
            </a:endParaRPr>
          </a:p>
          <a:p>
            <a:pPr>
              <a:spcBef>
                <a:spcPts val="266"/>
              </a:spcBef>
              <a:buClr>
                <a:srgbClr val="231F20"/>
              </a:buClr>
              <a:buFont typeface="Arial"/>
              <a:buChar char="•"/>
            </a:pPr>
            <a:endParaRPr sz="1654" dirty="0">
              <a:latin typeface="Arial"/>
              <a:cs typeface="Arial"/>
            </a:endParaRPr>
          </a:p>
          <a:p>
            <a:pPr marL="294873" indent="-279867">
              <a:buChar char="•"/>
              <a:tabLst>
                <a:tab pos="294873" algn="l"/>
              </a:tabLst>
            </a:pPr>
            <a:r>
              <a:rPr sz="1654" dirty="0">
                <a:solidFill>
                  <a:srgbClr val="231F20"/>
                </a:solidFill>
                <a:latin typeface="Arial"/>
                <a:cs typeface="Arial"/>
              </a:rPr>
              <a:t>Verification of broker compensation</a:t>
            </a:r>
            <a:r>
              <a:rPr sz="1654" spc="-12" dirty="0">
                <a:solidFill>
                  <a:srgbClr val="231F20"/>
                </a:solidFill>
                <a:latin typeface="Arial"/>
                <a:cs typeface="Arial"/>
              </a:rPr>
              <a:t>.</a:t>
            </a:r>
            <a:endParaRPr sz="1654" dirty="0">
              <a:latin typeface="Arial"/>
              <a:cs typeface="Arial"/>
            </a:endParaRPr>
          </a:p>
        </p:txBody>
      </p:sp>
      <p:pic>
        <p:nvPicPr>
          <p:cNvPr id="4" name="object 4"/>
          <p:cNvPicPr/>
          <p:nvPr/>
        </p:nvPicPr>
        <p:blipFill>
          <a:blip r:embed="rId2" cstate="print"/>
          <a:stretch>
            <a:fillRect/>
          </a:stretch>
        </p:blipFill>
        <p:spPr>
          <a:xfrm>
            <a:off x="409442" y="1650689"/>
            <a:ext cx="7279170" cy="4209445"/>
          </a:xfrm>
          <a:prstGeom prst="rect">
            <a:avLst/>
          </a:prstGeom>
        </p:spPr>
      </p:pic>
    </p:spTree>
    <p:extLst>
      <p:ext uri="{BB962C8B-B14F-4D97-AF65-F5344CB8AC3E}">
        <p14:creationId xmlns:p14="http://schemas.microsoft.com/office/powerpoint/2010/main" val="2167682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432519" y="628268"/>
            <a:ext cx="11145762" cy="782285"/>
          </a:xfrm>
          <a:prstGeom prst="rect">
            <a:avLst/>
          </a:prstGeom>
        </p:spPr>
        <p:txBody>
          <a:bodyPr vert="horz" wrap="square" lIns="0" tIns="189503" rIns="0" bIns="0" rtlCol="0" anchor="ctr">
            <a:spAutoFit/>
          </a:bodyPr>
          <a:lstStyle/>
          <a:p>
            <a:pPr>
              <a:lnSpc>
                <a:spcPct val="100000"/>
              </a:lnSpc>
              <a:spcBef>
                <a:spcPts val="154"/>
              </a:spcBef>
            </a:pPr>
            <a:r>
              <a:rPr dirty="0"/>
              <a:t>Doc</a:t>
            </a:r>
            <a:r>
              <a:rPr spc="-24" dirty="0"/>
              <a:t> </a:t>
            </a:r>
            <a:r>
              <a:rPr dirty="0"/>
              <a:t>Order</a:t>
            </a:r>
            <a:r>
              <a:rPr spc="-18" dirty="0"/>
              <a:t> </a:t>
            </a:r>
            <a:r>
              <a:rPr spc="-12" dirty="0"/>
              <a:t>Request</a:t>
            </a:r>
          </a:p>
        </p:txBody>
      </p:sp>
      <p:sp>
        <p:nvSpPr>
          <p:cNvPr id="3" name="object 3"/>
          <p:cNvSpPr txBox="1"/>
          <p:nvPr/>
        </p:nvSpPr>
        <p:spPr>
          <a:xfrm>
            <a:off x="7995240" y="1628213"/>
            <a:ext cx="3732606" cy="4088482"/>
          </a:xfrm>
          <a:prstGeom prst="rect">
            <a:avLst/>
          </a:prstGeom>
        </p:spPr>
        <p:txBody>
          <a:bodyPr vert="horz" wrap="square" lIns="0" tIns="123054" rIns="0" bIns="0" rtlCol="0">
            <a:spAutoFit/>
          </a:bodyPr>
          <a:lstStyle/>
          <a:p>
            <a:pPr marL="329389" indent="-314382">
              <a:spcBef>
                <a:spcPts val="969"/>
              </a:spcBef>
              <a:buChar char="•"/>
              <a:tabLst>
                <a:tab pos="329389" algn="l"/>
              </a:tabLst>
            </a:pPr>
            <a:r>
              <a:rPr sz="1891" spc="-12" dirty="0">
                <a:solidFill>
                  <a:srgbClr val="231F20"/>
                </a:solidFill>
                <a:latin typeface="Arial"/>
                <a:cs typeface="Arial"/>
              </a:rPr>
              <a:t>Vesting</a:t>
            </a:r>
            <a:endParaRPr sz="1891" dirty="0">
              <a:latin typeface="Arial"/>
              <a:cs typeface="Arial"/>
            </a:endParaRPr>
          </a:p>
          <a:p>
            <a:pPr marL="775076" marR="6003" lvl="1" indent="-315133">
              <a:lnSpc>
                <a:spcPts val="1654"/>
              </a:lnSpc>
              <a:spcBef>
                <a:spcPts val="1182"/>
              </a:spcBef>
              <a:buChar char="•"/>
              <a:tabLst>
                <a:tab pos="775076" algn="l"/>
              </a:tabLst>
            </a:pPr>
            <a:r>
              <a:rPr sz="1891" dirty="0">
                <a:solidFill>
                  <a:srgbClr val="231F20"/>
                </a:solidFill>
                <a:latin typeface="Arial"/>
                <a:cs typeface="Arial"/>
              </a:rPr>
              <a:t>If</a:t>
            </a:r>
            <a:r>
              <a:rPr sz="1891" spc="-89" dirty="0">
                <a:solidFill>
                  <a:srgbClr val="231F20"/>
                </a:solidFill>
                <a:latin typeface="Arial"/>
                <a:cs typeface="Arial"/>
              </a:rPr>
              <a:t> </a:t>
            </a:r>
            <a:r>
              <a:rPr sz="1891" dirty="0">
                <a:solidFill>
                  <a:srgbClr val="231F20"/>
                </a:solidFill>
                <a:latin typeface="Arial"/>
                <a:cs typeface="Arial"/>
              </a:rPr>
              <a:t>the</a:t>
            </a:r>
            <a:r>
              <a:rPr sz="1891" spc="-71" dirty="0">
                <a:solidFill>
                  <a:srgbClr val="231F20"/>
                </a:solidFill>
                <a:latin typeface="Arial"/>
                <a:cs typeface="Arial"/>
              </a:rPr>
              <a:t> </a:t>
            </a:r>
            <a:r>
              <a:rPr sz="1891" dirty="0">
                <a:solidFill>
                  <a:srgbClr val="231F20"/>
                </a:solidFill>
                <a:latin typeface="Arial"/>
                <a:cs typeface="Arial"/>
              </a:rPr>
              <a:t>loan</a:t>
            </a:r>
            <a:r>
              <a:rPr sz="1891" spc="-77" dirty="0">
                <a:solidFill>
                  <a:srgbClr val="231F20"/>
                </a:solidFill>
                <a:latin typeface="Arial"/>
                <a:cs typeface="Arial"/>
              </a:rPr>
              <a:t> </a:t>
            </a:r>
            <a:r>
              <a:rPr sz="1891" spc="-12" dirty="0">
                <a:solidFill>
                  <a:srgbClr val="231F20"/>
                </a:solidFill>
                <a:latin typeface="Arial"/>
                <a:cs typeface="Arial"/>
              </a:rPr>
              <a:t>purpose</a:t>
            </a:r>
            <a:r>
              <a:rPr sz="1891" spc="-71" dirty="0">
                <a:solidFill>
                  <a:srgbClr val="231F20"/>
                </a:solidFill>
                <a:latin typeface="Arial"/>
                <a:cs typeface="Arial"/>
              </a:rPr>
              <a:t> </a:t>
            </a:r>
            <a:r>
              <a:rPr sz="1891" spc="-30" dirty="0">
                <a:solidFill>
                  <a:srgbClr val="231F20"/>
                </a:solidFill>
                <a:latin typeface="Arial"/>
                <a:cs typeface="Arial"/>
              </a:rPr>
              <a:t>is </a:t>
            </a:r>
            <a:r>
              <a:rPr sz="1891" spc="-24" dirty="0">
                <a:solidFill>
                  <a:srgbClr val="231F20"/>
                </a:solidFill>
                <a:latin typeface="Arial"/>
                <a:cs typeface="Arial"/>
              </a:rPr>
              <a:t>purchase,</a:t>
            </a:r>
            <a:r>
              <a:rPr sz="1891" spc="-59" dirty="0">
                <a:solidFill>
                  <a:srgbClr val="231F20"/>
                </a:solidFill>
                <a:latin typeface="Arial"/>
                <a:cs typeface="Arial"/>
              </a:rPr>
              <a:t> </a:t>
            </a:r>
            <a:r>
              <a:rPr sz="1891" dirty="0">
                <a:solidFill>
                  <a:srgbClr val="231F20"/>
                </a:solidFill>
                <a:latin typeface="Arial"/>
                <a:cs typeface="Arial"/>
              </a:rPr>
              <a:t>user</a:t>
            </a:r>
            <a:r>
              <a:rPr sz="1891" spc="-59" dirty="0">
                <a:solidFill>
                  <a:srgbClr val="231F20"/>
                </a:solidFill>
                <a:latin typeface="Arial"/>
                <a:cs typeface="Arial"/>
              </a:rPr>
              <a:t> </a:t>
            </a:r>
            <a:r>
              <a:rPr sz="1891" spc="-12" dirty="0">
                <a:solidFill>
                  <a:srgbClr val="231F20"/>
                </a:solidFill>
                <a:latin typeface="Arial"/>
                <a:cs typeface="Arial"/>
              </a:rPr>
              <a:t>will</a:t>
            </a:r>
            <a:r>
              <a:rPr sz="1891" spc="-59" dirty="0">
                <a:solidFill>
                  <a:srgbClr val="231F20"/>
                </a:solidFill>
                <a:latin typeface="Arial"/>
                <a:cs typeface="Arial"/>
              </a:rPr>
              <a:t> </a:t>
            </a:r>
            <a:r>
              <a:rPr sz="1891" dirty="0">
                <a:solidFill>
                  <a:srgbClr val="231F20"/>
                </a:solidFill>
                <a:latin typeface="Arial"/>
                <a:cs typeface="Arial"/>
              </a:rPr>
              <a:t>be</a:t>
            </a:r>
            <a:r>
              <a:rPr sz="1891" spc="-53" dirty="0">
                <a:solidFill>
                  <a:srgbClr val="231F20"/>
                </a:solidFill>
                <a:latin typeface="Arial"/>
                <a:cs typeface="Arial"/>
              </a:rPr>
              <a:t> </a:t>
            </a:r>
            <a:r>
              <a:rPr sz="1891" spc="-24" dirty="0">
                <a:solidFill>
                  <a:srgbClr val="231F20"/>
                </a:solidFill>
                <a:latin typeface="Arial"/>
                <a:cs typeface="Arial"/>
              </a:rPr>
              <a:t>required </a:t>
            </a:r>
            <a:r>
              <a:rPr sz="1891" dirty="0">
                <a:solidFill>
                  <a:srgbClr val="231F20"/>
                </a:solidFill>
                <a:latin typeface="Arial"/>
                <a:cs typeface="Arial"/>
              </a:rPr>
              <a:t>to</a:t>
            </a:r>
            <a:r>
              <a:rPr sz="1891" spc="-41" dirty="0">
                <a:solidFill>
                  <a:srgbClr val="231F20"/>
                </a:solidFill>
                <a:latin typeface="Arial"/>
                <a:cs typeface="Arial"/>
              </a:rPr>
              <a:t> </a:t>
            </a:r>
            <a:r>
              <a:rPr sz="1891" spc="-24" dirty="0">
                <a:solidFill>
                  <a:srgbClr val="231F20"/>
                </a:solidFill>
                <a:latin typeface="Arial"/>
                <a:cs typeface="Arial"/>
              </a:rPr>
              <a:t>complete</a:t>
            </a:r>
            <a:r>
              <a:rPr sz="1891" spc="-41" dirty="0">
                <a:solidFill>
                  <a:srgbClr val="231F20"/>
                </a:solidFill>
                <a:latin typeface="Arial"/>
                <a:cs typeface="Arial"/>
              </a:rPr>
              <a:t> </a:t>
            </a:r>
            <a:r>
              <a:rPr sz="1891" dirty="0">
                <a:solidFill>
                  <a:srgbClr val="231F20"/>
                </a:solidFill>
                <a:latin typeface="Arial"/>
                <a:cs typeface="Arial"/>
              </a:rPr>
              <a:t>the</a:t>
            </a:r>
            <a:r>
              <a:rPr sz="1891" spc="-41" dirty="0">
                <a:solidFill>
                  <a:srgbClr val="231F20"/>
                </a:solidFill>
                <a:latin typeface="Arial"/>
                <a:cs typeface="Arial"/>
              </a:rPr>
              <a:t> </a:t>
            </a:r>
            <a:r>
              <a:rPr sz="1891" spc="-12" dirty="0">
                <a:solidFill>
                  <a:srgbClr val="231F20"/>
                </a:solidFill>
                <a:latin typeface="Arial"/>
                <a:cs typeface="Arial"/>
              </a:rPr>
              <a:t>vesting section.</a:t>
            </a:r>
            <a:endParaRPr sz="1891" dirty="0">
              <a:latin typeface="Arial"/>
              <a:cs typeface="Arial"/>
            </a:endParaRPr>
          </a:p>
          <a:p>
            <a:pPr marL="329389" indent="-314382">
              <a:spcBef>
                <a:spcPts val="851"/>
              </a:spcBef>
              <a:buChar char="•"/>
              <a:tabLst>
                <a:tab pos="329389" algn="l"/>
              </a:tabLst>
            </a:pPr>
            <a:r>
              <a:rPr sz="1891" spc="-24" dirty="0">
                <a:solidFill>
                  <a:srgbClr val="231F20"/>
                </a:solidFill>
                <a:latin typeface="Arial"/>
                <a:cs typeface="Arial"/>
              </a:rPr>
              <a:t>Additional</a:t>
            </a:r>
            <a:r>
              <a:rPr sz="1891" spc="-35" dirty="0">
                <a:solidFill>
                  <a:srgbClr val="231F20"/>
                </a:solidFill>
                <a:latin typeface="Arial"/>
                <a:cs typeface="Arial"/>
              </a:rPr>
              <a:t> </a:t>
            </a:r>
            <a:r>
              <a:rPr sz="1891" spc="-12" dirty="0">
                <a:solidFill>
                  <a:srgbClr val="231F20"/>
                </a:solidFill>
                <a:latin typeface="Arial"/>
                <a:cs typeface="Arial"/>
              </a:rPr>
              <a:t>Notes</a:t>
            </a:r>
            <a:endParaRPr sz="1891" dirty="0">
              <a:latin typeface="Arial"/>
              <a:cs typeface="Arial"/>
            </a:endParaRPr>
          </a:p>
          <a:p>
            <a:pPr marL="329389" indent="-314382">
              <a:spcBef>
                <a:spcPts val="851"/>
              </a:spcBef>
              <a:buChar char="•"/>
              <a:tabLst>
                <a:tab pos="329389" algn="l"/>
              </a:tabLst>
            </a:pPr>
            <a:r>
              <a:rPr sz="1891" spc="-12" dirty="0">
                <a:solidFill>
                  <a:srgbClr val="231F20"/>
                </a:solidFill>
                <a:latin typeface="Arial"/>
                <a:cs typeface="Arial"/>
              </a:rPr>
              <a:t>Submit</a:t>
            </a:r>
            <a:endParaRPr sz="1891" dirty="0">
              <a:latin typeface="Arial"/>
              <a:cs typeface="Arial"/>
            </a:endParaRPr>
          </a:p>
          <a:p>
            <a:pPr marL="775076" marR="24010" lvl="1" indent="-315133">
              <a:lnSpc>
                <a:spcPts val="1654"/>
              </a:lnSpc>
              <a:spcBef>
                <a:spcPts val="1182"/>
              </a:spcBef>
              <a:buChar char="•"/>
              <a:tabLst>
                <a:tab pos="775076" algn="l"/>
              </a:tabLst>
            </a:pPr>
            <a:r>
              <a:rPr sz="1891" dirty="0">
                <a:solidFill>
                  <a:srgbClr val="231F20"/>
                </a:solidFill>
                <a:latin typeface="Arial"/>
                <a:cs typeface="Arial"/>
              </a:rPr>
              <a:t>Upon</a:t>
            </a:r>
            <a:r>
              <a:rPr sz="1891" spc="-18" dirty="0">
                <a:solidFill>
                  <a:srgbClr val="231F20"/>
                </a:solidFill>
                <a:latin typeface="Arial"/>
                <a:cs typeface="Arial"/>
              </a:rPr>
              <a:t> </a:t>
            </a:r>
            <a:r>
              <a:rPr sz="1891" dirty="0">
                <a:solidFill>
                  <a:srgbClr val="231F20"/>
                </a:solidFill>
                <a:latin typeface="Arial"/>
                <a:cs typeface="Arial"/>
              </a:rPr>
              <a:t>submit,</a:t>
            </a:r>
            <a:r>
              <a:rPr sz="1891" spc="-35" dirty="0">
                <a:solidFill>
                  <a:srgbClr val="231F20"/>
                </a:solidFill>
                <a:latin typeface="Arial"/>
                <a:cs typeface="Arial"/>
              </a:rPr>
              <a:t> </a:t>
            </a:r>
            <a:r>
              <a:rPr sz="1891" dirty="0">
                <a:solidFill>
                  <a:srgbClr val="231F20"/>
                </a:solidFill>
                <a:latin typeface="Arial"/>
                <a:cs typeface="Arial"/>
              </a:rPr>
              <a:t>doc</a:t>
            </a:r>
            <a:r>
              <a:rPr sz="1891" spc="-53" dirty="0">
                <a:solidFill>
                  <a:srgbClr val="231F20"/>
                </a:solidFill>
                <a:latin typeface="Arial"/>
                <a:cs typeface="Arial"/>
              </a:rPr>
              <a:t> </a:t>
            </a:r>
            <a:r>
              <a:rPr sz="1891" spc="-12" dirty="0">
                <a:solidFill>
                  <a:srgbClr val="231F20"/>
                </a:solidFill>
                <a:latin typeface="Arial"/>
                <a:cs typeface="Arial"/>
              </a:rPr>
              <a:t>request </a:t>
            </a:r>
            <a:r>
              <a:rPr sz="1891" dirty="0">
                <a:solidFill>
                  <a:srgbClr val="231F20"/>
                </a:solidFill>
                <a:latin typeface="Arial"/>
                <a:cs typeface="Arial"/>
              </a:rPr>
              <a:t>document</a:t>
            </a:r>
            <a:r>
              <a:rPr sz="1891" spc="-18" dirty="0">
                <a:solidFill>
                  <a:srgbClr val="231F20"/>
                </a:solidFill>
                <a:latin typeface="Arial"/>
                <a:cs typeface="Arial"/>
              </a:rPr>
              <a:t> </a:t>
            </a:r>
            <a:r>
              <a:rPr sz="1891" spc="-12" dirty="0">
                <a:solidFill>
                  <a:srgbClr val="231F20"/>
                </a:solidFill>
                <a:latin typeface="Arial"/>
                <a:cs typeface="Arial"/>
              </a:rPr>
              <a:t>will</a:t>
            </a:r>
            <a:r>
              <a:rPr sz="1891" spc="-35" dirty="0">
                <a:solidFill>
                  <a:srgbClr val="231F20"/>
                </a:solidFill>
                <a:latin typeface="Arial"/>
                <a:cs typeface="Arial"/>
              </a:rPr>
              <a:t> </a:t>
            </a:r>
            <a:r>
              <a:rPr sz="1891" dirty="0">
                <a:solidFill>
                  <a:srgbClr val="231F20"/>
                </a:solidFill>
                <a:latin typeface="Arial"/>
                <a:cs typeface="Arial"/>
              </a:rPr>
              <a:t>be</a:t>
            </a:r>
            <a:r>
              <a:rPr sz="1891" spc="-35" dirty="0">
                <a:solidFill>
                  <a:srgbClr val="231F20"/>
                </a:solidFill>
                <a:latin typeface="Arial"/>
                <a:cs typeface="Arial"/>
              </a:rPr>
              <a:t> </a:t>
            </a:r>
            <a:r>
              <a:rPr sz="1891" spc="-12" dirty="0">
                <a:solidFill>
                  <a:srgbClr val="231F20"/>
                </a:solidFill>
                <a:latin typeface="Arial"/>
                <a:cs typeface="Arial"/>
              </a:rPr>
              <a:t>generated </a:t>
            </a:r>
            <a:r>
              <a:rPr sz="1891" dirty="0">
                <a:solidFill>
                  <a:srgbClr val="231F20"/>
                </a:solidFill>
                <a:latin typeface="Arial"/>
                <a:cs typeface="Arial"/>
              </a:rPr>
              <a:t>and</a:t>
            </a:r>
            <a:r>
              <a:rPr sz="1891" spc="-35" dirty="0">
                <a:solidFill>
                  <a:srgbClr val="231F20"/>
                </a:solidFill>
                <a:latin typeface="Arial"/>
                <a:cs typeface="Arial"/>
              </a:rPr>
              <a:t> </a:t>
            </a:r>
            <a:r>
              <a:rPr sz="1891" spc="-24" dirty="0">
                <a:solidFill>
                  <a:srgbClr val="231F20"/>
                </a:solidFill>
                <a:latin typeface="Arial"/>
                <a:cs typeface="Arial"/>
              </a:rPr>
              <a:t>uploaded</a:t>
            </a:r>
            <a:r>
              <a:rPr sz="1891" spc="-30" dirty="0">
                <a:solidFill>
                  <a:srgbClr val="231F20"/>
                </a:solidFill>
                <a:latin typeface="Arial"/>
                <a:cs typeface="Arial"/>
              </a:rPr>
              <a:t> </a:t>
            </a:r>
            <a:r>
              <a:rPr sz="1891" dirty="0">
                <a:solidFill>
                  <a:srgbClr val="231F20"/>
                </a:solidFill>
                <a:latin typeface="Arial"/>
                <a:cs typeface="Arial"/>
              </a:rPr>
              <a:t>automatically</a:t>
            </a:r>
            <a:r>
              <a:rPr sz="1891" spc="-6" dirty="0">
                <a:solidFill>
                  <a:srgbClr val="231F20"/>
                </a:solidFill>
                <a:latin typeface="Arial"/>
                <a:cs typeface="Arial"/>
              </a:rPr>
              <a:t> </a:t>
            </a:r>
            <a:r>
              <a:rPr sz="1891" spc="-30" dirty="0">
                <a:solidFill>
                  <a:srgbClr val="231F20"/>
                </a:solidFill>
                <a:latin typeface="Arial"/>
                <a:cs typeface="Arial"/>
              </a:rPr>
              <a:t>to </a:t>
            </a:r>
            <a:r>
              <a:rPr sz="1891" dirty="0">
                <a:solidFill>
                  <a:srgbClr val="231F20"/>
                </a:solidFill>
                <a:latin typeface="Arial"/>
                <a:cs typeface="Arial"/>
              </a:rPr>
              <a:t>the</a:t>
            </a:r>
            <a:r>
              <a:rPr sz="1891" spc="-24" dirty="0">
                <a:solidFill>
                  <a:srgbClr val="231F20"/>
                </a:solidFill>
                <a:latin typeface="Arial"/>
                <a:cs typeface="Arial"/>
              </a:rPr>
              <a:t> </a:t>
            </a:r>
            <a:r>
              <a:rPr sz="1891" dirty="0">
                <a:solidFill>
                  <a:srgbClr val="231F20"/>
                </a:solidFill>
                <a:latin typeface="Arial"/>
                <a:cs typeface="Arial"/>
              </a:rPr>
              <a:t>loan</a:t>
            </a:r>
            <a:r>
              <a:rPr sz="1891" spc="-18" dirty="0">
                <a:solidFill>
                  <a:srgbClr val="231F20"/>
                </a:solidFill>
                <a:latin typeface="Arial"/>
                <a:cs typeface="Arial"/>
              </a:rPr>
              <a:t> </a:t>
            </a:r>
            <a:r>
              <a:rPr sz="1891" spc="-12" dirty="0">
                <a:solidFill>
                  <a:srgbClr val="231F20"/>
                </a:solidFill>
                <a:latin typeface="Arial"/>
                <a:cs typeface="Arial"/>
              </a:rPr>
              <a:t>file.</a:t>
            </a:r>
            <a:endParaRPr sz="1891" dirty="0">
              <a:latin typeface="Arial"/>
              <a:cs typeface="Arial"/>
            </a:endParaRPr>
          </a:p>
          <a:p>
            <a:pPr marL="775076" marR="93790" lvl="1" indent="-315133">
              <a:lnSpc>
                <a:spcPts val="1654"/>
              </a:lnSpc>
              <a:spcBef>
                <a:spcPts val="1182"/>
              </a:spcBef>
              <a:buChar char="•"/>
              <a:tabLst>
                <a:tab pos="775076" algn="l"/>
              </a:tabLst>
            </a:pPr>
            <a:r>
              <a:rPr sz="1891" dirty="0">
                <a:solidFill>
                  <a:srgbClr val="231F20"/>
                </a:solidFill>
                <a:latin typeface="Arial"/>
                <a:cs typeface="Arial"/>
              </a:rPr>
              <a:t>Copy</a:t>
            </a:r>
            <a:r>
              <a:rPr sz="1891" spc="6" dirty="0">
                <a:solidFill>
                  <a:srgbClr val="231F20"/>
                </a:solidFill>
                <a:latin typeface="Arial"/>
                <a:cs typeface="Arial"/>
              </a:rPr>
              <a:t> </a:t>
            </a:r>
            <a:r>
              <a:rPr sz="1891" dirty="0">
                <a:solidFill>
                  <a:srgbClr val="231F20"/>
                </a:solidFill>
                <a:latin typeface="Arial"/>
                <a:cs typeface="Arial"/>
              </a:rPr>
              <a:t>of</a:t>
            </a:r>
            <a:r>
              <a:rPr sz="1891" spc="-41" dirty="0">
                <a:solidFill>
                  <a:srgbClr val="231F20"/>
                </a:solidFill>
                <a:latin typeface="Arial"/>
                <a:cs typeface="Arial"/>
              </a:rPr>
              <a:t> </a:t>
            </a:r>
            <a:r>
              <a:rPr sz="1891" dirty="0">
                <a:solidFill>
                  <a:srgbClr val="231F20"/>
                </a:solidFill>
                <a:latin typeface="Arial"/>
                <a:cs typeface="Arial"/>
              </a:rPr>
              <a:t>the</a:t>
            </a:r>
            <a:r>
              <a:rPr sz="1891" spc="-18" dirty="0">
                <a:solidFill>
                  <a:srgbClr val="231F20"/>
                </a:solidFill>
                <a:latin typeface="Arial"/>
                <a:cs typeface="Arial"/>
              </a:rPr>
              <a:t> </a:t>
            </a:r>
            <a:r>
              <a:rPr sz="1891" dirty="0">
                <a:solidFill>
                  <a:srgbClr val="231F20"/>
                </a:solidFill>
                <a:latin typeface="Arial"/>
                <a:cs typeface="Arial"/>
              </a:rPr>
              <a:t>document</a:t>
            </a:r>
            <a:r>
              <a:rPr sz="1891" spc="-41" dirty="0">
                <a:solidFill>
                  <a:srgbClr val="231F20"/>
                </a:solidFill>
                <a:latin typeface="Arial"/>
                <a:cs typeface="Arial"/>
              </a:rPr>
              <a:t> </a:t>
            </a:r>
            <a:r>
              <a:rPr sz="1891" dirty="0">
                <a:solidFill>
                  <a:srgbClr val="231F20"/>
                </a:solidFill>
                <a:latin typeface="Arial"/>
                <a:cs typeface="Arial"/>
              </a:rPr>
              <a:t>will</a:t>
            </a:r>
            <a:r>
              <a:rPr sz="1891" spc="-12" dirty="0">
                <a:solidFill>
                  <a:srgbClr val="231F20"/>
                </a:solidFill>
                <a:latin typeface="Arial"/>
                <a:cs typeface="Arial"/>
              </a:rPr>
              <a:t> </a:t>
            </a:r>
            <a:r>
              <a:rPr sz="1891" spc="-30" dirty="0">
                <a:solidFill>
                  <a:srgbClr val="231F20"/>
                </a:solidFill>
                <a:latin typeface="Arial"/>
                <a:cs typeface="Arial"/>
              </a:rPr>
              <a:t>be </a:t>
            </a:r>
            <a:r>
              <a:rPr sz="1891" dirty="0">
                <a:solidFill>
                  <a:srgbClr val="231F20"/>
                </a:solidFill>
                <a:latin typeface="Arial"/>
                <a:cs typeface="Arial"/>
              </a:rPr>
              <a:t>made</a:t>
            </a:r>
            <a:r>
              <a:rPr sz="1891" spc="-77" dirty="0">
                <a:solidFill>
                  <a:srgbClr val="231F20"/>
                </a:solidFill>
                <a:latin typeface="Arial"/>
                <a:cs typeface="Arial"/>
              </a:rPr>
              <a:t> </a:t>
            </a:r>
            <a:r>
              <a:rPr sz="1891" dirty="0">
                <a:solidFill>
                  <a:srgbClr val="231F20"/>
                </a:solidFill>
                <a:latin typeface="Arial"/>
                <a:cs typeface="Arial"/>
              </a:rPr>
              <a:t>available</a:t>
            </a:r>
            <a:r>
              <a:rPr sz="1891" spc="-24" dirty="0">
                <a:solidFill>
                  <a:srgbClr val="231F20"/>
                </a:solidFill>
                <a:latin typeface="Arial"/>
                <a:cs typeface="Arial"/>
              </a:rPr>
              <a:t> </a:t>
            </a:r>
            <a:r>
              <a:rPr sz="1891" dirty="0">
                <a:solidFill>
                  <a:srgbClr val="231F20"/>
                </a:solidFill>
                <a:latin typeface="Arial"/>
                <a:cs typeface="Arial"/>
              </a:rPr>
              <a:t>in</a:t>
            </a:r>
            <a:r>
              <a:rPr sz="1891" spc="-30" dirty="0">
                <a:solidFill>
                  <a:srgbClr val="231F20"/>
                </a:solidFill>
                <a:latin typeface="Arial"/>
                <a:cs typeface="Arial"/>
              </a:rPr>
              <a:t> </a:t>
            </a:r>
            <a:r>
              <a:rPr sz="1891" dirty="0">
                <a:solidFill>
                  <a:srgbClr val="231F20"/>
                </a:solidFill>
                <a:latin typeface="Arial"/>
                <a:cs typeface="Arial"/>
              </a:rPr>
              <a:t>the</a:t>
            </a:r>
            <a:r>
              <a:rPr sz="1891" spc="-24" dirty="0">
                <a:solidFill>
                  <a:srgbClr val="231F20"/>
                </a:solidFill>
                <a:latin typeface="Arial"/>
                <a:cs typeface="Arial"/>
              </a:rPr>
              <a:t> </a:t>
            </a:r>
            <a:r>
              <a:rPr sz="1891" spc="-12" dirty="0">
                <a:solidFill>
                  <a:srgbClr val="231F20"/>
                </a:solidFill>
                <a:latin typeface="Arial"/>
                <a:cs typeface="Arial"/>
              </a:rPr>
              <a:t>”view </a:t>
            </a:r>
            <a:r>
              <a:rPr sz="1891" dirty="0">
                <a:solidFill>
                  <a:srgbClr val="231F20"/>
                </a:solidFill>
                <a:latin typeface="Arial"/>
                <a:cs typeface="Arial"/>
              </a:rPr>
              <a:t>documents”</a:t>
            </a:r>
            <a:r>
              <a:rPr sz="1891" spc="18" dirty="0">
                <a:solidFill>
                  <a:srgbClr val="231F20"/>
                </a:solidFill>
                <a:latin typeface="Arial"/>
                <a:cs typeface="Arial"/>
              </a:rPr>
              <a:t> </a:t>
            </a:r>
            <a:r>
              <a:rPr sz="1891" spc="-12" dirty="0">
                <a:solidFill>
                  <a:srgbClr val="231F20"/>
                </a:solidFill>
                <a:latin typeface="Arial"/>
                <a:cs typeface="Arial"/>
              </a:rPr>
              <a:t>section</a:t>
            </a:r>
            <a:endParaRPr sz="1891" dirty="0">
              <a:latin typeface="Arial"/>
              <a:cs typeface="Arial"/>
            </a:endParaRPr>
          </a:p>
        </p:txBody>
      </p:sp>
      <p:pic>
        <p:nvPicPr>
          <p:cNvPr id="4" name="object 4"/>
          <p:cNvPicPr/>
          <p:nvPr/>
        </p:nvPicPr>
        <p:blipFill>
          <a:blip r:embed="rId2" cstate="print"/>
          <a:stretch>
            <a:fillRect/>
          </a:stretch>
        </p:blipFill>
        <p:spPr>
          <a:xfrm>
            <a:off x="432519" y="2118827"/>
            <a:ext cx="7285196" cy="3328620"/>
          </a:xfrm>
          <a:prstGeom prst="rect">
            <a:avLst/>
          </a:prstGeom>
        </p:spPr>
      </p:pic>
    </p:spTree>
    <p:extLst>
      <p:ext uri="{BB962C8B-B14F-4D97-AF65-F5344CB8AC3E}">
        <p14:creationId xmlns:p14="http://schemas.microsoft.com/office/powerpoint/2010/main" val="33109031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ctrTitle"/>
          </p:nvPr>
        </p:nvSpPr>
        <p:spPr>
          <a:xfrm>
            <a:off x="1832412" y="1812529"/>
            <a:ext cx="8561245" cy="669820"/>
          </a:xfrm>
          <a:prstGeom prst="rect">
            <a:avLst/>
          </a:prstGeom>
        </p:spPr>
        <p:txBody>
          <a:bodyPr vert="horz" wrap="square" lIns="0" tIns="15007" rIns="0" bIns="0" rtlCol="0" anchor="ctr">
            <a:spAutoFit/>
          </a:bodyPr>
          <a:lstStyle/>
          <a:p>
            <a:pPr marL="15006" algn="ctr">
              <a:lnSpc>
                <a:spcPct val="100000"/>
              </a:lnSpc>
              <a:spcBef>
                <a:spcPts val="118"/>
              </a:spcBef>
            </a:pPr>
            <a:r>
              <a:rPr sz="4254" spc="-12" dirty="0"/>
              <a:t>Reimporting</a:t>
            </a:r>
            <a:r>
              <a:rPr sz="4254" spc="-148" dirty="0"/>
              <a:t> </a:t>
            </a:r>
            <a:r>
              <a:rPr sz="4254" dirty="0"/>
              <a:t>MISMO</a:t>
            </a:r>
            <a:r>
              <a:rPr sz="4254" spc="-71" dirty="0"/>
              <a:t> </a:t>
            </a:r>
            <a:r>
              <a:rPr sz="4254" dirty="0"/>
              <a:t>3.4</a:t>
            </a:r>
            <a:r>
              <a:rPr sz="4254" spc="-106" dirty="0"/>
              <a:t> </a:t>
            </a:r>
            <a:r>
              <a:rPr sz="4254" dirty="0"/>
              <a:t>Loan</a:t>
            </a:r>
            <a:r>
              <a:rPr sz="4254" spc="-83" dirty="0"/>
              <a:t> </a:t>
            </a:r>
            <a:r>
              <a:rPr sz="4254" spc="-24" dirty="0"/>
              <a:t>File</a:t>
            </a:r>
            <a:endParaRPr sz="4254" dirty="0"/>
          </a:p>
        </p:txBody>
      </p:sp>
      <p:sp>
        <p:nvSpPr>
          <p:cNvPr id="3" name="object 3"/>
          <p:cNvSpPr txBox="1"/>
          <p:nvPr/>
        </p:nvSpPr>
        <p:spPr>
          <a:xfrm>
            <a:off x="1815378" y="2704614"/>
            <a:ext cx="9181767" cy="795199"/>
          </a:xfrm>
          <a:prstGeom prst="rect">
            <a:avLst/>
          </a:prstGeom>
        </p:spPr>
        <p:txBody>
          <a:bodyPr vert="horz" wrap="square" lIns="0" tIns="13506" rIns="0" bIns="0" rtlCol="0">
            <a:spAutoFit/>
          </a:bodyPr>
          <a:lstStyle/>
          <a:p>
            <a:pPr marL="15006" marR="6003" algn="ctr">
              <a:lnSpc>
                <a:spcPct val="137600"/>
              </a:lnSpc>
              <a:spcBef>
                <a:spcPts val="106"/>
              </a:spcBef>
            </a:pPr>
            <a:r>
              <a:rPr sz="1950" dirty="0">
                <a:solidFill>
                  <a:srgbClr val="231F20"/>
                </a:solidFill>
                <a:latin typeface="Arial"/>
                <a:cs typeface="Arial"/>
              </a:rPr>
              <a:t>Based</a:t>
            </a:r>
            <a:r>
              <a:rPr sz="1950" spc="-6" dirty="0">
                <a:solidFill>
                  <a:srgbClr val="231F20"/>
                </a:solidFill>
                <a:latin typeface="Arial"/>
                <a:cs typeface="Arial"/>
              </a:rPr>
              <a:t> </a:t>
            </a:r>
            <a:r>
              <a:rPr sz="1950" dirty="0">
                <a:solidFill>
                  <a:srgbClr val="231F20"/>
                </a:solidFill>
                <a:latin typeface="Arial"/>
                <a:cs typeface="Arial"/>
              </a:rPr>
              <a:t>on</a:t>
            </a:r>
            <a:r>
              <a:rPr sz="1950" spc="-6" dirty="0">
                <a:solidFill>
                  <a:srgbClr val="231F20"/>
                </a:solidFill>
                <a:latin typeface="Arial"/>
                <a:cs typeface="Arial"/>
              </a:rPr>
              <a:t> </a:t>
            </a:r>
            <a:r>
              <a:rPr sz="1950" dirty="0">
                <a:solidFill>
                  <a:srgbClr val="231F20"/>
                </a:solidFill>
                <a:latin typeface="Arial"/>
                <a:cs typeface="Arial"/>
              </a:rPr>
              <a:t>certain</a:t>
            </a:r>
            <a:r>
              <a:rPr sz="1950" spc="-6" dirty="0">
                <a:solidFill>
                  <a:srgbClr val="231F20"/>
                </a:solidFill>
                <a:latin typeface="Arial"/>
                <a:cs typeface="Arial"/>
              </a:rPr>
              <a:t> </a:t>
            </a:r>
            <a:r>
              <a:rPr sz="1950" dirty="0">
                <a:solidFill>
                  <a:srgbClr val="231F20"/>
                </a:solidFill>
                <a:latin typeface="Arial"/>
                <a:cs typeface="Arial"/>
              </a:rPr>
              <a:t>restrictions,</a:t>
            </a:r>
            <a:r>
              <a:rPr sz="1950" spc="35" dirty="0">
                <a:solidFill>
                  <a:srgbClr val="231F20"/>
                </a:solidFill>
                <a:latin typeface="Arial"/>
                <a:cs typeface="Arial"/>
              </a:rPr>
              <a:t> </a:t>
            </a:r>
            <a:r>
              <a:rPr sz="1950" dirty="0">
                <a:solidFill>
                  <a:srgbClr val="231F20"/>
                </a:solidFill>
                <a:latin typeface="Arial"/>
                <a:cs typeface="Arial"/>
              </a:rPr>
              <a:t>BLU</a:t>
            </a:r>
            <a:r>
              <a:rPr sz="1950" spc="-41" dirty="0">
                <a:solidFill>
                  <a:srgbClr val="231F20"/>
                </a:solidFill>
                <a:latin typeface="Arial"/>
                <a:cs typeface="Arial"/>
              </a:rPr>
              <a:t> </a:t>
            </a:r>
            <a:r>
              <a:rPr sz="1950" dirty="0">
                <a:solidFill>
                  <a:srgbClr val="231F20"/>
                </a:solidFill>
                <a:latin typeface="Arial"/>
                <a:cs typeface="Arial"/>
              </a:rPr>
              <a:t>will</a:t>
            </a:r>
            <a:r>
              <a:rPr sz="1950" spc="-6" dirty="0">
                <a:solidFill>
                  <a:srgbClr val="231F20"/>
                </a:solidFill>
                <a:latin typeface="Arial"/>
                <a:cs typeface="Arial"/>
              </a:rPr>
              <a:t> </a:t>
            </a:r>
            <a:r>
              <a:rPr sz="1950" dirty="0">
                <a:solidFill>
                  <a:srgbClr val="231F20"/>
                </a:solidFill>
                <a:latin typeface="Arial"/>
                <a:cs typeface="Arial"/>
              </a:rPr>
              <a:t>allow</a:t>
            </a:r>
            <a:r>
              <a:rPr sz="1950" spc="-47" dirty="0">
                <a:solidFill>
                  <a:srgbClr val="231F20"/>
                </a:solidFill>
                <a:latin typeface="Arial"/>
                <a:cs typeface="Arial"/>
              </a:rPr>
              <a:t> </a:t>
            </a:r>
            <a:r>
              <a:rPr sz="1950" dirty="0">
                <a:solidFill>
                  <a:srgbClr val="231F20"/>
                </a:solidFill>
                <a:latin typeface="Arial"/>
                <a:cs typeface="Arial"/>
              </a:rPr>
              <a:t>the</a:t>
            </a:r>
            <a:r>
              <a:rPr sz="1950" spc="77" dirty="0">
                <a:solidFill>
                  <a:srgbClr val="231F20"/>
                </a:solidFill>
                <a:latin typeface="Arial"/>
                <a:cs typeface="Arial"/>
              </a:rPr>
              <a:t> </a:t>
            </a:r>
            <a:r>
              <a:rPr sz="1950" dirty="0">
                <a:solidFill>
                  <a:srgbClr val="231F20"/>
                </a:solidFill>
                <a:latin typeface="Arial"/>
                <a:cs typeface="Arial"/>
              </a:rPr>
              <a:t>user</a:t>
            </a:r>
            <a:r>
              <a:rPr sz="1950" spc="-6" dirty="0">
                <a:solidFill>
                  <a:srgbClr val="231F20"/>
                </a:solidFill>
                <a:latin typeface="Arial"/>
                <a:cs typeface="Arial"/>
              </a:rPr>
              <a:t> </a:t>
            </a:r>
            <a:r>
              <a:rPr sz="1950" dirty="0">
                <a:solidFill>
                  <a:srgbClr val="231F20"/>
                </a:solidFill>
                <a:latin typeface="Arial"/>
                <a:cs typeface="Arial"/>
              </a:rPr>
              <a:t>to</a:t>
            </a:r>
            <a:r>
              <a:rPr sz="1950" spc="-6" dirty="0">
                <a:solidFill>
                  <a:srgbClr val="231F20"/>
                </a:solidFill>
                <a:latin typeface="Arial"/>
                <a:cs typeface="Arial"/>
              </a:rPr>
              <a:t> </a:t>
            </a:r>
            <a:r>
              <a:rPr sz="1950" dirty="0">
                <a:solidFill>
                  <a:srgbClr val="231F20"/>
                </a:solidFill>
                <a:latin typeface="Arial"/>
                <a:cs typeface="Arial"/>
              </a:rPr>
              <a:t>reimport</a:t>
            </a:r>
            <a:r>
              <a:rPr sz="1950" spc="-41" dirty="0">
                <a:solidFill>
                  <a:srgbClr val="231F20"/>
                </a:solidFill>
                <a:latin typeface="Arial"/>
                <a:cs typeface="Arial"/>
              </a:rPr>
              <a:t> </a:t>
            </a:r>
            <a:r>
              <a:rPr sz="1950" dirty="0">
                <a:solidFill>
                  <a:srgbClr val="231F20"/>
                </a:solidFill>
                <a:latin typeface="Arial"/>
                <a:cs typeface="Arial"/>
              </a:rPr>
              <a:t>their 3.4</a:t>
            </a:r>
            <a:r>
              <a:rPr sz="1950" spc="-6" dirty="0">
                <a:solidFill>
                  <a:srgbClr val="231F20"/>
                </a:solidFill>
                <a:latin typeface="Arial"/>
                <a:cs typeface="Arial"/>
              </a:rPr>
              <a:t> </a:t>
            </a:r>
            <a:r>
              <a:rPr sz="1950" spc="-12" dirty="0">
                <a:solidFill>
                  <a:srgbClr val="231F20"/>
                </a:solidFill>
                <a:latin typeface="Arial"/>
                <a:cs typeface="Arial"/>
              </a:rPr>
              <a:t>MISMO </a:t>
            </a:r>
            <a:r>
              <a:rPr sz="1950" dirty="0">
                <a:solidFill>
                  <a:srgbClr val="231F20"/>
                </a:solidFill>
                <a:latin typeface="Arial"/>
                <a:cs typeface="Arial"/>
              </a:rPr>
              <a:t>loan</a:t>
            </a:r>
            <a:r>
              <a:rPr sz="1950" spc="-6" dirty="0">
                <a:solidFill>
                  <a:srgbClr val="231F20"/>
                </a:solidFill>
                <a:latin typeface="Arial"/>
                <a:cs typeface="Arial"/>
              </a:rPr>
              <a:t> </a:t>
            </a:r>
            <a:r>
              <a:rPr sz="1950" dirty="0">
                <a:solidFill>
                  <a:srgbClr val="231F20"/>
                </a:solidFill>
                <a:latin typeface="Arial"/>
                <a:cs typeface="Arial"/>
              </a:rPr>
              <a:t>file</a:t>
            </a:r>
            <a:r>
              <a:rPr sz="1950" spc="71" dirty="0">
                <a:solidFill>
                  <a:srgbClr val="231F20"/>
                </a:solidFill>
                <a:latin typeface="Arial"/>
                <a:cs typeface="Arial"/>
              </a:rPr>
              <a:t> </a:t>
            </a:r>
            <a:r>
              <a:rPr sz="1950" dirty="0">
                <a:solidFill>
                  <a:srgbClr val="231F20"/>
                </a:solidFill>
                <a:latin typeface="Arial"/>
                <a:cs typeface="Arial"/>
              </a:rPr>
              <a:t>to</a:t>
            </a:r>
            <a:r>
              <a:rPr sz="1950" spc="-6" dirty="0">
                <a:solidFill>
                  <a:srgbClr val="231F20"/>
                </a:solidFill>
                <a:latin typeface="Arial"/>
                <a:cs typeface="Arial"/>
              </a:rPr>
              <a:t> </a:t>
            </a:r>
            <a:r>
              <a:rPr sz="1950" dirty="0">
                <a:solidFill>
                  <a:srgbClr val="231F20"/>
                </a:solidFill>
                <a:latin typeface="Arial"/>
                <a:cs typeface="Arial"/>
              </a:rPr>
              <a:t>update</a:t>
            </a:r>
            <a:r>
              <a:rPr sz="1950" spc="-6" dirty="0">
                <a:solidFill>
                  <a:srgbClr val="231F20"/>
                </a:solidFill>
                <a:latin typeface="Arial"/>
                <a:cs typeface="Arial"/>
              </a:rPr>
              <a:t> </a:t>
            </a:r>
            <a:r>
              <a:rPr sz="1950" dirty="0">
                <a:solidFill>
                  <a:srgbClr val="231F20"/>
                </a:solidFill>
                <a:latin typeface="Arial"/>
                <a:cs typeface="Arial"/>
              </a:rPr>
              <a:t>the</a:t>
            </a:r>
            <a:r>
              <a:rPr sz="1950" spc="-6" dirty="0">
                <a:solidFill>
                  <a:srgbClr val="231F20"/>
                </a:solidFill>
                <a:latin typeface="Arial"/>
                <a:cs typeface="Arial"/>
              </a:rPr>
              <a:t> </a:t>
            </a:r>
            <a:r>
              <a:rPr sz="1950" dirty="0">
                <a:solidFill>
                  <a:srgbClr val="231F20"/>
                </a:solidFill>
                <a:latin typeface="Arial"/>
                <a:cs typeface="Arial"/>
              </a:rPr>
              <a:t>loan</a:t>
            </a:r>
            <a:r>
              <a:rPr sz="1950" spc="-6" dirty="0">
                <a:solidFill>
                  <a:srgbClr val="231F20"/>
                </a:solidFill>
                <a:latin typeface="Arial"/>
                <a:cs typeface="Arial"/>
              </a:rPr>
              <a:t> </a:t>
            </a:r>
            <a:r>
              <a:rPr sz="1950" dirty="0">
                <a:solidFill>
                  <a:srgbClr val="231F20"/>
                </a:solidFill>
                <a:latin typeface="Arial"/>
                <a:cs typeface="Arial"/>
              </a:rPr>
              <a:t>data without</a:t>
            </a:r>
            <a:r>
              <a:rPr sz="1950" spc="30" dirty="0">
                <a:solidFill>
                  <a:srgbClr val="231F20"/>
                </a:solidFill>
                <a:latin typeface="Arial"/>
                <a:cs typeface="Arial"/>
              </a:rPr>
              <a:t> </a:t>
            </a:r>
            <a:r>
              <a:rPr sz="1950" dirty="0">
                <a:solidFill>
                  <a:srgbClr val="231F20"/>
                </a:solidFill>
                <a:latin typeface="Arial"/>
                <a:cs typeface="Arial"/>
              </a:rPr>
              <a:t>having</a:t>
            </a:r>
            <a:r>
              <a:rPr sz="1950" spc="-6" dirty="0">
                <a:solidFill>
                  <a:srgbClr val="231F20"/>
                </a:solidFill>
                <a:latin typeface="Arial"/>
                <a:cs typeface="Arial"/>
              </a:rPr>
              <a:t> </a:t>
            </a:r>
            <a:r>
              <a:rPr sz="1950" dirty="0">
                <a:solidFill>
                  <a:srgbClr val="231F20"/>
                </a:solidFill>
                <a:latin typeface="Arial"/>
                <a:cs typeface="Arial"/>
              </a:rPr>
              <a:t>to</a:t>
            </a:r>
            <a:r>
              <a:rPr sz="1950" spc="71" dirty="0">
                <a:solidFill>
                  <a:srgbClr val="231F20"/>
                </a:solidFill>
                <a:latin typeface="Arial"/>
                <a:cs typeface="Arial"/>
              </a:rPr>
              <a:t> </a:t>
            </a:r>
            <a:r>
              <a:rPr sz="1950" dirty="0">
                <a:solidFill>
                  <a:srgbClr val="231F20"/>
                </a:solidFill>
                <a:latin typeface="Arial"/>
                <a:cs typeface="Arial"/>
              </a:rPr>
              <a:t>restart</a:t>
            </a:r>
            <a:r>
              <a:rPr sz="1950" spc="-41" dirty="0">
                <a:solidFill>
                  <a:srgbClr val="231F20"/>
                </a:solidFill>
                <a:latin typeface="Arial"/>
                <a:cs typeface="Arial"/>
              </a:rPr>
              <a:t> </a:t>
            </a:r>
            <a:r>
              <a:rPr sz="1950" dirty="0">
                <a:solidFill>
                  <a:srgbClr val="231F20"/>
                </a:solidFill>
                <a:latin typeface="Arial"/>
                <a:cs typeface="Arial"/>
              </a:rPr>
              <a:t>the</a:t>
            </a:r>
            <a:r>
              <a:rPr sz="1950" spc="71" dirty="0">
                <a:solidFill>
                  <a:srgbClr val="231F20"/>
                </a:solidFill>
                <a:latin typeface="Arial"/>
                <a:cs typeface="Arial"/>
              </a:rPr>
              <a:t> </a:t>
            </a:r>
            <a:r>
              <a:rPr sz="1950" dirty="0">
                <a:solidFill>
                  <a:srgbClr val="231F20"/>
                </a:solidFill>
                <a:latin typeface="Arial"/>
                <a:cs typeface="Arial"/>
              </a:rPr>
              <a:t>loan</a:t>
            </a:r>
            <a:r>
              <a:rPr sz="1950" spc="-6" dirty="0">
                <a:solidFill>
                  <a:srgbClr val="231F20"/>
                </a:solidFill>
                <a:latin typeface="Arial"/>
                <a:cs typeface="Arial"/>
              </a:rPr>
              <a:t> </a:t>
            </a:r>
            <a:r>
              <a:rPr sz="1950" dirty="0">
                <a:solidFill>
                  <a:srgbClr val="231F20"/>
                </a:solidFill>
                <a:latin typeface="Arial"/>
                <a:cs typeface="Arial"/>
              </a:rPr>
              <a:t>creation</a:t>
            </a:r>
            <a:r>
              <a:rPr sz="1950" spc="71" dirty="0">
                <a:solidFill>
                  <a:srgbClr val="231F20"/>
                </a:solidFill>
                <a:latin typeface="Arial"/>
                <a:cs typeface="Arial"/>
              </a:rPr>
              <a:t> </a:t>
            </a:r>
            <a:r>
              <a:rPr sz="1950" spc="-12" dirty="0">
                <a:solidFill>
                  <a:srgbClr val="231F20"/>
                </a:solidFill>
                <a:latin typeface="Arial"/>
                <a:cs typeface="Arial"/>
              </a:rPr>
              <a:t>process.</a:t>
            </a:r>
            <a:endParaRPr sz="1950" dirty="0">
              <a:latin typeface="Arial"/>
              <a:cs typeface="Arial"/>
            </a:endParaRPr>
          </a:p>
        </p:txBody>
      </p:sp>
    </p:spTree>
    <p:extLst>
      <p:ext uri="{BB962C8B-B14F-4D97-AF65-F5344CB8AC3E}">
        <p14:creationId xmlns:p14="http://schemas.microsoft.com/office/powerpoint/2010/main" val="5068008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536427" y="626886"/>
            <a:ext cx="7115363" cy="555370"/>
          </a:xfrm>
          <a:prstGeom prst="rect">
            <a:avLst/>
          </a:prstGeom>
        </p:spPr>
        <p:txBody>
          <a:bodyPr vert="horz" wrap="square" lIns="0" tIns="18758" rIns="0" bIns="0" rtlCol="0" anchor="ctr">
            <a:spAutoFit/>
          </a:bodyPr>
          <a:lstStyle/>
          <a:p>
            <a:pPr marL="15006">
              <a:lnSpc>
                <a:spcPct val="100000"/>
              </a:lnSpc>
              <a:spcBef>
                <a:spcPts val="148"/>
              </a:spcBef>
            </a:pPr>
            <a:r>
              <a:rPr sz="3486" dirty="0"/>
              <a:t>Reimporting</a:t>
            </a:r>
            <a:r>
              <a:rPr sz="3486" spc="24" dirty="0"/>
              <a:t> </a:t>
            </a:r>
            <a:r>
              <a:rPr sz="3486" dirty="0"/>
              <a:t>MISMO</a:t>
            </a:r>
            <a:r>
              <a:rPr sz="3486" spc="18" dirty="0"/>
              <a:t> </a:t>
            </a:r>
            <a:r>
              <a:rPr sz="3486" dirty="0"/>
              <a:t>3.4</a:t>
            </a:r>
            <a:r>
              <a:rPr sz="3486" spc="-12" dirty="0"/>
              <a:t> </a:t>
            </a:r>
            <a:r>
              <a:rPr sz="3486" dirty="0"/>
              <a:t>Loan</a:t>
            </a:r>
            <a:r>
              <a:rPr sz="3486" spc="24" dirty="0"/>
              <a:t> </a:t>
            </a:r>
            <a:r>
              <a:rPr sz="3486" spc="-24" dirty="0"/>
              <a:t>File</a:t>
            </a:r>
            <a:endParaRPr sz="3486" dirty="0"/>
          </a:p>
        </p:txBody>
      </p:sp>
      <p:sp>
        <p:nvSpPr>
          <p:cNvPr id="3" name="object 3"/>
          <p:cNvSpPr txBox="1"/>
          <p:nvPr/>
        </p:nvSpPr>
        <p:spPr>
          <a:xfrm>
            <a:off x="423519" y="5116135"/>
            <a:ext cx="10894766" cy="1598745"/>
          </a:xfrm>
          <a:prstGeom prst="rect">
            <a:avLst/>
          </a:prstGeom>
        </p:spPr>
        <p:txBody>
          <a:bodyPr vert="horz" wrap="square" lIns="0" tIns="18008" rIns="0" bIns="0" rtlCol="0">
            <a:spAutoFit/>
          </a:bodyPr>
          <a:lstStyle/>
          <a:p>
            <a:pPr marL="348897" marR="436684" indent="-334641">
              <a:spcBef>
                <a:spcPts val="142"/>
              </a:spcBef>
              <a:buChar char="•"/>
              <a:tabLst>
                <a:tab pos="348897" algn="l"/>
              </a:tabLst>
            </a:pPr>
            <a:r>
              <a:rPr sz="1654" dirty="0">
                <a:solidFill>
                  <a:srgbClr val="231F20"/>
                </a:solidFill>
                <a:latin typeface="Arial"/>
                <a:cs typeface="Arial"/>
              </a:rPr>
              <a:t>The</a:t>
            </a:r>
            <a:r>
              <a:rPr sz="1654" spc="41" dirty="0">
                <a:solidFill>
                  <a:srgbClr val="231F20"/>
                </a:solidFill>
                <a:latin typeface="Arial"/>
                <a:cs typeface="Arial"/>
              </a:rPr>
              <a:t> </a:t>
            </a:r>
            <a:r>
              <a:rPr sz="1654" dirty="0">
                <a:solidFill>
                  <a:srgbClr val="231F20"/>
                </a:solidFill>
                <a:latin typeface="Arial"/>
                <a:cs typeface="Arial"/>
              </a:rPr>
              <a:t>user</a:t>
            </a:r>
            <a:r>
              <a:rPr sz="1654" spc="-6" dirty="0">
                <a:solidFill>
                  <a:srgbClr val="231F20"/>
                </a:solidFill>
                <a:latin typeface="Arial"/>
                <a:cs typeface="Arial"/>
              </a:rPr>
              <a:t> </a:t>
            </a:r>
            <a:r>
              <a:rPr sz="1654" dirty="0">
                <a:solidFill>
                  <a:srgbClr val="231F20"/>
                </a:solidFill>
                <a:latin typeface="Arial"/>
                <a:cs typeface="Arial"/>
              </a:rPr>
              <a:t>may import</a:t>
            </a:r>
            <a:r>
              <a:rPr sz="1654" spc="95" dirty="0">
                <a:solidFill>
                  <a:srgbClr val="231F20"/>
                </a:solidFill>
                <a:latin typeface="Arial"/>
                <a:cs typeface="Arial"/>
              </a:rPr>
              <a:t> </a:t>
            </a:r>
            <a:r>
              <a:rPr sz="1654" dirty="0">
                <a:solidFill>
                  <a:srgbClr val="231F20"/>
                </a:solidFill>
                <a:latin typeface="Arial"/>
                <a:cs typeface="Arial"/>
              </a:rPr>
              <a:t>the</a:t>
            </a:r>
            <a:r>
              <a:rPr sz="1654" spc="47" dirty="0">
                <a:solidFill>
                  <a:srgbClr val="231F20"/>
                </a:solidFill>
                <a:latin typeface="Arial"/>
                <a:cs typeface="Arial"/>
              </a:rPr>
              <a:t> </a:t>
            </a:r>
            <a:r>
              <a:rPr sz="1654" dirty="0">
                <a:solidFill>
                  <a:srgbClr val="231F20"/>
                </a:solidFill>
                <a:latin typeface="Arial"/>
                <a:cs typeface="Arial"/>
              </a:rPr>
              <a:t>loan</a:t>
            </a:r>
            <a:r>
              <a:rPr sz="1654" spc="47" dirty="0">
                <a:solidFill>
                  <a:srgbClr val="231F20"/>
                </a:solidFill>
                <a:latin typeface="Arial"/>
                <a:cs typeface="Arial"/>
              </a:rPr>
              <a:t> </a:t>
            </a:r>
            <a:r>
              <a:rPr sz="1654" dirty="0">
                <a:solidFill>
                  <a:srgbClr val="231F20"/>
                </a:solidFill>
                <a:latin typeface="Arial"/>
                <a:cs typeface="Arial"/>
              </a:rPr>
              <a:t>into</a:t>
            </a:r>
            <a:r>
              <a:rPr sz="1654" spc="41" dirty="0">
                <a:solidFill>
                  <a:srgbClr val="231F20"/>
                </a:solidFill>
                <a:latin typeface="Arial"/>
                <a:cs typeface="Arial"/>
              </a:rPr>
              <a:t> </a:t>
            </a:r>
            <a:r>
              <a:rPr sz="1654" spc="-30" dirty="0">
                <a:solidFill>
                  <a:srgbClr val="231F20"/>
                </a:solidFill>
                <a:latin typeface="Arial"/>
                <a:cs typeface="Arial"/>
              </a:rPr>
              <a:t>BLU </a:t>
            </a:r>
            <a:r>
              <a:rPr sz="1654" dirty="0">
                <a:solidFill>
                  <a:srgbClr val="231F20"/>
                </a:solidFill>
                <a:latin typeface="Arial"/>
                <a:cs typeface="Arial"/>
              </a:rPr>
              <a:t>to</a:t>
            </a:r>
            <a:r>
              <a:rPr sz="1654" spc="35" dirty="0">
                <a:solidFill>
                  <a:srgbClr val="231F20"/>
                </a:solidFill>
                <a:latin typeface="Arial"/>
                <a:cs typeface="Arial"/>
              </a:rPr>
              <a:t> </a:t>
            </a:r>
            <a:r>
              <a:rPr sz="1654" dirty="0">
                <a:solidFill>
                  <a:srgbClr val="231F20"/>
                </a:solidFill>
                <a:latin typeface="Arial"/>
                <a:cs typeface="Arial"/>
              </a:rPr>
              <a:t>update</a:t>
            </a:r>
            <a:r>
              <a:rPr sz="1654" spc="41" dirty="0">
                <a:solidFill>
                  <a:srgbClr val="231F20"/>
                </a:solidFill>
                <a:latin typeface="Arial"/>
                <a:cs typeface="Arial"/>
              </a:rPr>
              <a:t> </a:t>
            </a:r>
            <a:r>
              <a:rPr sz="1654" dirty="0">
                <a:solidFill>
                  <a:srgbClr val="231F20"/>
                </a:solidFill>
                <a:latin typeface="Arial"/>
                <a:cs typeface="Arial"/>
              </a:rPr>
              <a:t>the</a:t>
            </a:r>
            <a:r>
              <a:rPr sz="1654" spc="41" dirty="0">
                <a:solidFill>
                  <a:srgbClr val="231F20"/>
                </a:solidFill>
                <a:latin typeface="Arial"/>
                <a:cs typeface="Arial"/>
              </a:rPr>
              <a:t> </a:t>
            </a:r>
            <a:r>
              <a:rPr sz="1654" dirty="0">
                <a:solidFill>
                  <a:srgbClr val="231F20"/>
                </a:solidFill>
                <a:latin typeface="Arial"/>
                <a:cs typeface="Arial"/>
              </a:rPr>
              <a:t>loan</a:t>
            </a:r>
            <a:r>
              <a:rPr sz="1654" spc="41" dirty="0">
                <a:solidFill>
                  <a:srgbClr val="231F20"/>
                </a:solidFill>
                <a:latin typeface="Arial"/>
                <a:cs typeface="Arial"/>
              </a:rPr>
              <a:t> </a:t>
            </a:r>
            <a:r>
              <a:rPr sz="1654" dirty="0">
                <a:solidFill>
                  <a:srgbClr val="231F20"/>
                </a:solidFill>
                <a:latin typeface="Arial"/>
                <a:cs typeface="Arial"/>
              </a:rPr>
              <a:t>information</a:t>
            </a:r>
            <a:r>
              <a:rPr sz="1654" spc="41" dirty="0">
                <a:solidFill>
                  <a:srgbClr val="231F20"/>
                </a:solidFill>
                <a:latin typeface="Arial"/>
                <a:cs typeface="Arial"/>
              </a:rPr>
              <a:t> </a:t>
            </a:r>
            <a:r>
              <a:rPr sz="1654" spc="-12" dirty="0">
                <a:solidFill>
                  <a:srgbClr val="231F20"/>
                </a:solidFill>
                <a:latin typeface="Arial"/>
                <a:cs typeface="Arial"/>
              </a:rPr>
              <a:t>under </a:t>
            </a:r>
            <a:r>
              <a:rPr sz="1654" dirty="0">
                <a:solidFill>
                  <a:srgbClr val="231F20"/>
                </a:solidFill>
                <a:latin typeface="Arial"/>
                <a:cs typeface="Arial"/>
              </a:rPr>
              <a:t>the</a:t>
            </a:r>
            <a:r>
              <a:rPr sz="1654" spc="41" dirty="0">
                <a:solidFill>
                  <a:srgbClr val="231F20"/>
                </a:solidFill>
                <a:latin typeface="Arial"/>
                <a:cs typeface="Arial"/>
              </a:rPr>
              <a:t> </a:t>
            </a:r>
            <a:r>
              <a:rPr sz="1654" dirty="0">
                <a:solidFill>
                  <a:srgbClr val="231F20"/>
                </a:solidFill>
                <a:latin typeface="Arial"/>
                <a:cs typeface="Arial"/>
              </a:rPr>
              <a:t>following</a:t>
            </a:r>
            <a:r>
              <a:rPr sz="1654" spc="41" dirty="0">
                <a:solidFill>
                  <a:srgbClr val="231F20"/>
                </a:solidFill>
                <a:latin typeface="Arial"/>
                <a:cs typeface="Arial"/>
              </a:rPr>
              <a:t> </a:t>
            </a:r>
            <a:r>
              <a:rPr sz="1654" spc="-12" dirty="0">
                <a:solidFill>
                  <a:srgbClr val="231F20"/>
                </a:solidFill>
                <a:latin typeface="Arial"/>
                <a:cs typeface="Arial"/>
              </a:rPr>
              <a:t>conditions:</a:t>
            </a:r>
            <a:endParaRPr sz="1654" dirty="0">
              <a:latin typeface="Arial"/>
              <a:cs typeface="Arial"/>
            </a:endParaRPr>
          </a:p>
          <a:p>
            <a:pPr marL="795335" marR="859112" lvl="1" indent="-334641">
              <a:spcBef>
                <a:spcPts val="508"/>
              </a:spcBef>
              <a:buChar char="•"/>
              <a:tabLst>
                <a:tab pos="795335" algn="l"/>
              </a:tabLst>
            </a:pPr>
            <a:r>
              <a:rPr sz="1654" dirty="0">
                <a:solidFill>
                  <a:srgbClr val="231F20"/>
                </a:solidFill>
                <a:latin typeface="Arial"/>
                <a:cs typeface="Arial"/>
              </a:rPr>
              <a:t>Loan</a:t>
            </a:r>
            <a:r>
              <a:rPr sz="1654" spc="24" dirty="0">
                <a:solidFill>
                  <a:srgbClr val="231F20"/>
                </a:solidFill>
                <a:latin typeface="Arial"/>
                <a:cs typeface="Arial"/>
              </a:rPr>
              <a:t> </a:t>
            </a:r>
            <a:r>
              <a:rPr sz="1654" dirty="0">
                <a:solidFill>
                  <a:srgbClr val="231F20"/>
                </a:solidFill>
                <a:latin typeface="Arial"/>
                <a:cs typeface="Arial"/>
              </a:rPr>
              <a:t>status</a:t>
            </a:r>
            <a:r>
              <a:rPr sz="1654" spc="53" dirty="0">
                <a:solidFill>
                  <a:srgbClr val="231F20"/>
                </a:solidFill>
                <a:latin typeface="Arial"/>
                <a:cs typeface="Arial"/>
              </a:rPr>
              <a:t> </a:t>
            </a:r>
            <a:r>
              <a:rPr sz="1654" dirty="0">
                <a:solidFill>
                  <a:srgbClr val="231F20"/>
                </a:solidFill>
                <a:latin typeface="Arial"/>
                <a:cs typeface="Arial"/>
              </a:rPr>
              <a:t>is</a:t>
            </a:r>
            <a:r>
              <a:rPr sz="1654" spc="47" dirty="0">
                <a:solidFill>
                  <a:srgbClr val="231F20"/>
                </a:solidFill>
                <a:latin typeface="Arial"/>
                <a:cs typeface="Arial"/>
              </a:rPr>
              <a:t> </a:t>
            </a:r>
            <a:r>
              <a:rPr sz="1654" dirty="0">
                <a:solidFill>
                  <a:srgbClr val="231F20"/>
                </a:solidFill>
                <a:latin typeface="Arial"/>
                <a:cs typeface="Arial"/>
              </a:rPr>
              <a:t>”Loan</a:t>
            </a:r>
            <a:r>
              <a:rPr sz="1654" spc="30" dirty="0">
                <a:solidFill>
                  <a:srgbClr val="231F20"/>
                </a:solidFill>
                <a:latin typeface="Arial"/>
                <a:cs typeface="Arial"/>
              </a:rPr>
              <a:t> </a:t>
            </a:r>
            <a:r>
              <a:rPr sz="1654" dirty="0">
                <a:solidFill>
                  <a:srgbClr val="231F20"/>
                </a:solidFill>
                <a:latin typeface="Arial"/>
                <a:cs typeface="Arial"/>
              </a:rPr>
              <a:t>Open”</a:t>
            </a:r>
            <a:r>
              <a:rPr sz="1654" spc="47" dirty="0">
                <a:solidFill>
                  <a:srgbClr val="231F20"/>
                </a:solidFill>
                <a:latin typeface="Arial"/>
                <a:cs typeface="Arial"/>
              </a:rPr>
              <a:t> </a:t>
            </a:r>
            <a:r>
              <a:rPr sz="1654" spc="-30" dirty="0">
                <a:solidFill>
                  <a:srgbClr val="231F20"/>
                </a:solidFill>
                <a:latin typeface="Arial"/>
                <a:cs typeface="Arial"/>
              </a:rPr>
              <a:t>or </a:t>
            </a:r>
            <a:r>
              <a:rPr sz="1654" spc="-12" dirty="0">
                <a:solidFill>
                  <a:srgbClr val="231F20"/>
                </a:solidFill>
                <a:latin typeface="Arial"/>
                <a:cs typeface="Arial"/>
              </a:rPr>
              <a:t>”Registered”</a:t>
            </a:r>
            <a:endParaRPr lang="en-US" sz="1654" spc="-12" dirty="0">
              <a:latin typeface="Arial"/>
              <a:cs typeface="Arial"/>
            </a:endParaRPr>
          </a:p>
          <a:p>
            <a:pPr marL="795335" marR="859112" lvl="1" indent="-334641">
              <a:spcBef>
                <a:spcPts val="508"/>
              </a:spcBef>
              <a:buChar char="•"/>
              <a:tabLst>
                <a:tab pos="795335" algn="l"/>
              </a:tabLst>
            </a:pPr>
            <a:r>
              <a:rPr sz="1654" dirty="0">
                <a:solidFill>
                  <a:srgbClr val="231F20"/>
                </a:solidFill>
                <a:latin typeface="Arial"/>
                <a:cs typeface="Arial"/>
              </a:rPr>
              <a:t>The</a:t>
            </a:r>
            <a:r>
              <a:rPr sz="1654" spc="47" dirty="0">
                <a:solidFill>
                  <a:srgbClr val="231F20"/>
                </a:solidFill>
                <a:latin typeface="Arial"/>
                <a:cs typeface="Arial"/>
              </a:rPr>
              <a:t> </a:t>
            </a:r>
            <a:r>
              <a:rPr sz="1654" dirty="0">
                <a:solidFill>
                  <a:srgbClr val="231F20"/>
                </a:solidFill>
                <a:latin typeface="Arial"/>
                <a:cs typeface="Arial"/>
              </a:rPr>
              <a:t>interest</a:t>
            </a:r>
            <a:r>
              <a:rPr sz="1654" spc="24" dirty="0">
                <a:solidFill>
                  <a:srgbClr val="231F20"/>
                </a:solidFill>
                <a:latin typeface="Arial"/>
                <a:cs typeface="Arial"/>
              </a:rPr>
              <a:t> </a:t>
            </a:r>
            <a:r>
              <a:rPr sz="1654" dirty="0">
                <a:solidFill>
                  <a:srgbClr val="231F20"/>
                </a:solidFill>
                <a:latin typeface="Arial"/>
                <a:cs typeface="Arial"/>
              </a:rPr>
              <a:t>rate</a:t>
            </a:r>
            <a:r>
              <a:rPr sz="1654" spc="53" dirty="0">
                <a:solidFill>
                  <a:srgbClr val="231F20"/>
                </a:solidFill>
                <a:latin typeface="Arial"/>
                <a:cs typeface="Arial"/>
              </a:rPr>
              <a:t> </a:t>
            </a:r>
            <a:r>
              <a:rPr sz="1654" dirty="0">
                <a:solidFill>
                  <a:srgbClr val="231F20"/>
                </a:solidFill>
                <a:latin typeface="Arial"/>
                <a:cs typeface="Arial"/>
              </a:rPr>
              <a:t>is NOT</a:t>
            </a:r>
            <a:r>
              <a:rPr sz="1654" spc="24" dirty="0">
                <a:solidFill>
                  <a:srgbClr val="231F20"/>
                </a:solidFill>
                <a:latin typeface="Arial"/>
                <a:cs typeface="Arial"/>
              </a:rPr>
              <a:t> </a:t>
            </a:r>
            <a:r>
              <a:rPr sz="1654" spc="-12" dirty="0">
                <a:solidFill>
                  <a:srgbClr val="231F20"/>
                </a:solidFill>
                <a:latin typeface="Arial"/>
                <a:cs typeface="Arial"/>
              </a:rPr>
              <a:t>locked</a:t>
            </a:r>
            <a:endParaRPr sz="1654" dirty="0">
              <a:latin typeface="Arial"/>
              <a:cs typeface="Arial"/>
            </a:endParaRPr>
          </a:p>
          <a:p>
            <a:pPr marL="795335" marR="634767" lvl="1" indent="-334641">
              <a:spcBef>
                <a:spcPts val="508"/>
              </a:spcBef>
              <a:buChar char="•"/>
              <a:tabLst>
                <a:tab pos="795335" algn="l"/>
              </a:tabLst>
            </a:pPr>
            <a:r>
              <a:rPr sz="1654" dirty="0">
                <a:solidFill>
                  <a:srgbClr val="231F20"/>
                </a:solidFill>
                <a:latin typeface="Arial"/>
                <a:cs typeface="Arial"/>
              </a:rPr>
              <a:t>Initial</a:t>
            </a:r>
            <a:r>
              <a:rPr sz="1654" spc="77" dirty="0">
                <a:solidFill>
                  <a:srgbClr val="231F20"/>
                </a:solidFill>
                <a:latin typeface="Arial"/>
                <a:cs typeface="Arial"/>
              </a:rPr>
              <a:t> </a:t>
            </a:r>
            <a:r>
              <a:rPr sz="1654" dirty="0">
                <a:solidFill>
                  <a:srgbClr val="231F20"/>
                </a:solidFill>
                <a:latin typeface="Arial"/>
                <a:cs typeface="Arial"/>
              </a:rPr>
              <a:t>disclosures</a:t>
            </a:r>
            <a:r>
              <a:rPr sz="1654" spc="24" dirty="0">
                <a:solidFill>
                  <a:srgbClr val="231F20"/>
                </a:solidFill>
                <a:latin typeface="Arial"/>
                <a:cs typeface="Arial"/>
              </a:rPr>
              <a:t> </a:t>
            </a:r>
            <a:r>
              <a:rPr sz="1654" dirty="0">
                <a:solidFill>
                  <a:srgbClr val="231F20"/>
                </a:solidFill>
                <a:latin typeface="Arial"/>
                <a:cs typeface="Arial"/>
              </a:rPr>
              <a:t>have</a:t>
            </a:r>
            <a:r>
              <a:rPr sz="1654" spc="71" dirty="0">
                <a:solidFill>
                  <a:srgbClr val="231F20"/>
                </a:solidFill>
                <a:latin typeface="Arial"/>
                <a:cs typeface="Arial"/>
              </a:rPr>
              <a:t> </a:t>
            </a:r>
            <a:r>
              <a:rPr sz="1654" dirty="0">
                <a:solidFill>
                  <a:srgbClr val="231F20"/>
                </a:solidFill>
                <a:latin typeface="Arial"/>
                <a:cs typeface="Arial"/>
              </a:rPr>
              <a:t>not</a:t>
            </a:r>
            <a:r>
              <a:rPr sz="1654" spc="47" dirty="0">
                <a:solidFill>
                  <a:srgbClr val="231F20"/>
                </a:solidFill>
                <a:latin typeface="Arial"/>
                <a:cs typeface="Arial"/>
              </a:rPr>
              <a:t> </a:t>
            </a:r>
            <a:r>
              <a:rPr sz="1654" spc="-24" dirty="0">
                <a:solidFill>
                  <a:srgbClr val="231F20"/>
                </a:solidFill>
                <a:latin typeface="Arial"/>
                <a:cs typeface="Arial"/>
              </a:rPr>
              <a:t>been </a:t>
            </a:r>
            <a:r>
              <a:rPr sz="1654" dirty="0">
                <a:solidFill>
                  <a:srgbClr val="231F20"/>
                </a:solidFill>
                <a:latin typeface="Arial"/>
                <a:cs typeface="Arial"/>
              </a:rPr>
              <a:t>sent</a:t>
            </a:r>
            <a:r>
              <a:rPr sz="1654" spc="24" dirty="0">
                <a:solidFill>
                  <a:srgbClr val="231F20"/>
                </a:solidFill>
                <a:latin typeface="Arial"/>
                <a:cs typeface="Arial"/>
              </a:rPr>
              <a:t> </a:t>
            </a:r>
            <a:r>
              <a:rPr sz="1654" dirty="0">
                <a:solidFill>
                  <a:srgbClr val="231F20"/>
                </a:solidFill>
                <a:latin typeface="Arial"/>
                <a:cs typeface="Arial"/>
              </a:rPr>
              <a:t>to</a:t>
            </a:r>
            <a:r>
              <a:rPr sz="1654" spc="47" dirty="0">
                <a:solidFill>
                  <a:srgbClr val="231F20"/>
                </a:solidFill>
                <a:latin typeface="Arial"/>
                <a:cs typeface="Arial"/>
              </a:rPr>
              <a:t> </a:t>
            </a:r>
            <a:r>
              <a:rPr sz="1654" dirty="0">
                <a:solidFill>
                  <a:srgbClr val="231F20"/>
                </a:solidFill>
                <a:latin typeface="Arial"/>
                <a:cs typeface="Arial"/>
              </a:rPr>
              <a:t>the</a:t>
            </a:r>
            <a:r>
              <a:rPr sz="1654" spc="47" dirty="0">
                <a:solidFill>
                  <a:srgbClr val="231F20"/>
                </a:solidFill>
                <a:latin typeface="Arial"/>
                <a:cs typeface="Arial"/>
              </a:rPr>
              <a:t> </a:t>
            </a:r>
            <a:r>
              <a:rPr sz="1654" spc="-12" dirty="0">
                <a:solidFill>
                  <a:srgbClr val="231F20"/>
                </a:solidFill>
                <a:latin typeface="Arial"/>
                <a:cs typeface="Arial"/>
              </a:rPr>
              <a:t>borrowe</a:t>
            </a:r>
            <a:r>
              <a:rPr lang="en-US" sz="1654" spc="-12" dirty="0">
                <a:solidFill>
                  <a:srgbClr val="231F20"/>
                </a:solidFill>
                <a:latin typeface="Arial"/>
                <a:cs typeface="Arial"/>
              </a:rPr>
              <a:t>r</a:t>
            </a:r>
            <a:endParaRPr lang="en-US" sz="1654" dirty="0">
              <a:latin typeface="Arial"/>
              <a:cs typeface="Arial"/>
            </a:endParaRPr>
          </a:p>
          <a:p>
            <a:pPr marL="348897" marR="6003" indent="-332390">
              <a:spcBef>
                <a:spcPts val="928"/>
              </a:spcBef>
              <a:buChar char="•"/>
              <a:tabLst>
                <a:tab pos="348897" algn="l"/>
                <a:tab pos="351148" algn="l"/>
              </a:tabLst>
            </a:pPr>
            <a:r>
              <a:rPr lang="en-US" sz="1654" dirty="0">
                <a:solidFill>
                  <a:srgbClr val="231F20"/>
                </a:solidFill>
                <a:latin typeface="Arial"/>
                <a:cs typeface="Arial"/>
              </a:rPr>
              <a:t>	If</a:t>
            </a:r>
            <a:r>
              <a:rPr lang="en-US" sz="1654" spc="18" dirty="0">
                <a:solidFill>
                  <a:srgbClr val="231F20"/>
                </a:solidFill>
                <a:latin typeface="Arial"/>
                <a:cs typeface="Arial"/>
              </a:rPr>
              <a:t> </a:t>
            </a:r>
            <a:r>
              <a:rPr lang="en-US" sz="1654" dirty="0">
                <a:solidFill>
                  <a:srgbClr val="231F20"/>
                </a:solidFill>
                <a:latin typeface="Arial"/>
                <a:cs typeface="Arial"/>
              </a:rPr>
              <a:t>any of</a:t>
            </a:r>
            <a:r>
              <a:rPr lang="en-US" sz="1654" spc="24" dirty="0">
                <a:solidFill>
                  <a:srgbClr val="231F20"/>
                </a:solidFill>
                <a:latin typeface="Arial"/>
                <a:cs typeface="Arial"/>
              </a:rPr>
              <a:t> </a:t>
            </a:r>
            <a:r>
              <a:rPr lang="en-US" sz="1654" dirty="0">
                <a:solidFill>
                  <a:srgbClr val="231F20"/>
                </a:solidFill>
                <a:latin typeface="Arial"/>
                <a:cs typeface="Arial"/>
              </a:rPr>
              <a:t>these</a:t>
            </a:r>
            <a:r>
              <a:rPr lang="en-US" sz="1654" spc="47" dirty="0">
                <a:solidFill>
                  <a:srgbClr val="231F20"/>
                </a:solidFill>
                <a:latin typeface="Arial"/>
                <a:cs typeface="Arial"/>
              </a:rPr>
              <a:t> </a:t>
            </a:r>
            <a:r>
              <a:rPr lang="en-US" sz="1654" dirty="0">
                <a:solidFill>
                  <a:srgbClr val="231F20"/>
                </a:solidFill>
                <a:latin typeface="Arial"/>
                <a:cs typeface="Arial"/>
              </a:rPr>
              <a:t>conditions</a:t>
            </a:r>
            <a:r>
              <a:rPr lang="en-US" sz="1654" spc="77" dirty="0">
                <a:solidFill>
                  <a:srgbClr val="231F20"/>
                </a:solidFill>
                <a:latin typeface="Arial"/>
                <a:cs typeface="Arial"/>
              </a:rPr>
              <a:t> </a:t>
            </a:r>
            <a:r>
              <a:rPr lang="en-US" sz="1654" dirty="0">
                <a:solidFill>
                  <a:srgbClr val="231F20"/>
                </a:solidFill>
                <a:latin typeface="Arial"/>
                <a:cs typeface="Arial"/>
              </a:rPr>
              <a:t>above</a:t>
            </a:r>
            <a:r>
              <a:rPr lang="en-US" sz="1654" spc="47" dirty="0">
                <a:solidFill>
                  <a:srgbClr val="231F20"/>
                </a:solidFill>
                <a:latin typeface="Arial"/>
                <a:cs typeface="Arial"/>
              </a:rPr>
              <a:t> </a:t>
            </a:r>
            <a:r>
              <a:rPr lang="en-US" sz="1654" dirty="0">
                <a:solidFill>
                  <a:srgbClr val="231F20"/>
                </a:solidFill>
                <a:latin typeface="Arial"/>
                <a:cs typeface="Arial"/>
              </a:rPr>
              <a:t>is</a:t>
            </a:r>
            <a:r>
              <a:rPr lang="en-US" sz="1654" spc="83" dirty="0">
                <a:solidFill>
                  <a:srgbClr val="231F20"/>
                </a:solidFill>
                <a:latin typeface="Arial"/>
                <a:cs typeface="Arial"/>
              </a:rPr>
              <a:t> </a:t>
            </a:r>
            <a:r>
              <a:rPr lang="en-US" sz="1654" dirty="0">
                <a:solidFill>
                  <a:srgbClr val="231F20"/>
                </a:solidFill>
                <a:latin typeface="Arial"/>
                <a:cs typeface="Arial"/>
              </a:rPr>
              <a:t>not</a:t>
            </a:r>
            <a:r>
              <a:rPr lang="en-US" sz="1654" spc="71" dirty="0">
                <a:solidFill>
                  <a:srgbClr val="231F20"/>
                </a:solidFill>
                <a:latin typeface="Arial"/>
                <a:cs typeface="Arial"/>
              </a:rPr>
              <a:t> </a:t>
            </a:r>
            <a:r>
              <a:rPr lang="en-US" sz="1654" spc="-12" dirty="0">
                <a:solidFill>
                  <a:srgbClr val="231F20"/>
                </a:solidFill>
                <a:latin typeface="Arial"/>
                <a:cs typeface="Arial"/>
              </a:rPr>
              <a:t>true, </a:t>
            </a:r>
            <a:r>
              <a:rPr lang="en-US" sz="1654" dirty="0">
                <a:solidFill>
                  <a:srgbClr val="231F20"/>
                </a:solidFill>
                <a:latin typeface="Arial"/>
                <a:cs typeface="Arial"/>
              </a:rPr>
              <a:t>the</a:t>
            </a:r>
            <a:r>
              <a:rPr lang="en-US" sz="1654" spc="30" dirty="0">
                <a:solidFill>
                  <a:srgbClr val="231F20"/>
                </a:solidFill>
                <a:latin typeface="Arial"/>
                <a:cs typeface="Arial"/>
              </a:rPr>
              <a:t> </a:t>
            </a:r>
            <a:r>
              <a:rPr lang="en-US" sz="1654" dirty="0">
                <a:solidFill>
                  <a:srgbClr val="231F20"/>
                </a:solidFill>
                <a:latin typeface="Arial"/>
                <a:cs typeface="Arial"/>
              </a:rPr>
              <a:t>the</a:t>
            </a:r>
            <a:r>
              <a:rPr lang="en-US" sz="1654" spc="35" dirty="0">
                <a:solidFill>
                  <a:srgbClr val="231F20"/>
                </a:solidFill>
                <a:latin typeface="Arial"/>
                <a:cs typeface="Arial"/>
              </a:rPr>
              <a:t> </a:t>
            </a:r>
            <a:r>
              <a:rPr lang="en-US" sz="1654" dirty="0">
                <a:solidFill>
                  <a:srgbClr val="231F20"/>
                </a:solidFill>
                <a:latin typeface="Arial"/>
                <a:cs typeface="Arial"/>
              </a:rPr>
              <a:t>user</a:t>
            </a:r>
            <a:r>
              <a:rPr lang="en-US" sz="1654" spc="-18" dirty="0">
                <a:solidFill>
                  <a:srgbClr val="231F20"/>
                </a:solidFill>
                <a:latin typeface="Arial"/>
                <a:cs typeface="Arial"/>
              </a:rPr>
              <a:t> </a:t>
            </a:r>
            <a:r>
              <a:rPr lang="en-US" sz="1654" dirty="0">
                <a:solidFill>
                  <a:srgbClr val="231F20"/>
                </a:solidFill>
                <a:latin typeface="Arial"/>
                <a:cs typeface="Arial"/>
              </a:rPr>
              <a:t>will</a:t>
            </a:r>
            <a:r>
              <a:rPr lang="en-US" sz="1654" spc="35" dirty="0">
                <a:solidFill>
                  <a:srgbClr val="231F20"/>
                </a:solidFill>
                <a:latin typeface="Arial"/>
                <a:cs typeface="Arial"/>
              </a:rPr>
              <a:t> </a:t>
            </a:r>
            <a:r>
              <a:rPr lang="en-US" sz="1654" dirty="0">
                <a:solidFill>
                  <a:srgbClr val="231F20"/>
                </a:solidFill>
                <a:latin typeface="Arial"/>
                <a:cs typeface="Arial"/>
              </a:rPr>
              <a:t>not</a:t>
            </a:r>
            <a:r>
              <a:rPr lang="en-US" sz="1654" spc="12" dirty="0">
                <a:solidFill>
                  <a:srgbClr val="231F20"/>
                </a:solidFill>
                <a:latin typeface="Arial"/>
                <a:cs typeface="Arial"/>
              </a:rPr>
              <a:t> </a:t>
            </a:r>
            <a:r>
              <a:rPr lang="en-US" sz="1654" dirty="0">
                <a:solidFill>
                  <a:srgbClr val="231F20"/>
                </a:solidFill>
                <a:latin typeface="Arial"/>
                <a:cs typeface="Arial"/>
              </a:rPr>
              <a:t>be</a:t>
            </a:r>
            <a:r>
              <a:rPr lang="en-US" sz="1654" spc="30" dirty="0">
                <a:solidFill>
                  <a:srgbClr val="231F20"/>
                </a:solidFill>
                <a:latin typeface="Arial"/>
                <a:cs typeface="Arial"/>
              </a:rPr>
              <a:t> </a:t>
            </a:r>
            <a:r>
              <a:rPr lang="en-US" sz="1654" dirty="0">
                <a:solidFill>
                  <a:srgbClr val="231F20"/>
                </a:solidFill>
                <a:latin typeface="Arial"/>
                <a:cs typeface="Arial"/>
              </a:rPr>
              <a:t>able</a:t>
            </a:r>
            <a:r>
              <a:rPr lang="en-US" sz="1654" spc="35" dirty="0">
                <a:solidFill>
                  <a:srgbClr val="231F20"/>
                </a:solidFill>
                <a:latin typeface="Arial"/>
                <a:cs typeface="Arial"/>
              </a:rPr>
              <a:t> </a:t>
            </a:r>
            <a:r>
              <a:rPr lang="en-US" sz="1654" dirty="0">
                <a:solidFill>
                  <a:srgbClr val="231F20"/>
                </a:solidFill>
                <a:latin typeface="Arial"/>
                <a:cs typeface="Arial"/>
              </a:rPr>
              <a:t>to</a:t>
            </a:r>
            <a:r>
              <a:rPr lang="en-US" sz="1654" spc="35" dirty="0">
                <a:solidFill>
                  <a:srgbClr val="231F20"/>
                </a:solidFill>
                <a:latin typeface="Arial"/>
                <a:cs typeface="Arial"/>
              </a:rPr>
              <a:t> </a:t>
            </a:r>
            <a:r>
              <a:rPr lang="en-US" sz="1654" spc="-12" dirty="0">
                <a:solidFill>
                  <a:srgbClr val="231F20"/>
                </a:solidFill>
                <a:latin typeface="Arial"/>
                <a:cs typeface="Arial"/>
              </a:rPr>
              <a:t>reimport the file.</a:t>
            </a:r>
            <a:endParaRPr lang="en-US" sz="1654" dirty="0">
              <a:latin typeface="Arial"/>
              <a:cs typeface="Arial"/>
            </a:endParaRPr>
          </a:p>
        </p:txBody>
      </p:sp>
      <p:pic>
        <p:nvPicPr>
          <p:cNvPr id="4" name="object 4"/>
          <p:cNvPicPr/>
          <p:nvPr/>
        </p:nvPicPr>
        <p:blipFill>
          <a:blip r:embed="rId2" cstate="print"/>
          <a:stretch>
            <a:fillRect/>
          </a:stretch>
        </p:blipFill>
        <p:spPr>
          <a:xfrm>
            <a:off x="536427" y="1438447"/>
            <a:ext cx="10781857" cy="3421497"/>
          </a:xfrm>
          <a:prstGeom prst="rect">
            <a:avLst/>
          </a:prstGeom>
        </p:spPr>
      </p:pic>
    </p:spTree>
    <p:extLst>
      <p:ext uri="{BB962C8B-B14F-4D97-AF65-F5344CB8AC3E}">
        <p14:creationId xmlns:p14="http://schemas.microsoft.com/office/powerpoint/2010/main" val="2196627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553936" y="658389"/>
            <a:ext cx="2868505" cy="555370"/>
          </a:xfrm>
          <a:prstGeom prst="rect">
            <a:avLst/>
          </a:prstGeom>
        </p:spPr>
        <p:txBody>
          <a:bodyPr vert="horz" wrap="square" lIns="0" tIns="18758" rIns="0" bIns="0" rtlCol="0" anchor="ctr">
            <a:spAutoFit/>
          </a:bodyPr>
          <a:lstStyle/>
          <a:p>
            <a:pPr marL="15006">
              <a:lnSpc>
                <a:spcPct val="100000"/>
              </a:lnSpc>
              <a:spcBef>
                <a:spcPts val="148"/>
              </a:spcBef>
            </a:pPr>
            <a:r>
              <a:rPr sz="3486" dirty="0"/>
              <a:t>Pipeline </a:t>
            </a:r>
            <a:r>
              <a:rPr sz="3486" spc="-24" dirty="0"/>
              <a:t>View</a:t>
            </a:r>
            <a:endParaRPr sz="3486" dirty="0"/>
          </a:p>
        </p:txBody>
      </p:sp>
      <p:sp>
        <p:nvSpPr>
          <p:cNvPr id="3" name="object 3"/>
          <p:cNvSpPr txBox="1"/>
          <p:nvPr/>
        </p:nvSpPr>
        <p:spPr>
          <a:xfrm>
            <a:off x="8054665" y="1958654"/>
            <a:ext cx="3601575" cy="2862471"/>
          </a:xfrm>
          <a:prstGeom prst="rect">
            <a:avLst/>
          </a:prstGeom>
        </p:spPr>
        <p:txBody>
          <a:bodyPr vert="horz" wrap="square" lIns="0" tIns="15007" rIns="0" bIns="0" rtlCol="0">
            <a:spAutoFit/>
          </a:bodyPr>
          <a:lstStyle/>
          <a:p>
            <a:pPr marL="254357" marR="6003" indent="-240101">
              <a:lnSpc>
                <a:spcPct val="116700"/>
              </a:lnSpc>
              <a:spcBef>
                <a:spcPts val="118"/>
              </a:spcBef>
              <a:buFont typeface="Arial"/>
              <a:buChar char="•"/>
              <a:tabLst>
                <a:tab pos="254357" algn="l"/>
              </a:tabLst>
            </a:pPr>
            <a:r>
              <a:rPr sz="1891" b="1" dirty="0">
                <a:solidFill>
                  <a:srgbClr val="231F20"/>
                </a:solidFill>
                <a:latin typeface="Arial"/>
                <a:cs typeface="Arial"/>
              </a:rPr>
              <a:t>View</a:t>
            </a:r>
            <a:r>
              <a:rPr sz="1891" b="1" spc="35" dirty="0">
                <a:solidFill>
                  <a:srgbClr val="231F20"/>
                </a:solidFill>
                <a:latin typeface="Arial"/>
                <a:cs typeface="Arial"/>
              </a:rPr>
              <a:t> </a:t>
            </a:r>
            <a:r>
              <a:rPr sz="1891" b="1" dirty="0">
                <a:solidFill>
                  <a:srgbClr val="231F20"/>
                </a:solidFill>
                <a:latin typeface="Arial"/>
                <a:cs typeface="Arial"/>
              </a:rPr>
              <a:t>and</a:t>
            </a:r>
            <a:r>
              <a:rPr sz="1891" b="1" spc="41" dirty="0">
                <a:solidFill>
                  <a:srgbClr val="231F20"/>
                </a:solidFill>
                <a:latin typeface="Arial"/>
                <a:cs typeface="Arial"/>
              </a:rPr>
              <a:t> </a:t>
            </a:r>
            <a:r>
              <a:rPr sz="1891" b="1" dirty="0">
                <a:solidFill>
                  <a:srgbClr val="231F20"/>
                </a:solidFill>
                <a:latin typeface="Arial"/>
                <a:cs typeface="Arial"/>
              </a:rPr>
              <a:t>sort</a:t>
            </a:r>
            <a:r>
              <a:rPr sz="1891" b="1" spc="18" dirty="0">
                <a:solidFill>
                  <a:srgbClr val="231F20"/>
                </a:solidFill>
                <a:latin typeface="Arial"/>
                <a:cs typeface="Arial"/>
              </a:rPr>
              <a:t> </a:t>
            </a:r>
            <a:r>
              <a:rPr sz="1891" b="1" dirty="0">
                <a:solidFill>
                  <a:srgbClr val="231F20"/>
                </a:solidFill>
                <a:latin typeface="Arial"/>
                <a:cs typeface="Arial"/>
              </a:rPr>
              <a:t>active</a:t>
            </a:r>
            <a:r>
              <a:rPr sz="1891" b="1" spc="65" dirty="0">
                <a:solidFill>
                  <a:srgbClr val="231F20"/>
                </a:solidFill>
                <a:latin typeface="Arial"/>
                <a:cs typeface="Arial"/>
              </a:rPr>
              <a:t> </a:t>
            </a:r>
            <a:r>
              <a:rPr sz="1891" b="1" spc="-24" dirty="0">
                <a:solidFill>
                  <a:srgbClr val="231F20"/>
                </a:solidFill>
                <a:latin typeface="Arial"/>
                <a:cs typeface="Arial"/>
              </a:rPr>
              <a:t>loans</a:t>
            </a:r>
            <a:r>
              <a:rPr sz="1891" b="1" spc="591" dirty="0">
                <a:solidFill>
                  <a:srgbClr val="231F20"/>
                </a:solidFill>
                <a:latin typeface="Arial"/>
                <a:cs typeface="Arial"/>
              </a:rPr>
              <a:t> </a:t>
            </a:r>
            <a:r>
              <a:rPr sz="1891" dirty="0">
                <a:solidFill>
                  <a:srgbClr val="231F20"/>
                </a:solidFill>
                <a:latin typeface="Arial"/>
                <a:cs typeface="Arial"/>
              </a:rPr>
              <a:t>by</a:t>
            </a:r>
            <a:r>
              <a:rPr sz="1891" spc="-12" dirty="0">
                <a:solidFill>
                  <a:srgbClr val="231F20"/>
                </a:solidFill>
                <a:latin typeface="Arial"/>
                <a:cs typeface="Arial"/>
              </a:rPr>
              <a:t> </a:t>
            </a:r>
            <a:r>
              <a:rPr sz="1891" dirty="0">
                <a:solidFill>
                  <a:srgbClr val="231F20"/>
                </a:solidFill>
                <a:latin typeface="Arial"/>
                <a:cs typeface="Arial"/>
              </a:rPr>
              <a:t>loan</a:t>
            </a:r>
            <a:r>
              <a:rPr sz="1891" spc="-6" dirty="0">
                <a:solidFill>
                  <a:srgbClr val="231F20"/>
                </a:solidFill>
                <a:latin typeface="Arial"/>
                <a:cs typeface="Arial"/>
              </a:rPr>
              <a:t> </a:t>
            </a:r>
            <a:r>
              <a:rPr sz="1891" dirty="0">
                <a:solidFill>
                  <a:srgbClr val="231F20"/>
                </a:solidFill>
                <a:latin typeface="Arial"/>
                <a:cs typeface="Arial"/>
              </a:rPr>
              <a:t>number,</a:t>
            </a:r>
            <a:r>
              <a:rPr sz="1891" spc="-77" dirty="0">
                <a:solidFill>
                  <a:srgbClr val="231F20"/>
                </a:solidFill>
                <a:latin typeface="Arial"/>
                <a:cs typeface="Arial"/>
              </a:rPr>
              <a:t> </a:t>
            </a:r>
            <a:r>
              <a:rPr sz="1891" spc="-12" dirty="0">
                <a:solidFill>
                  <a:srgbClr val="231F20"/>
                </a:solidFill>
                <a:latin typeface="Arial"/>
                <a:cs typeface="Arial"/>
              </a:rPr>
              <a:t>borrower </a:t>
            </a:r>
            <a:r>
              <a:rPr sz="1891" dirty="0">
                <a:solidFill>
                  <a:srgbClr val="231F20"/>
                </a:solidFill>
                <a:latin typeface="Arial"/>
                <a:cs typeface="Arial"/>
              </a:rPr>
              <a:t>name,</a:t>
            </a:r>
            <a:r>
              <a:rPr sz="1891" spc="-59" dirty="0">
                <a:solidFill>
                  <a:srgbClr val="231F20"/>
                </a:solidFill>
                <a:latin typeface="Arial"/>
                <a:cs typeface="Arial"/>
              </a:rPr>
              <a:t> </a:t>
            </a:r>
            <a:r>
              <a:rPr sz="1891" dirty="0">
                <a:solidFill>
                  <a:srgbClr val="231F20"/>
                </a:solidFill>
                <a:latin typeface="Arial"/>
                <a:cs typeface="Arial"/>
              </a:rPr>
              <a:t>loan</a:t>
            </a:r>
            <a:r>
              <a:rPr sz="1891" spc="-30" dirty="0">
                <a:solidFill>
                  <a:srgbClr val="231F20"/>
                </a:solidFill>
                <a:latin typeface="Arial"/>
                <a:cs typeface="Arial"/>
              </a:rPr>
              <a:t> </a:t>
            </a:r>
            <a:r>
              <a:rPr sz="1891" dirty="0">
                <a:solidFill>
                  <a:srgbClr val="231F20"/>
                </a:solidFill>
                <a:latin typeface="Arial"/>
                <a:cs typeface="Arial"/>
              </a:rPr>
              <a:t>amount</a:t>
            </a:r>
            <a:r>
              <a:rPr sz="1891" spc="12" dirty="0">
                <a:solidFill>
                  <a:srgbClr val="231F20"/>
                </a:solidFill>
                <a:latin typeface="Arial"/>
                <a:cs typeface="Arial"/>
              </a:rPr>
              <a:t> </a:t>
            </a:r>
            <a:r>
              <a:rPr sz="1891" dirty="0">
                <a:solidFill>
                  <a:srgbClr val="231F20"/>
                </a:solidFill>
                <a:latin typeface="Arial"/>
                <a:cs typeface="Arial"/>
              </a:rPr>
              <a:t>lock</a:t>
            </a:r>
            <a:r>
              <a:rPr sz="1891" spc="-12" dirty="0">
                <a:solidFill>
                  <a:srgbClr val="231F20"/>
                </a:solidFill>
                <a:latin typeface="Arial"/>
                <a:cs typeface="Arial"/>
              </a:rPr>
              <a:t> status, </a:t>
            </a:r>
            <a:r>
              <a:rPr sz="1891" dirty="0">
                <a:solidFill>
                  <a:srgbClr val="231F20"/>
                </a:solidFill>
                <a:latin typeface="Arial"/>
                <a:cs typeface="Arial"/>
              </a:rPr>
              <a:t>and</a:t>
            </a:r>
            <a:r>
              <a:rPr sz="1891" spc="-6" dirty="0">
                <a:solidFill>
                  <a:srgbClr val="231F20"/>
                </a:solidFill>
                <a:latin typeface="Arial"/>
                <a:cs typeface="Arial"/>
              </a:rPr>
              <a:t> </a:t>
            </a:r>
            <a:r>
              <a:rPr sz="1891" dirty="0">
                <a:solidFill>
                  <a:srgbClr val="231F20"/>
                </a:solidFill>
                <a:latin typeface="Arial"/>
                <a:cs typeface="Arial"/>
              </a:rPr>
              <a:t>lock</a:t>
            </a:r>
            <a:r>
              <a:rPr sz="1891" spc="-6" dirty="0">
                <a:solidFill>
                  <a:srgbClr val="231F20"/>
                </a:solidFill>
                <a:latin typeface="Arial"/>
                <a:cs typeface="Arial"/>
              </a:rPr>
              <a:t> </a:t>
            </a:r>
            <a:r>
              <a:rPr sz="1891" spc="-12" dirty="0">
                <a:solidFill>
                  <a:srgbClr val="231F20"/>
                </a:solidFill>
                <a:latin typeface="Arial"/>
                <a:cs typeface="Arial"/>
              </a:rPr>
              <a:t>expiration.</a:t>
            </a:r>
            <a:endParaRPr sz="1891" dirty="0">
              <a:latin typeface="Arial"/>
              <a:cs typeface="Arial"/>
            </a:endParaRPr>
          </a:p>
          <a:p>
            <a:pPr marL="254357" marR="457693" indent="-240101">
              <a:lnSpc>
                <a:spcPct val="116700"/>
              </a:lnSpc>
              <a:spcBef>
                <a:spcPts val="585"/>
              </a:spcBef>
              <a:buChar char="•"/>
              <a:tabLst>
                <a:tab pos="254357" algn="l"/>
              </a:tabLst>
            </a:pPr>
            <a:r>
              <a:rPr sz="1891" dirty="0">
                <a:solidFill>
                  <a:srgbClr val="231F20"/>
                </a:solidFill>
                <a:latin typeface="Arial"/>
                <a:cs typeface="Arial"/>
              </a:rPr>
              <a:t>Click</a:t>
            </a:r>
            <a:r>
              <a:rPr sz="1891" spc="-77" dirty="0">
                <a:solidFill>
                  <a:srgbClr val="231F20"/>
                </a:solidFill>
                <a:latin typeface="Arial"/>
                <a:cs typeface="Arial"/>
              </a:rPr>
              <a:t> </a:t>
            </a:r>
            <a:r>
              <a:rPr sz="1891" dirty="0">
                <a:solidFill>
                  <a:srgbClr val="231F20"/>
                </a:solidFill>
                <a:latin typeface="Arial"/>
                <a:cs typeface="Arial"/>
              </a:rPr>
              <a:t>on</a:t>
            </a:r>
            <a:r>
              <a:rPr sz="1891" spc="-89" dirty="0">
                <a:solidFill>
                  <a:srgbClr val="231F20"/>
                </a:solidFill>
                <a:latin typeface="Arial"/>
                <a:cs typeface="Arial"/>
              </a:rPr>
              <a:t> </a:t>
            </a:r>
            <a:r>
              <a:rPr sz="1891" dirty="0">
                <a:solidFill>
                  <a:srgbClr val="231F20"/>
                </a:solidFill>
                <a:latin typeface="Arial"/>
                <a:cs typeface="Arial"/>
              </a:rPr>
              <a:t>the</a:t>
            </a:r>
            <a:r>
              <a:rPr sz="1891" spc="-95" dirty="0">
                <a:solidFill>
                  <a:srgbClr val="231F20"/>
                </a:solidFill>
                <a:latin typeface="Arial"/>
                <a:cs typeface="Arial"/>
              </a:rPr>
              <a:t> </a:t>
            </a:r>
            <a:r>
              <a:rPr sz="1891" dirty="0">
                <a:solidFill>
                  <a:srgbClr val="231F20"/>
                </a:solidFill>
                <a:latin typeface="Arial"/>
                <a:cs typeface="Arial"/>
              </a:rPr>
              <a:t>loan</a:t>
            </a:r>
            <a:r>
              <a:rPr sz="1891" spc="-95" dirty="0">
                <a:solidFill>
                  <a:srgbClr val="231F20"/>
                </a:solidFill>
                <a:latin typeface="Arial"/>
                <a:cs typeface="Arial"/>
              </a:rPr>
              <a:t> </a:t>
            </a:r>
            <a:r>
              <a:rPr sz="1891" dirty="0">
                <a:solidFill>
                  <a:srgbClr val="231F20"/>
                </a:solidFill>
                <a:latin typeface="Arial"/>
                <a:cs typeface="Arial"/>
              </a:rPr>
              <a:t>number</a:t>
            </a:r>
            <a:r>
              <a:rPr sz="1891" spc="-71" dirty="0">
                <a:solidFill>
                  <a:srgbClr val="231F20"/>
                </a:solidFill>
                <a:latin typeface="Arial"/>
                <a:cs typeface="Arial"/>
              </a:rPr>
              <a:t> </a:t>
            </a:r>
            <a:r>
              <a:rPr sz="1891" spc="-30" dirty="0">
                <a:solidFill>
                  <a:srgbClr val="231F20"/>
                </a:solidFill>
                <a:latin typeface="Arial"/>
                <a:cs typeface="Arial"/>
              </a:rPr>
              <a:t>to </a:t>
            </a:r>
            <a:r>
              <a:rPr sz="1891" spc="-12" dirty="0">
                <a:solidFill>
                  <a:srgbClr val="231F20"/>
                </a:solidFill>
                <a:latin typeface="Arial"/>
                <a:cs typeface="Arial"/>
              </a:rPr>
              <a:t>enter</a:t>
            </a:r>
            <a:r>
              <a:rPr sz="1891" spc="-65" dirty="0">
                <a:solidFill>
                  <a:srgbClr val="231F20"/>
                </a:solidFill>
                <a:latin typeface="Arial"/>
                <a:cs typeface="Arial"/>
              </a:rPr>
              <a:t> </a:t>
            </a:r>
            <a:r>
              <a:rPr sz="1891" dirty="0">
                <a:solidFill>
                  <a:srgbClr val="231F20"/>
                </a:solidFill>
                <a:latin typeface="Arial"/>
                <a:cs typeface="Arial"/>
              </a:rPr>
              <a:t>the</a:t>
            </a:r>
            <a:r>
              <a:rPr sz="1891" spc="-89" dirty="0">
                <a:solidFill>
                  <a:srgbClr val="231F20"/>
                </a:solidFill>
                <a:latin typeface="Arial"/>
                <a:cs typeface="Arial"/>
              </a:rPr>
              <a:t> </a:t>
            </a:r>
            <a:r>
              <a:rPr sz="1891" spc="-12" dirty="0">
                <a:solidFill>
                  <a:srgbClr val="231F20"/>
                </a:solidFill>
                <a:latin typeface="Arial"/>
                <a:cs typeface="Arial"/>
              </a:rPr>
              <a:t>loan.</a:t>
            </a:r>
            <a:endParaRPr sz="1891" dirty="0">
              <a:latin typeface="Arial"/>
              <a:cs typeface="Arial"/>
            </a:endParaRPr>
          </a:p>
          <a:p>
            <a:pPr marL="254357" marR="246854" indent="-240101">
              <a:lnSpc>
                <a:spcPct val="116700"/>
              </a:lnSpc>
              <a:spcBef>
                <a:spcPts val="591"/>
              </a:spcBef>
              <a:buChar char="•"/>
              <a:tabLst>
                <a:tab pos="254357" algn="l"/>
              </a:tabLst>
            </a:pPr>
            <a:r>
              <a:rPr sz="1891" dirty="0">
                <a:solidFill>
                  <a:srgbClr val="231F20"/>
                </a:solidFill>
                <a:latin typeface="Arial"/>
                <a:cs typeface="Arial"/>
              </a:rPr>
              <a:t>Click the</a:t>
            </a:r>
            <a:r>
              <a:rPr sz="1891" spc="-18" dirty="0">
                <a:solidFill>
                  <a:srgbClr val="231F20"/>
                </a:solidFill>
                <a:latin typeface="Arial"/>
                <a:cs typeface="Arial"/>
              </a:rPr>
              <a:t> </a:t>
            </a:r>
            <a:r>
              <a:rPr sz="1891" dirty="0">
                <a:solidFill>
                  <a:srgbClr val="231F20"/>
                </a:solidFill>
                <a:latin typeface="Arial"/>
                <a:cs typeface="Arial"/>
              </a:rPr>
              <a:t>funded</a:t>
            </a:r>
            <a:r>
              <a:rPr sz="1891" spc="-18" dirty="0">
                <a:solidFill>
                  <a:srgbClr val="231F20"/>
                </a:solidFill>
                <a:latin typeface="Arial"/>
                <a:cs typeface="Arial"/>
              </a:rPr>
              <a:t> </a:t>
            </a:r>
            <a:r>
              <a:rPr sz="1891" dirty="0">
                <a:solidFill>
                  <a:srgbClr val="231F20"/>
                </a:solidFill>
                <a:latin typeface="Arial"/>
                <a:cs typeface="Arial"/>
              </a:rPr>
              <a:t>loans</a:t>
            </a:r>
            <a:r>
              <a:rPr sz="1891" spc="6" dirty="0">
                <a:solidFill>
                  <a:srgbClr val="231F20"/>
                </a:solidFill>
                <a:latin typeface="Arial"/>
                <a:cs typeface="Arial"/>
              </a:rPr>
              <a:t> </a:t>
            </a:r>
            <a:r>
              <a:rPr sz="1891" dirty="0">
                <a:solidFill>
                  <a:srgbClr val="231F20"/>
                </a:solidFill>
                <a:latin typeface="Arial"/>
                <a:cs typeface="Arial"/>
              </a:rPr>
              <a:t>to</a:t>
            </a:r>
            <a:r>
              <a:rPr sz="1891" spc="-24" dirty="0">
                <a:solidFill>
                  <a:srgbClr val="231F20"/>
                </a:solidFill>
                <a:latin typeface="Arial"/>
                <a:cs typeface="Arial"/>
              </a:rPr>
              <a:t> </a:t>
            </a:r>
            <a:r>
              <a:rPr sz="1891" spc="-30" dirty="0">
                <a:solidFill>
                  <a:srgbClr val="231F20"/>
                </a:solidFill>
                <a:latin typeface="Arial"/>
                <a:cs typeface="Arial"/>
              </a:rPr>
              <a:t>see </a:t>
            </a:r>
            <a:r>
              <a:rPr sz="1891" dirty="0">
                <a:solidFill>
                  <a:srgbClr val="231F20"/>
                </a:solidFill>
                <a:latin typeface="Arial"/>
                <a:cs typeface="Arial"/>
              </a:rPr>
              <a:t>older</a:t>
            </a:r>
            <a:r>
              <a:rPr sz="1891" spc="18" dirty="0">
                <a:solidFill>
                  <a:srgbClr val="231F20"/>
                </a:solidFill>
                <a:latin typeface="Arial"/>
                <a:cs typeface="Arial"/>
              </a:rPr>
              <a:t> </a:t>
            </a:r>
            <a:r>
              <a:rPr sz="1891" dirty="0">
                <a:solidFill>
                  <a:srgbClr val="231F20"/>
                </a:solidFill>
                <a:latin typeface="Arial"/>
                <a:cs typeface="Arial"/>
              </a:rPr>
              <a:t>loans</a:t>
            </a:r>
            <a:r>
              <a:rPr sz="1891" spc="24" dirty="0">
                <a:solidFill>
                  <a:srgbClr val="231F20"/>
                </a:solidFill>
                <a:latin typeface="Arial"/>
                <a:cs typeface="Arial"/>
              </a:rPr>
              <a:t> </a:t>
            </a:r>
            <a:r>
              <a:rPr sz="1891" dirty="0">
                <a:solidFill>
                  <a:srgbClr val="231F20"/>
                </a:solidFill>
                <a:latin typeface="Arial"/>
                <a:cs typeface="Arial"/>
              </a:rPr>
              <a:t>in your</a:t>
            </a:r>
            <a:r>
              <a:rPr sz="1891" spc="-47" dirty="0">
                <a:solidFill>
                  <a:srgbClr val="231F20"/>
                </a:solidFill>
                <a:latin typeface="Arial"/>
                <a:cs typeface="Arial"/>
              </a:rPr>
              <a:t> </a:t>
            </a:r>
            <a:r>
              <a:rPr sz="1891" spc="-12" dirty="0">
                <a:solidFill>
                  <a:srgbClr val="231F20"/>
                </a:solidFill>
                <a:latin typeface="Arial"/>
                <a:cs typeface="Arial"/>
              </a:rPr>
              <a:t>pipeline.</a:t>
            </a:r>
            <a:endParaRPr sz="1891" dirty="0">
              <a:latin typeface="Arial"/>
              <a:cs typeface="Arial"/>
            </a:endParaRPr>
          </a:p>
        </p:txBody>
      </p:sp>
      <p:pic>
        <p:nvPicPr>
          <p:cNvPr id="8" name="object 8"/>
          <p:cNvPicPr/>
          <p:nvPr/>
        </p:nvPicPr>
        <p:blipFill>
          <a:blip r:embed="rId2" cstate="print"/>
          <a:stretch>
            <a:fillRect/>
          </a:stretch>
        </p:blipFill>
        <p:spPr>
          <a:xfrm>
            <a:off x="535760" y="1538173"/>
            <a:ext cx="7079685" cy="4000782"/>
          </a:xfrm>
          <a:prstGeom prst="rect">
            <a:avLst/>
          </a:prstGeom>
        </p:spPr>
      </p:pic>
    </p:spTree>
    <p:extLst>
      <p:ext uri="{BB962C8B-B14F-4D97-AF65-F5344CB8AC3E}">
        <p14:creationId xmlns:p14="http://schemas.microsoft.com/office/powerpoint/2010/main" val="2687110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674278" y="567977"/>
            <a:ext cx="11064642" cy="749539"/>
          </a:xfrm>
          <a:prstGeom prst="rect">
            <a:avLst/>
          </a:prstGeom>
        </p:spPr>
        <p:txBody>
          <a:bodyPr vert="horz" wrap="square" lIns="0" tIns="211049" rIns="0" bIns="0" rtlCol="0" anchor="ctr">
            <a:spAutoFit/>
          </a:bodyPr>
          <a:lstStyle/>
          <a:p>
            <a:pPr>
              <a:lnSpc>
                <a:spcPct val="100000"/>
              </a:lnSpc>
              <a:spcBef>
                <a:spcPts val="148"/>
              </a:spcBef>
            </a:pPr>
            <a:r>
              <a:rPr sz="3486" dirty="0"/>
              <a:t>Reimporting</a:t>
            </a:r>
            <a:r>
              <a:rPr sz="3486" spc="6" dirty="0"/>
              <a:t> </a:t>
            </a:r>
            <a:r>
              <a:rPr sz="3486" dirty="0"/>
              <a:t>MISMO</a:t>
            </a:r>
            <a:r>
              <a:rPr sz="3486" spc="6" dirty="0"/>
              <a:t> </a:t>
            </a:r>
            <a:r>
              <a:rPr sz="3486" dirty="0"/>
              <a:t>3.4</a:t>
            </a:r>
            <a:r>
              <a:rPr sz="3486" spc="-30" dirty="0"/>
              <a:t> </a:t>
            </a:r>
            <a:r>
              <a:rPr sz="3486" dirty="0"/>
              <a:t>Loan</a:t>
            </a:r>
            <a:r>
              <a:rPr sz="3486" spc="12" dirty="0"/>
              <a:t> </a:t>
            </a:r>
            <a:r>
              <a:rPr sz="3486" spc="-24" dirty="0"/>
              <a:t>File</a:t>
            </a:r>
            <a:endParaRPr sz="3486" dirty="0"/>
          </a:p>
        </p:txBody>
      </p:sp>
      <p:pic>
        <p:nvPicPr>
          <p:cNvPr id="4" name="object 4"/>
          <p:cNvPicPr/>
          <p:nvPr/>
        </p:nvPicPr>
        <p:blipFill>
          <a:blip r:embed="rId2" cstate="print"/>
          <a:stretch>
            <a:fillRect/>
          </a:stretch>
        </p:blipFill>
        <p:spPr>
          <a:xfrm>
            <a:off x="852026" y="1641086"/>
            <a:ext cx="10487945" cy="3575829"/>
          </a:xfrm>
          <a:prstGeom prst="rect">
            <a:avLst/>
          </a:prstGeom>
        </p:spPr>
      </p:pic>
      <p:sp>
        <p:nvSpPr>
          <p:cNvPr id="5" name="TextBox 4">
            <a:extLst>
              <a:ext uri="{FF2B5EF4-FFF2-40B4-BE49-F238E27FC236}">
                <a16:creationId xmlns:a16="http://schemas.microsoft.com/office/drawing/2014/main" id="{EEB03DBC-4DD4-85E1-9BA5-39F8339DE844}"/>
              </a:ext>
            </a:extLst>
          </p:cNvPr>
          <p:cNvSpPr txBox="1"/>
          <p:nvPr/>
        </p:nvSpPr>
        <p:spPr>
          <a:xfrm>
            <a:off x="1143834" y="5427938"/>
            <a:ext cx="8643781" cy="965264"/>
          </a:xfrm>
          <a:prstGeom prst="rect">
            <a:avLst/>
          </a:prstGeom>
          <a:noFill/>
        </p:spPr>
        <p:txBody>
          <a:bodyPr wrap="square" rtlCol="0" anchor="ctr">
            <a:spAutoFit/>
          </a:bodyPr>
          <a:lstStyle/>
          <a:p>
            <a:pPr marL="337642" indent="-337642">
              <a:buFont typeface="Arial" panose="020B0604020202020204" pitchFamily="34" charset="0"/>
              <a:buChar char="•"/>
            </a:pPr>
            <a:r>
              <a:rPr lang="en-US" sz="1891" dirty="0">
                <a:latin typeface="Arial" panose="020B0604020202020204" pitchFamily="34" charset="0"/>
                <a:cs typeface="Arial" panose="020B0604020202020204" pitchFamily="34" charset="0"/>
              </a:rPr>
              <a:t>Upload a new 3.4 MISMO File</a:t>
            </a:r>
          </a:p>
          <a:p>
            <a:pPr marL="337642" indent="-337642">
              <a:buFont typeface="Arial" panose="020B0604020202020204" pitchFamily="34" charset="0"/>
              <a:buChar char="•"/>
            </a:pPr>
            <a:r>
              <a:rPr lang="en-US" sz="1891" dirty="0">
                <a:latin typeface="Arial" panose="020B0604020202020204" pitchFamily="34" charset="0"/>
                <a:cs typeface="Arial" panose="020B0604020202020204" pitchFamily="34" charset="0"/>
              </a:rPr>
              <a:t>Reimporting the file will walk the user through: Credit Score, REO &amp; Liability Linking, Itemized Fees, Address Validation</a:t>
            </a:r>
          </a:p>
        </p:txBody>
      </p:sp>
    </p:spTree>
    <p:extLst>
      <p:ext uri="{BB962C8B-B14F-4D97-AF65-F5344CB8AC3E}">
        <p14:creationId xmlns:p14="http://schemas.microsoft.com/office/powerpoint/2010/main" val="1743252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8624" y="4510006"/>
            <a:ext cx="10503409" cy="1661932"/>
          </a:xfrm>
          <a:prstGeom prst="rect">
            <a:avLst/>
          </a:prstGeom>
        </p:spPr>
        <p:txBody>
          <a:bodyPr vert="horz" wrap="square" lIns="0" tIns="20259" rIns="0" bIns="0" rtlCol="0">
            <a:spAutoFit/>
          </a:bodyPr>
          <a:lstStyle/>
          <a:p>
            <a:pPr marL="348897" indent="-333891">
              <a:spcBef>
                <a:spcPts val="160"/>
              </a:spcBef>
              <a:buChar char="•"/>
              <a:tabLst>
                <a:tab pos="348897" algn="l"/>
              </a:tabLst>
            </a:pPr>
            <a:r>
              <a:rPr dirty="0">
                <a:solidFill>
                  <a:srgbClr val="231F20"/>
                </a:solidFill>
                <a:latin typeface="Arial"/>
                <a:cs typeface="Arial"/>
              </a:rPr>
              <a:t>During</a:t>
            </a:r>
            <a:r>
              <a:rPr spc="47" dirty="0">
                <a:solidFill>
                  <a:srgbClr val="231F20"/>
                </a:solidFill>
                <a:latin typeface="Arial"/>
                <a:cs typeface="Arial"/>
              </a:rPr>
              <a:t> </a:t>
            </a:r>
            <a:r>
              <a:rPr dirty="0">
                <a:solidFill>
                  <a:srgbClr val="231F20"/>
                </a:solidFill>
                <a:latin typeface="Arial"/>
                <a:cs typeface="Arial"/>
              </a:rPr>
              <a:t>the</a:t>
            </a:r>
            <a:r>
              <a:rPr spc="53" dirty="0">
                <a:solidFill>
                  <a:srgbClr val="231F20"/>
                </a:solidFill>
                <a:latin typeface="Arial"/>
                <a:cs typeface="Arial"/>
              </a:rPr>
              <a:t> </a:t>
            </a:r>
            <a:r>
              <a:rPr dirty="0">
                <a:solidFill>
                  <a:srgbClr val="231F20"/>
                </a:solidFill>
                <a:latin typeface="Arial"/>
                <a:cs typeface="Arial"/>
              </a:rPr>
              <a:t>loan</a:t>
            </a:r>
            <a:r>
              <a:rPr spc="47" dirty="0">
                <a:solidFill>
                  <a:srgbClr val="231F20"/>
                </a:solidFill>
                <a:latin typeface="Arial"/>
                <a:cs typeface="Arial"/>
              </a:rPr>
              <a:t> </a:t>
            </a:r>
            <a:r>
              <a:rPr dirty="0">
                <a:solidFill>
                  <a:srgbClr val="231F20"/>
                </a:solidFill>
                <a:latin typeface="Arial"/>
                <a:cs typeface="Arial"/>
              </a:rPr>
              <a:t>creation,</a:t>
            </a:r>
            <a:r>
              <a:rPr spc="30" dirty="0">
                <a:solidFill>
                  <a:srgbClr val="231F20"/>
                </a:solidFill>
                <a:latin typeface="Arial"/>
                <a:cs typeface="Arial"/>
              </a:rPr>
              <a:t> </a:t>
            </a:r>
            <a:r>
              <a:rPr dirty="0">
                <a:solidFill>
                  <a:srgbClr val="231F20"/>
                </a:solidFill>
                <a:latin typeface="Arial"/>
                <a:cs typeface="Arial"/>
              </a:rPr>
              <a:t>BLU</a:t>
            </a:r>
            <a:r>
              <a:rPr spc="47" dirty="0">
                <a:solidFill>
                  <a:srgbClr val="231F20"/>
                </a:solidFill>
                <a:latin typeface="Arial"/>
                <a:cs typeface="Arial"/>
              </a:rPr>
              <a:t> </a:t>
            </a:r>
            <a:r>
              <a:rPr dirty="0">
                <a:solidFill>
                  <a:srgbClr val="231F20"/>
                </a:solidFill>
                <a:latin typeface="Arial"/>
                <a:cs typeface="Arial"/>
              </a:rPr>
              <a:t>will</a:t>
            </a:r>
            <a:r>
              <a:rPr spc="53" dirty="0">
                <a:solidFill>
                  <a:srgbClr val="231F20"/>
                </a:solidFill>
                <a:latin typeface="Arial"/>
                <a:cs typeface="Arial"/>
              </a:rPr>
              <a:t> </a:t>
            </a:r>
            <a:r>
              <a:rPr dirty="0">
                <a:solidFill>
                  <a:srgbClr val="231F20"/>
                </a:solidFill>
                <a:latin typeface="Arial"/>
                <a:cs typeface="Arial"/>
              </a:rPr>
              <a:t>detect</a:t>
            </a:r>
            <a:r>
              <a:rPr spc="24" dirty="0">
                <a:solidFill>
                  <a:srgbClr val="231F20"/>
                </a:solidFill>
                <a:latin typeface="Arial"/>
                <a:cs typeface="Arial"/>
              </a:rPr>
              <a:t> </a:t>
            </a:r>
            <a:r>
              <a:rPr dirty="0">
                <a:solidFill>
                  <a:srgbClr val="231F20"/>
                </a:solidFill>
                <a:latin typeface="Arial"/>
                <a:cs typeface="Arial"/>
              </a:rPr>
              <a:t>if</a:t>
            </a:r>
            <a:r>
              <a:rPr spc="24" dirty="0">
                <a:solidFill>
                  <a:srgbClr val="231F20"/>
                </a:solidFill>
                <a:latin typeface="Arial"/>
                <a:cs typeface="Arial"/>
              </a:rPr>
              <a:t> </a:t>
            </a:r>
            <a:r>
              <a:rPr dirty="0">
                <a:solidFill>
                  <a:srgbClr val="231F20"/>
                </a:solidFill>
                <a:latin typeface="Arial"/>
                <a:cs typeface="Arial"/>
              </a:rPr>
              <a:t>the</a:t>
            </a:r>
            <a:r>
              <a:rPr spc="53" dirty="0">
                <a:solidFill>
                  <a:srgbClr val="231F20"/>
                </a:solidFill>
                <a:latin typeface="Arial"/>
                <a:cs typeface="Arial"/>
              </a:rPr>
              <a:t> </a:t>
            </a:r>
            <a:r>
              <a:rPr spc="-24" dirty="0">
                <a:solidFill>
                  <a:srgbClr val="231F20"/>
                </a:solidFill>
                <a:latin typeface="Arial"/>
                <a:cs typeface="Arial"/>
              </a:rPr>
              <a:t>loan</a:t>
            </a:r>
            <a:r>
              <a:rPr lang="en-US" spc="-24" dirty="0">
                <a:latin typeface="Arial"/>
                <a:cs typeface="Arial"/>
              </a:rPr>
              <a:t> </a:t>
            </a:r>
            <a:r>
              <a:rPr dirty="0">
                <a:solidFill>
                  <a:srgbClr val="231F20"/>
                </a:solidFill>
                <a:latin typeface="Arial"/>
                <a:cs typeface="Arial"/>
              </a:rPr>
              <a:t>is</a:t>
            </a:r>
            <a:r>
              <a:rPr spc="24" dirty="0">
                <a:solidFill>
                  <a:srgbClr val="231F20"/>
                </a:solidFill>
                <a:latin typeface="Arial"/>
                <a:cs typeface="Arial"/>
              </a:rPr>
              <a:t> </a:t>
            </a:r>
            <a:r>
              <a:rPr dirty="0">
                <a:solidFill>
                  <a:srgbClr val="231F20"/>
                </a:solidFill>
                <a:latin typeface="Arial"/>
                <a:cs typeface="Arial"/>
              </a:rPr>
              <a:t>setup for</a:t>
            </a:r>
            <a:r>
              <a:rPr spc="24" dirty="0">
                <a:solidFill>
                  <a:srgbClr val="231F20"/>
                </a:solidFill>
                <a:latin typeface="Arial"/>
                <a:cs typeface="Arial"/>
              </a:rPr>
              <a:t> </a:t>
            </a:r>
            <a:r>
              <a:rPr dirty="0">
                <a:solidFill>
                  <a:srgbClr val="231F20"/>
                </a:solidFill>
                <a:latin typeface="Arial"/>
                <a:cs typeface="Arial"/>
              </a:rPr>
              <a:t>a </a:t>
            </a:r>
            <a:r>
              <a:rPr spc="-12" dirty="0">
                <a:solidFill>
                  <a:srgbClr val="231F20"/>
                </a:solidFill>
                <a:latin typeface="Arial"/>
                <a:cs typeface="Arial"/>
              </a:rPr>
              <a:t>Texas</a:t>
            </a:r>
            <a:r>
              <a:rPr spc="24" dirty="0">
                <a:solidFill>
                  <a:srgbClr val="231F20"/>
                </a:solidFill>
                <a:latin typeface="Arial"/>
                <a:cs typeface="Arial"/>
              </a:rPr>
              <a:t> </a:t>
            </a:r>
            <a:r>
              <a:rPr dirty="0">
                <a:solidFill>
                  <a:srgbClr val="231F20"/>
                </a:solidFill>
                <a:latin typeface="Arial"/>
                <a:cs typeface="Arial"/>
              </a:rPr>
              <a:t>Cash</a:t>
            </a:r>
            <a:r>
              <a:rPr spc="-6" dirty="0">
                <a:solidFill>
                  <a:srgbClr val="231F20"/>
                </a:solidFill>
                <a:latin typeface="Arial"/>
                <a:cs typeface="Arial"/>
              </a:rPr>
              <a:t> </a:t>
            </a:r>
            <a:r>
              <a:rPr dirty="0">
                <a:solidFill>
                  <a:srgbClr val="231F20"/>
                </a:solidFill>
                <a:latin typeface="Arial"/>
                <a:cs typeface="Arial"/>
              </a:rPr>
              <a:t>out</a:t>
            </a:r>
            <a:r>
              <a:rPr spc="47" dirty="0">
                <a:solidFill>
                  <a:srgbClr val="231F20"/>
                </a:solidFill>
                <a:latin typeface="Arial"/>
                <a:cs typeface="Arial"/>
              </a:rPr>
              <a:t> </a:t>
            </a:r>
            <a:r>
              <a:rPr dirty="0">
                <a:solidFill>
                  <a:srgbClr val="231F20"/>
                </a:solidFill>
                <a:latin typeface="Arial"/>
                <a:cs typeface="Arial"/>
              </a:rPr>
              <a:t>50(a)(6)</a:t>
            </a:r>
            <a:r>
              <a:rPr spc="24" dirty="0">
                <a:solidFill>
                  <a:srgbClr val="231F20"/>
                </a:solidFill>
                <a:latin typeface="Arial"/>
                <a:cs typeface="Arial"/>
              </a:rPr>
              <a:t> </a:t>
            </a:r>
            <a:r>
              <a:rPr dirty="0">
                <a:solidFill>
                  <a:srgbClr val="231F20"/>
                </a:solidFill>
                <a:latin typeface="Arial"/>
                <a:cs typeface="Arial"/>
              </a:rPr>
              <a:t>or</a:t>
            </a:r>
            <a:r>
              <a:rPr spc="24" dirty="0">
                <a:solidFill>
                  <a:srgbClr val="231F20"/>
                </a:solidFill>
                <a:latin typeface="Arial"/>
                <a:cs typeface="Arial"/>
              </a:rPr>
              <a:t> </a:t>
            </a:r>
            <a:r>
              <a:rPr spc="-12" dirty="0">
                <a:solidFill>
                  <a:srgbClr val="231F20"/>
                </a:solidFill>
                <a:latin typeface="Arial"/>
                <a:cs typeface="Arial"/>
              </a:rPr>
              <a:t>50(f)(2)</a:t>
            </a:r>
            <a:endParaRPr dirty="0">
              <a:latin typeface="Arial"/>
              <a:cs typeface="Arial"/>
            </a:endParaRPr>
          </a:p>
          <a:p>
            <a:pPr marL="346646" marR="290372" indent="-332390">
              <a:spcBef>
                <a:spcPts val="951"/>
              </a:spcBef>
              <a:buChar char="•"/>
              <a:tabLst>
                <a:tab pos="348897" algn="l"/>
              </a:tabLst>
            </a:pPr>
            <a:r>
              <a:rPr dirty="0">
                <a:solidFill>
                  <a:srgbClr val="231F20"/>
                </a:solidFill>
                <a:latin typeface="Arial"/>
                <a:cs typeface="Arial"/>
              </a:rPr>
              <a:t>If</a:t>
            </a:r>
            <a:r>
              <a:rPr spc="30" dirty="0">
                <a:solidFill>
                  <a:srgbClr val="231F20"/>
                </a:solidFill>
                <a:latin typeface="Arial"/>
                <a:cs typeface="Arial"/>
              </a:rPr>
              <a:t> </a:t>
            </a:r>
            <a:r>
              <a:rPr dirty="0">
                <a:solidFill>
                  <a:srgbClr val="231F20"/>
                </a:solidFill>
                <a:latin typeface="Arial"/>
                <a:cs typeface="Arial"/>
              </a:rPr>
              <a:t>applicable,</a:t>
            </a:r>
            <a:r>
              <a:rPr spc="30" dirty="0">
                <a:solidFill>
                  <a:srgbClr val="231F20"/>
                </a:solidFill>
                <a:latin typeface="Arial"/>
                <a:cs typeface="Arial"/>
              </a:rPr>
              <a:t> </a:t>
            </a:r>
            <a:r>
              <a:rPr dirty="0">
                <a:solidFill>
                  <a:srgbClr val="231F20"/>
                </a:solidFill>
                <a:latin typeface="Arial"/>
                <a:cs typeface="Arial"/>
              </a:rPr>
              <a:t>BLU</a:t>
            </a:r>
            <a:r>
              <a:rPr spc="53" dirty="0">
                <a:solidFill>
                  <a:srgbClr val="231F20"/>
                </a:solidFill>
                <a:latin typeface="Arial"/>
                <a:cs typeface="Arial"/>
              </a:rPr>
              <a:t> </a:t>
            </a:r>
            <a:r>
              <a:rPr dirty="0">
                <a:solidFill>
                  <a:srgbClr val="231F20"/>
                </a:solidFill>
                <a:latin typeface="Arial"/>
                <a:cs typeface="Arial"/>
              </a:rPr>
              <a:t>will</a:t>
            </a:r>
            <a:r>
              <a:rPr spc="59" dirty="0">
                <a:solidFill>
                  <a:srgbClr val="231F20"/>
                </a:solidFill>
                <a:latin typeface="Arial"/>
                <a:cs typeface="Arial"/>
              </a:rPr>
              <a:t> </a:t>
            </a:r>
            <a:r>
              <a:rPr dirty="0">
                <a:solidFill>
                  <a:srgbClr val="231F20"/>
                </a:solidFill>
                <a:latin typeface="Arial"/>
                <a:cs typeface="Arial"/>
              </a:rPr>
              <a:t>require</a:t>
            </a:r>
            <a:r>
              <a:rPr spc="53" dirty="0">
                <a:solidFill>
                  <a:srgbClr val="231F20"/>
                </a:solidFill>
                <a:latin typeface="Arial"/>
                <a:cs typeface="Arial"/>
              </a:rPr>
              <a:t> </a:t>
            </a:r>
            <a:r>
              <a:rPr dirty="0">
                <a:solidFill>
                  <a:srgbClr val="231F20"/>
                </a:solidFill>
                <a:latin typeface="Arial"/>
                <a:cs typeface="Arial"/>
              </a:rPr>
              <a:t>the</a:t>
            </a:r>
            <a:r>
              <a:rPr spc="59" dirty="0">
                <a:solidFill>
                  <a:srgbClr val="231F20"/>
                </a:solidFill>
                <a:latin typeface="Arial"/>
                <a:cs typeface="Arial"/>
              </a:rPr>
              <a:t> </a:t>
            </a:r>
            <a:r>
              <a:rPr dirty="0">
                <a:solidFill>
                  <a:srgbClr val="231F20"/>
                </a:solidFill>
                <a:latin typeface="Arial"/>
                <a:cs typeface="Arial"/>
              </a:rPr>
              <a:t>user</a:t>
            </a:r>
            <a:r>
              <a:rPr spc="6" dirty="0">
                <a:solidFill>
                  <a:srgbClr val="231F20"/>
                </a:solidFill>
                <a:latin typeface="Arial"/>
                <a:cs typeface="Arial"/>
              </a:rPr>
              <a:t> </a:t>
            </a:r>
            <a:r>
              <a:rPr dirty="0">
                <a:solidFill>
                  <a:srgbClr val="231F20"/>
                </a:solidFill>
                <a:latin typeface="Arial"/>
                <a:cs typeface="Arial"/>
              </a:rPr>
              <a:t>input</a:t>
            </a:r>
            <a:r>
              <a:rPr spc="30" dirty="0">
                <a:solidFill>
                  <a:srgbClr val="231F20"/>
                </a:solidFill>
                <a:latin typeface="Arial"/>
                <a:cs typeface="Arial"/>
              </a:rPr>
              <a:t> </a:t>
            </a:r>
            <a:r>
              <a:rPr spc="-30" dirty="0">
                <a:solidFill>
                  <a:srgbClr val="231F20"/>
                </a:solidFill>
                <a:latin typeface="Arial"/>
                <a:cs typeface="Arial"/>
              </a:rPr>
              <a:t>the </a:t>
            </a:r>
            <a:r>
              <a:rPr dirty="0">
                <a:solidFill>
                  <a:srgbClr val="231F20"/>
                </a:solidFill>
                <a:latin typeface="Arial"/>
                <a:cs typeface="Arial"/>
              </a:rPr>
              <a:t>non-obligate</a:t>
            </a:r>
            <a:r>
              <a:rPr spc="41" dirty="0">
                <a:solidFill>
                  <a:srgbClr val="231F20"/>
                </a:solidFill>
                <a:latin typeface="Arial"/>
                <a:cs typeface="Arial"/>
              </a:rPr>
              <a:t> </a:t>
            </a:r>
            <a:r>
              <a:rPr dirty="0">
                <a:solidFill>
                  <a:srgbClr val="231F20"/>
                </a:solidFill>
                <a:latin typeface="Arial"/>
                <a:cs typeface="Arial"/>
              </a:rPr>
              <a:t>individual(s) information</a:t>
            </a:r>
            <a:r>
              <a:rPr spc="41" dirty="0">
                <a:solidFill>
                  <a:srgbClr val="231F20"/>
                </a:solidFill>
                <a:latin typeface="Arial"/>
                <a:cs typeface="Arial"/>
              </a:rPr>
              <a:t> </a:t>
            </a:r>
            <a:r>
              <a:rPr lang="en-US" dirty="0">
                <a:solidFill>
                  <a:srgbClr val="231F20"/>
                </a:solidFill>
                <a:latin typeface="Arial"/>
                <a:cs typeface="Arial"/>
              </a:rPr>
              <a:t>to</a:t>
            </a:r>
            <a:r>
              <a:rPr spc="-30" dirty="0">
                <a:solidFill>
                  <a:srgbClr val="231F20"/>
                </a:solidFill>
                <a:latin typeface="Arial"/>
                <a:cs typeface="Arial"/>
              </a:rPr>
              <a:t> </a:t>
            </a:r>
            <a:r>
              <a:rPr dirty="0">
                <a:solidFill>
                  <a:srgbClr val="231F20"/>
                </a:solidFill>
                <a:latin typeface="Arial"/>
                <a:cs typeface="Arial"/>
              </a:rPr>
              <a:t>generate</a:t>
            </a:r>
            <a:r>
              <a:rPr spc="35" dirty="0">
                <a:solidFill>
                  <a:srgbClr val="231F20"/>
                </a:solidFill>
                <a:latin typeface="Arial"/>
                <a:cs typeface="Arial"/>
              </a:rPr>
              <a:t> </a:t>
            </a:r>
            <a:r>
              <a:rPr dirty="0">
                <a:solidFill>
                  <a:srgbClr val="231F20"/>
                </a:solidFill>
                <a:latin typeface="Arial"/>
                <a:cs typeface="Arial"/>
              </a:rPr>
              <a:t>the</a:t>
            </a:r>
            <a:r>
              <a:rPr spc="35" dirty="0">
                <a:solidFill>
                  <a:srgbClr val="231F20"/>
                </a:solidFill>
                <a:latin typeface="Arial"/>
                <a:cs typeface="Arial"/>
              </a:rPr>
              <a:t> </a:t>
            </a:r>
            <a:r>
              <a:rPr spc="-12" dirty="0">
                <a:solidFill>
                  <a:srgbClr val="231F20"/>
                </a:solidFill>
                <a:latin typeface="Arial"/>
                <a:cs typeface="Arial"/>
              </a:rPr>
              <a:t>Texas</a:t>
            </a:r>
            <a:r>
              <a:rPr spc="-18" dirty="0">
                <a:solidFill>
                  <a:srgbClr val="231F20"/>
                </a:solidFill>
                <a:latin typeface="Arial"/>
                <a:cs typeface="Arial"/>
              </a:rPr>
              <a:t> </a:t>
            </a:r>
            <a:r>
              <a:rPr dirty="0">
                <a:solidFill>
                  <a:srgbClr val="231F20"/>
                </a:solidFill>
                <a:latin typeface="Arial"/>
                <a:cs typeface="Arial"/>
              </a:rPr>
              <a:t>12-day</a:t>
            </a:r>
            <a:r>
              <a:rPr spc="-12" dirty="0">
                <a:solidFill>
                  <a:srgbClr val="231F20"/>
                </a:solidFill>
                <a:latin typeface="Arial"/>
                <a:cs typeface="Arial"/>
              </a:rPr>
              <a:t> </a:t>
            </a:r>
            <a:r>
              <a:rPr dirty="0">
                <a:solidFill>
                  <a:srgbClr val="231F20"/>
                </a:solidFill>
                <a:latin typeface="Arial"/>
                <a:cs typeface="Arial"/>
              </a:rPr>
              <a:t>notice</a:t>
            </a:r>
            <a:r>
              <a:rPr spc="30" dirty="0">
                <a:solidFill>
                  <a:srgbClr val="231F20"/>
                </a:solidFill>
                <a:latin typeface="Arial"/>
                <a:cs typeface="Arial"/>
              </a:rPr>
              <a:t> </a:t>
            </a:r>
            <a:r>
              <a:rPr spc="-12" dirty="0">
                <a:solidFill>
                  <a:srgbClr val="231F20"/>
                </a:solidFill>
                <a:latin typeface="Arial"/>
                <a:cs typeface="Arial"/>
              </a:rPr>
              <a:t>disclosure.</a:t>
            </a:r>
            <a:endParaRPr dirty="0">
              <a:latin typeface="Arial"/>
              <a:cs typeface="Arial"/>
            </a:endParaRPr>
          </a:p>
          <a:p>
            <a:pPr marL="348897" marR="165070" indent="-334641">
              <a:spcBef>
                <a:spcPts val="1022"/>
              </a:spcBef>
              <a:buChar char="•"/>
              <a:tabLst>
                <a:tab pos="348897" algn="l"/>
              </a:tabLst>
            </a:pPr>
            <a:r>
              <a:rPr dirty="0">
                <a:solidFill>
                  <a:srgbClr val="231F20"/>
                </a:solidFill>
                <a:latin typeface="Arial"/>
                <a:cs typeface="Arial"/>
              </a:rPr>
              <a:t>The</a:t>
            </a:r>
            <a:r>
              <a:rPr spc="53" dirty="0">
                <a:solidFill>
                  <a:srgbClr val="231F20"/>
                </a:solidFill>
                <a:latin typeface="Arial"/>
                <a:cs typeface="Arial"/>
              </a:rPr>
              <a:t> </a:t>
            </a:r>
            <a:r>
              <a:rPr dirty="0">
                <a:solidFill>
                  <a:srgbClr val="231F20"/>
                </a:solidFill>
                <a:latin typeface="Arial"/>
                <a:cs typeface="Arial"/>
              </a:rPr>
              <a:t>information</a:t>
            </a:r>
            <a:r>
              <a:rPr spc="59" dirty="0">
                <a:solidFill>
                  <a:srgbClr val="231F20"/>
                </a:solidFill>
                <a:latin typeface="Arial"/>
                <a:cs typeface="Arial"/>
              </a:rPr>
              <a:t> </a:t>
            </a:r>
            <a:r>
              <a:rPr dirty="0">
                <a:solidFill>
                  <a:srgbClr val="231F20"/>
                </a:solidFill>
                <a:latin typeface="Arial"/>
                <a:cs typeface="Arial"/>
              </a:rPr>
              <a:t>captured</a:t>
            </a:r>
            <a:r>
              <a:rPr spc="53" dirty="0">
                <a:solidFill>
                  <a:srgbClr val="231F20"/>
                </a:solidFill>
                <a:latin typeface="Arial"/>
                <a:cs typeface="Arial"/>
              </a:rPr>
              <a:t> </a:t>
            </a:r>
            <a:r>
              <a:rPr dirty="0">
                <a:solidFill>
                  <a:srgbClr val="231F20"/>
                </a:solidFill>
                <a:latin typeface="Arial"/>
                <a:cs typeface="Arial"/>
              </a:rPr>
              <a:t>will</a:t>
            </a:r>
            <a:r>
              <a:rPr spc="59" dirty="0">
                <a:solidFill>
                  <a:srgbClr val="231F20"/>
                </a:solidFill>
                <a:latin typeface="Arial"/>
                <a:cs typeface="Arial"/>
              </a:rPr>
              <a:t> </a:t>
            </a:r>
            <a:r>
              <a:rPr dirty="0">
                <a:solidFill>
                  <a:srgbClr val="231F20"/>
                </a:solidFill>
                <a:latin typeface="Arial"/>
                <a:cs typeface="Arial"/>
              </a:rPr>
              <a:t>allow</a:t>
            </a:r>
            <a:r>
              <a:rPr spc="71" dirty="0">
                <a:solidFill>
                  <a:srgbClr val="231F20"/>
                </a:solidFill>
                <a:latin typeface="Arial"/>
                <a:cs typeface="Arial"/>
              </a:rPr>
              <a:t> </a:t>
            </a:r>
            <a:r>
              <a:rPr dirty="0">
                <a:solidFill>
                  <a:srgbClr val="231F20"/>
                </a:solidFill>
                <a:latin typeface="Arial"/>
                <a:cs typeface="Arial"/>
              </a:rPr>
              <a:t>Newfi</a:t>
            </a:r>
            <a:r>
              <a:rPr spc="35" dirty="0">
                <a:solidFill>
                  <a:srgbClr val="231F20"/>
                </a:solidFill>
                <a:latin typeface="Arial"/>
                <a:cs typeface="Arial"/>
              </a:rPr>
              <a:t> </a:t>
            </a:r>
            <a:r>
              <a:rPr dirty="0">
                <a:solidFill>
                  <a:srgbClr val="231F20"/>
                </a:solidFill>
                <a:latin typeface="Arial"/>
                <a:cs typeface="Arial"/>
              </a:rPr>
              <a:t>to</a:t>
            </a:r>
            <a:r>
              <a:rPr spc="53" dirty="0">
                <a:solidFill>
                  <a:srgbClr val="231F20"/>
                </a:solidFill>
                <a:latin typeface="Arial"/>
                <a:cs typeface="Arial"/>
              </a:rPr>
              <a:t> </a:t>
            </a:r>
            <a:r>
              <a:rPr spc="-24" dirty="0">
                <a:solidFill>
                  <a:srgbClr val="231F20"/>
                </a:solidFill>
                <a:latin typeface="Arial"/>
                <a:cs typeface="Arial"/>
              </a:rPr>
              <a:t>send </a:t>
            </a:r>
            <a:r>
              <a:rPr dirty="0">
                <a:solidFill>
                  <a:srgbClr val="231F20"/>
                </a:solidFill>
                <a:latin typeface="Arial"/>
                <a:cs typeface="Arial"/>
              </a:rPr>
              <a:t>the</a:t>
            </a:r>
            <a:r>
              <a:rPr spc="65" dirty="0">
                <a:solidFill>
                  <a:srgbClr val="231F20"/>
                </a:solidFill>
                <a:latin typeface="Arial"/>
                <a:cs typeface="Arial"/>
              </a:rPr>
              <a:t> </a:t>
            </a:r>
            <a:r>
              <a:rPr dirty="0">
                <a:solidFill>
                  <a:srgbClr val="231F20"/>
                </a:solidFill>
                <a:latin typeface="Arial"/>
                <a:cs typeface="Arial"/>
              </a:rPr>
              <a:t>required</a:t>
            </a:r>
            <a:r>
              <a:rPr spc="71" dirty="0">
                <a:solidFill>
                  <a:srgbClr val="231F20"/>
                </a:solidFill>
                <a:latin typeface="Arial"/>
                <a:cs typeface="Arial"/>
              </a:rPr>
              <a:t> </a:t>
            </a:r>
            <a:r>
              <a:rPr dirty="0">
                <a:solidFill>
                  <a:srgbClr val="231F20"/>
                </a:solidFill>
                <a:latin typeface="Arial"/>
                <a:cs typeface="Arial"/>
              </a:rPr>
              <a:t>disclosures</a:t>
            </a:r>
            <a:r>
              <a:rPr spc="18" dirty="0">
                <a:solidFill>
                  <a:srgbClr val="231F20"/>
                </a:solidFill>
                <a:latin typeface="Arial"/>
                <a:cs typeface="Arial"/>
              </a:rPr>
              <a:t> </a:t>
            </a:r>
            <a:r>
              <a:rPr dirty="0">
                <a:solidFill>
                  <a:srgbClr val="231F20"/>
                </a:solidFill>
                <a:latin typeface="Arial"/>
                <a:cs typeface="Arial"/>
              </a:rPr>
              <a:t>to</a:t>
            </a:r>
            <a:r>
              <a:rPr spc="71" dirty="0">
                <a:solidFill>
                  <a:srgbClr val="231F20"/>
                </a:solidFill>
                <a:latin typeface="Arial"/>
                <a:cs typeface="Arial"/>
              </a:rPr>
              <a:t> </a:t>
            </a:r>
            <a:r>
              <a:rPr dirty="0">
                <a:solidFill>
                  <a:srgbClr val="231F20"/>
                </a:solidFill>
                <a:latin typeface="Arial"/>
                <a:cs typeface="Arial"/>
              </a:rPr>
              <a:t>the</a:t>
            </a:r>
            <a:r>
              <a:rPr spc="71" dirty="0">
                <a:solidFill>
                  <a:srgbClr val="231F20"/>
                </a:solidFill>
                <a:latin typeface="Arial"/>
                <a:cs typeface="Arial"/>
              </a:rPr>
              <a:t> </a:t>
            </a:r>
            <a:r>
              <a:rPr dirty="0">
                <a:solidFill>
                  <a:srgbClr val="231F20"/>
                </a:solidFill>
                <a:latin typeface="Arial"/>
                <a:cs typeface="Arial"/>
              </a:rPr>
              <a:t>non-</a:t>
            </a:r>
            <a:r>
              <a:rPr spc="-12" dirty="0">
                <a:solidFill>
                  <a:srgbClr val="231F20"/>
                </a:solidFill>
                <a:latin typeface="Arial"/>
                <a:cs typeface="Arial"/>
              </a:rPr>
              <a:t>obligate individual.</a:t>
            </a:r>
            <a:endParaRPr dirty="0">
              <a:latin typeface="Arial"/>
              <a:cs typeface="Arial"/>
            </a:endParaRPr>
          </a:p>
        </p:txBody>
      </p:sp>
      <p:sp>
        <p:nvSpPr>
          <p:cNvPr id="3" name="object 3" descr="$PPTXTitle"/>
          <p:cNvSpPr txBox="1">
            <a:spLocks noGrp="1"/>
          </p:cNvSpPr>
          <p:nvPr>
            <p:ph type="title"/>
          </p:nvPr>
        </p:nvSpPr>
        <p:spPr>
          <a:xfrm>
            <a:off x="598624" y="636573"/>
            <a:ext cx="8643781" cy="562320"/>
          </a:xfrm>
          <a:prstGeom prst="rect">
            <a:avLst/>
          </a:prstGeom>
        </p:spPr>
        <p:txBody>
          <a:bodyPr vert="horz" wrap="square" lIns="0" tIns="74282" rIns="0" bIns="0" rtlCol="0" anchor="ctr">
            <a:spAutoFit/>
          </a:bodyPr>
          <a:lstStyle/>
          <a:p>
            <a:pPr marL="15006" marR="6003">
              <a:lnSpc>
                <a:spcPts val="3805"/>
              </a:lnSpc>
              <a:spcBef>
                <a:spcPts val="585"/>
              </a:spcBef>
            </a:pPr>
            <a:r>
              <a:rPr sz="3486" dirty="0"/>
              <a:t>Texas</a:t>
            </a:r>
            <a:r>
              <a:rPr sz="3486" spc="-71" dirty="0"/>
              <a:t> </a:t>
            </a:r>
            <a:r>
              <a:rPr sz="3486" dirty="0"/>
              <a:t>Cash</a:t>
            </a:r>
            <a:r>
              <a:rPr sz="3486" spc="-106" dirty="0"/>
              <a:t> </a:t>
            </a:r>
            <a:r>
              <a:rPr sz="3486" dirty="0"/>
              <a:t>Out50(a)(6)</a:t>
            </a:r>
            <a:r>
              <a:rPr sz="3486" spc="-71" dirty="0"/>
              <a:t> </a:t>
            </a:r>
            <a:r>
              <a:rPr sz="3486" spc="-59" dirty="0"/>
              <a:t>&amp; </a:t>
            </a:r>
            <a:r>
              <a:rPr sz="3486" spc="-12" dirty="0"/>
              <a:t>50(f)(2)</a:t>
            </a:r>
            <a:endParaRPr sz="3486" dirty="0"/>
          </a:p>
        </p:txBody>
      </p:sp>
      <p:pic>
        <p:nvPicPr>
          <p:cNvPr id="4" name="object 4"/>
          <p:cNvPicPr/>
          <p:nvPr/>
        </p:nvPicPr>
        <p:blipFill>
          <a:blip r:embed="rId2" cstate="print"/>
          <a:stretch>
            <a:fillRect/>
          </a:stretch>
        </p:blipFill>
        <p:spPr>
          <a:xfrm>
            <a:off x="989081" y="1550530"/>
            <a:ext cx="10213838" cy="2354205"/>
          </a:xfrm>
          <a:prstGeom prst="rect">
            <a:avLst/>
          </a:prstGeom>
        </p:spPr>
      </p:pic>
    </p:spTree>
    <p:extLst>
      <p:ext uri="{BB962C8B-B14F-4D97-AF65-F5344CB8AC3E}">
        <p14:creationId xmlns:p14="http://schemas.microsoft.com/office/powerpoint/2010/main" val="1640429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1064" y="5451439"/>
            <a:ext cx="9346670" cy="1179749"/>
          </a:xfrm>
          <a:prstGeom prst="rect">
            <a:avLst/>
          </a:prstGeom>
        </p:spPr>
        <p:txBody>
          <a:bodyPr vert="horz" wrap="square" lIns="0" tIns="20259" rIns="0" bIns="0" rtlCol="0">
            <a:spAutoFit/>
          </a:bodyPr>
          <a:lstStyle/>
          <a:p>
            <a:pPr marL="348897" marR="6003" indent="-334641">
              <a:spcBef>
                <a:spcPts val="160"/>
              </a:spcBef>
              <a:buChar char="•"/>
              <a:tabLst>
                <a:tab pos="348897" algn="l"/>
              </a:tabLst>
            </a:pPr>
            <a:r>
              <a:rPr dirty="0">
                <a:solidFill>
                  <a:srgbClr val="231F20"/>
                </a:solidFill>
                <a:latin typeface="Arial"/>
                <a:cs typeface="Arial"/>
              </a:rPr>
              <a:t>After</a:t>
            </a:r>
            <a:r>
              <a:rPr spc="12" dirty="0">
                <a:solidFill>
                  <a:srgbClr val="231F20"/>
                </a:solidFill>
                <a:latin typeface="Arial"/>
                <a:cs typeface="Arial"/>
              </a:rPr>
              <a:t> </a:t>
            </a:r>
            <a:r>
              <a:rPr dirty="0">
                <a:solidFill>
                  <a:srgbClr val="231F20"/>
                </a:solidFill>
                <a:latin typeface="Arial"/>
                <a:cs typeface="Arial"/>
              </a:rPr>
              <a:t>the</a:t>
            </a:r>
            <a:r>
              <a:rPr spc="71" dirty="0">
                <a:solidFill>
                  <a:srgbClr val="231F20"/>
                </a:solidFill>
                <a:latin typeface="Arial"/>
                <a:cs typeface="Arial"/>
              </a:rPr>
              <a:t> </a:t>
            </a:r>
            <a:r>
              <a:rPr dirty="0">
                <a:solidFill>
                  <a:srgbClr val="231F20"/>
                </a:solidFill>
                <a:latin typeface="Arial"/>
                <a:cs typeface="Arial"/>
              </a:rPr>
              <a:t>loan</a:t>
            </a:r>
            <a:r>
              <a:rPr spc="65" dirty="0">
                <a:solidFill>
                  <a:srgbClr val="231F20"/>
                </a:solidFill>
                <a:latin typeface="Arial"/>
                <a:cs typeface="Arial"/>
              </a:rPr>
              <a:t> </a:t>
            </a:r>
            <a:r>
              <a:rPr dirty="0">
                <a:solidFill>
                  <a:srgbClr val="231F20"/>
                </a:solidFill>
                <a:latin typeface="Arial"/>
                <a:cs typeface="Arial"/>
              </a:rPr>
              <a:t>is</a:t>
            </a:r>
            <a:r>
              <a:rPr spc="18" dirty="0">
                <a:solidFill>
                  <a:srgbClr val="231F20"/>
                </a:solidFill>
                <a:latin typeface="Arial"/>
                <a:cs typeface="Arial"/>
              </a:rPr>
              <a:t> </a:t>
            </a:r>
            <a:r>
              <a:rPr dirty="0">
                <a:solidFill>
                  <a:srgbClr val="231F20"/>
                </a:solidFill>
                <a:latin typeface="Arial"/>
                <a:cs typeface="Arial"/>
              </a:rPr>
              <a:t>created</a:t>
            </a:r>
            <a:r>
              <a:rPr spc="65" dirty="0">
                <a:solidFill>
                  <a:srgbClr val="231F20"/>
                </a:solidFill>
                <a:latin typeface="Arial"/>
                <a:cs typeface="Arial"/>
              </a:rPr>
              <a:t> </a:t>
            </a:r>
            <a:r>
              <a:rPr dirty="0">
                <a:solidFill>
                  <a:srgbClr val="231F20"/>
                </a:solidFill>
                <a:latin typeface="Arial"/>
                <a:cs typeface="Arial"/>
              </a:rPr>
              <a:t>in</a:t>
            </a:r>
            <a:r>
              <a:rPr spc="65" dirty="0">
                <a:solidFill>
                  <a:srgbClr val="231F20"/>
                </a:solidFill>
                <a:latin typeface="Arial"/>
                <a:cs typeface="Arial"/>
              </a:rPr>
              <a:t> </a:t>
            </a:r>
            <a:r>
              <a:rPr dirty="0">
                <a:solidFill>
                  <a:srgbClr val="231F20"/>
                </a:solidFill>
                <a:latin typeface="Arial"/>
                <a:cs typeface="Arial"/>
              </a:rPr>
              <a:t>BLU,</a:t>
            </a:r>
            <a:r>
              <a:rPr spc="41" dirty="0">
                <a:solidFill>
                  <a:srgbClr val="231F20"/>
                </a:solidFill>
                <a:latin typeface="Arial"/>
                <a:cs typeface="Arial"/>
              </a:rPr>
              <a:t> </a:t>
            </a:r>
            <a:r>
              <a:rPr spc="-24" dirty="0">
                <a:solidFill>
                  <a:srgbClr val="231F20"/>
                </a:solidFill>
                <a:latin typeface="Arial"/>
                <a:cs typeface="Arial"/>
              </a:rPr>
              <a:t>users </a:t>
            </a:r>
            <a:r>
              <a:rPr dirty="0">
                <a:solidFill>
                  <a:srgbClr val="231F20"/>
                </a:solidFill>
                <a:latin typeface="Arial"/>
                <a:cs typeface="Arial"/>
              </a:rPr>
              <a:t>will</a:t>
            </a:r>
            <a:r>
              <a:rPr spc="53" dirty="0">
                <a:solidFill>
                  <a:srgbClr val="231F20"/>
                </a:solidFill>
                <a:latin typeface="Arial"/>
                <a:cs typeface="Arial"/>
              </a:rPr>
              <a:t> </a:t>
            </a:r>
            <a:r>
              <a:rPr dirty="0">
                <a:solidFill>
                  <a:srgbClr val="231F20"/>
                </a:solidFill>
                <a:latin typeface="Arial"/>
                <a:cs typeface="Arial"/>
              </a:rPr>
              <a:t>have</a:t>
            </a:r>
            <a:r>
              <a:rPr spc="59" dirty="0">
                <a:solidFill>
                  <a:srgbClr val="231F20"/>
                </a:solidFill>
                <a:latin typeface="Arial"/>
                <a:cs typeface="Arial"/>
              </a:rPr>
              <a:t> </a:t>
            </a:r>
            <a:r>
              <a:rPr dirty="0">
                <a:solidFill>
                  <a:srgbClr val="231F20"/>
                </a:solidFill>
                <a:latin typeface="Arial"/>
                <a:cs typeface="Arial"/>
              </a:rPr>
              <a:t>an</a:t>
            </a:r>
            <a:r>
              <a:rPr spc="59" dirty="0">
                <a:solidFill>
                  <a:srgbClr val="231F20"/>
                </a:solidFill>
                <a:latin typeface="Arial"/>
                <a:cs typeface="Arial"/>
              </a:rPr>
              <a:t> </a:t>
            </a:r>
            <a:r>
              <a:rPr dirty="0">
                <a:solidFill>
                  <a:srgbClr val="231F20"/>
                </a:solidFill>
                <a:latin typeface="Arial"/>
                <a:cs typeface="Arial"/>
              </a:rPr>
              <a:t>opportunity</a:t>
            </a:r>
            <a:r>
              <a:rPr spc="6" dirty="0">
                <a:solidFill>
                  <a:srgbClr val="231F20"/>
                </a:solidFill>
                <a:latin typeface="Arial"/>
                <a:cs typeface="Arial"/>
              </a:rPr>
              <a:t> </a:t>
            </a:r>
            <a:r>
              <a:rPr dirty="0">
                <a:solidFill>
                  <a:srgbClr val="231F20"/>
                </a:solidFill>
                <a:latin typeface="Arial"/>
                <a:cs typeface="Arial"/>
              </a:rPr>
              <a:t>to</a:t>
            </a:r>
            <a:r>
              <a:rPr spc="53" dirty="0">
                <a:solidFill>
                  <a:srgbClr val="231F20"/>
                </a:solidFill>
                <a:latin typeface="Arial"/>
                <a:cs typeface="Arial"/>
              </a:rPr>
              <a:t> </a:t>
            </a:r>
            <a:r>
              <a:rPr dirty="0">
                <a:solidFill>
                  <a:srgbClr val="231F20"/>
                </a:solidFill>
                <a:latin typeface="Arial"/>
                <a:cs typeface="Arial"/>
              </a:rPr>
              <a:t>update</a:t>
            </a:r>
            <a:r>
              <a:rPr spc="59" dirty="0">
                <a:solidFill>
                  <a:srgbClr val="231F20"/>
                </a:solidFill>
                <a:latin typeface="Arial"/>
                <a:cs typeface="Arial"/>
              </a:rPr>
              <a:t> </a:t>
            </a:r>
            <a:r>
              <a:rPr dirty="0">
                <a:solidFill>
                  <a:srgbClr val="231F20"/>
                </a:solidFill>
                <a:latin typeface="Arial"/>
                <a:cs typeface="Arial"/>
              </a:rPr>
              <a:t>to</a:t>
            </a:r>
            <a:r>
              <a:rPr spc="59" dirty="0">
                <a:solidFill>
                  <a:srgbClr val="231F20"/>
                </a:solidFill>
                <a:latin typeface="Arial"/>
                <a:cs typeface="Arial"/>
              </a:rPr>
              <a:t> </a:t>
            </a:r>
            <a:r>
              <a:rPr spc="-30" dirty="0">
                <a:solidFill>
                  <a:srgbClr val="231F20"/>
                </a:solidFill>
                <a:latin typeface="Arial"/>
                <a:cs typeface="Arial"/>
              </a:rPr>
              <a:t>add </a:t>
            </a:r>
            <a:r>
              <a:rPr dirty="0">
                <a:solidFill>
                  <a:srgbClr val="231F20"/>
                </a:solidFill>
                <a:latin typeface="Arial"/>
                <a:cs typeface="Arial"/>
              </a:rPr>
              <a:t>additional</a:t>
            </a:r>
            <a:r>
              <a:rPr spc="53" dirty="0">
                <a:solidFill>
                  <a:srgbClr val="231F20"/>
                </a:solidFill>
                <a:latin typeface="Arial"/>
                <a:cs typeface="Arial"/>
              </a:rPr>
              <a:t> </a:t>
            </a:r>
            <a:r>
              <a:rPr dirty="0">
                <a:solidFill>
                  <a:srgbClr val="231F20"/>
                </a:solidFill>
                <a:latin typeface="Arial"/>
                <a:cs typeface="Arial"/>
              </a:rPr>
              <a:t>non-obligate</a:t>
            </a:r>
            <a:r>
              <a:rPr spc="53" dirty="0">
                <a:solidFill>
                  <a:srgbClr val="231F20"/>
                </a:solidFill>
                <a:latin typeface="Arial"/>
                <a:cs typeface="Arial"/>
              </a:rPr>
              <a:t> </a:t>
            </a:r>
            <a:r>
              <a:rPr dirty="0">
                <a:solidFill>
                  <a:srgbClr val="231F20"/>
                </a:solidFill>
                <a:latin typeface="Arial"/>
                <a:cs typeface="Arial"/>
              </a:rPr>
              <a:t>individual(s) </a:t>
            </a:r>
            <a:r>
              <a:rPr spc="-30" dirty="0">
                <a:solidFill>
                  <a:srgbClr val="231F20"/>
                </a:solidFill>
                <a:latin typeface="Arial"/>
                <a:cs typeface="Arial"/>
              </a:rPr>
              <a:t>as </a:t>
            </a:r>
            <a:r>
              <a:rPr spc="-12" dirty="0">
                <a:solidFill>
                  <a:srgbClr val="231F20"/>
                </a:solidFill>
                <a:latin typeface="Arial"/>
                <a:cs typeface="Arial"/>
              </a:rPr>
              <a:t>necessary.</a:t>
            </a:r>
            <a:endParaRPr lang="en-US" spc="-12" dirty="0">
              <a:latin typeface="Arial"/>
              <a:cs typeface="Arial"/>
            </a:endParaRPr>
          </a:p>
          <a:p>
            <a:pPr marL="348897" marR="6003" indent="-334641">
              <a:spcBef>
                <a:spcPts val="160"/>
              </a:spcBef>
              <a:buChar char="•"/>
              <a:tabLst>
                <a:tab pos="348897" algn="l"/>
              </a:tabLst>
            </a:pPr>
            <a:r>
              <a:rPr dirty="0">
                <a:solidFill>
                  <a:srgbClr val="231F20"/>
                </a:solidFill>
                <a:latin typeface="Arial"/>
                <a:cs typeface="Arial"/>
              </a:rPr>
              <a:t>Click</a:t>
            </a:r>
            <a:r>
              <a:rPr spc="135" dirty="0">
                <a:solidFill>
                  <a:srgbClr val="231F20"/>
                </a:solidFill>
                <a:latin typeface="Arial"/>
                <a:cs typeface="Arial"/>
              </a:rPr>
              <a:t> </a:t>
            </a:r>
            <a:r>
              <a:rPr dirty="0">
                <a:solidFill>
                  <a:srgbClr val="231F20"/>
                </a:solidFill>
                <a:latin typeface="Arial"/>
                <a:cs typeface="Arial"/>
              </a:rPr>
              <a:t>the</a:t>
            </a:r>
            <a:r>
              <a:rPr spc="65" dirty="0">
                <a:solidFill>
                  <a:srgbClr val="231F20"/>
                </a:solidFill>
                <a:latin typeface="Arial"/>
                <a:cs typeface="Arial"/>
              </a:rPr>
              <a:t> </a:t>
            </a:r>
            <a:r>
              <a:rPr b="1" dirty="0">
                <a:solidFill>
                  <a:srgbClr val="F47824"/>
                </a:solidFill>
                <a:latin typeface="Arial"/>
                <a:cs typeface="Arial"/>
              </a:rPr>
              <a:t>“TX</a:t>
            </a:r>
            <a:r>
              <a:rPr b="1" spc="47" dirty="0">
                <a:solidFill>
                  <a:srgbClr val="F47824"/>
                </a:solidFill>
                <a:latin typeface="Arial"/>
                <a:cs typeface="Arial"/>
              </a:rPr>
              <a:t> </a:t>
            </a:r>
            <a:r>
              <a:rPr b="1" dirty="0">
                <a:solidFill>
                  <a:srgbClr val="F47824"/>
                </a:solidFill>
                <a:latin typeface="Arial"/>
                <a:cs typeface="Arial"/>
              </a:rPr>
              <a:t>NON-</a:t>
            </a:r>
            <a:r>
              <a:rPr b="1" spc="-12" dirty="0">
                <a:solidFill>
                  <a:srgbClr val="F47824"/>
                </a:solidFill>
                <a:latin typeface="Arial"/>
                <a:cs typeface="Arial"/>
              </a:rPr>
              <a:t>OBLIGATE </a:t>
            </a:r>
            <a:r>
              <a:rPr b="1" dirty="0">
                <a:solidFill>
                  <a:srgbClr val="F47824"/>
                </a:solidFill>
                <a:latin typeface="Arial"/>
                <a:cs typeface="Arial"/>
              </a:rPr>
              <a:t>INDIVIDUALS”</a:t>
            </a:r>
            <a:r>
              <a:rPr b="1" spc="100" dirty="0">
                <a:solidFill>
                  <a:srgbClr val="F47824"/>
                </a:solidFill>
                <a:latin typeface="Arial"/>
                <a:cs typeface="Arial"/>
              </a:rPr>
              <a:t> </a:t>
            </a:r>
            <a:r>
              <a:rPr dirty="0">
                <a:solidFill>
                  <a:srgbClr val="231F20"/>
                </a:solidFill>
                <a:latin typeface="Arial"/>
                <a:cs typeface="Arial"/>
              </a:rPr>
              <a:t>link</a:t>
            </a:r>
            <a:r>
              <a:rPr spc="124" dirty="0">
                <a:solidFill>
                  <a:srgbClr val="231F20"/>
                </a:solidFill>
                <a:latin typeface="Arial"/>
                <a:cs typeface="Arial"/>
              </a:rPr>
              <a:t> </a:t>
            </a:r>
            <a:r>
              <a:rPr dirty="0">
                <a:solidFill>
                  <a:srgbClr val="231F20"/>
                </a:solidFill>
                <a:latin typeface="Arial"/>
                <a:cs typeface="Arial"/>
              </a:rPr>
              <a:t>from</a:t>
            </a:r>
            <a:r>
              <a:rPr spc="35" dirty="0">
                <a:solidFill>
                  <a:srgbClr val="231F20"/>
                </a:solidFill>
                <a:latin typeface="Arial"/>
                <a:cs typeface="Arial"/>
              </a:rPr>
              <a:t> </a:t>
            </a:r>
            <a:r>
              <a:rPr dirty="0">
                <a:solidFill>
                  <a:srgbClr val="231F20"/>
                </a:solidFill>
                <a:latin typeface="Arial"/>
                <a:cs typeface="Arial"/>
              </a:rPr>
              <a:t>the</a:t>
            </a:r>
            <a:r>
              <a:rPr spc="89" dirty="0">
                <a:solidFill>
                  <a:srgbClr val="231F20"/>
                </a:solidFill>
                <a:latin typeface="Arial"/>
                <a:cs typeface="Arial"/>
              </a:rPr>
              <a:t> </a:t>
            </a:r>
            <a:r>
              <a:rPr spc="-24" dirty="0">
                <a:solidFill>
                  <a:srgbClr val="231F20"/>
                </a:solidFill>
                <a:latin typeface="Arial"/>
                <a:cs typeface="Arial"/>
              </a:rPr>
              <a:t>menu </a:t>
            </a:r>
            <a:r>
              <a:rPr spc="-12" dirty="0">
                <a:solidFill>
                  <a:srgbClr val="231F20"/>
                </a:solidFill>
                <a:latin typeface="Arial"/>
                <a:cs typeface="Arial"/>
              </a:rPr>
              <a:t>options.</a:t>
            </a:r>
            <a:endParaRPr lang="en-US" spc="-12" dirty="0">
              <a:latin typeface="Arial"/>
              <a:cs typeface="Arial"/>
            </a:endParaRPr>
          </a:p>
          <a:p>
            <a:pPr marL="348897" marR="6003" indent="-334641">
              <a:spcBef>
                <a:spcPts val="160"/>
              </a:spcBef>
              <a:buChar char="•"/>
              <a:tabLst>
                <a:tab pos="348897" algn="l"/>
              </a:tabLst>
            </a:pPr>
            <a:r>
              <a:rPr dirty="0">
                <a:solidFill>
                  <a:srgbClr val="231F20"/>
                </a:solidFill>
                <a:latin typeface="Arial"/>
                <a:cs typeface="Arial"/>
              </a:rPr>
              <a:t>The</a:t>
            </a:r>
            <a:r>
              <a:rPr spc="53" dirty="0">
                <a:solidFill>
                  <a:srgbClr val="231F20"/>
                </a:solidFill>
                <a:latin typeface="Arial"/>
                <a:cs typeface="Arial"/>
              </a:rPr>
              <a:t> </a:t>
            </a:r>
            <a:r>
              <a:rPr dirty="0">
                <a:solidFill>
                  <a:srgbClr val="231F20"/>
                </a:solidFill>
                <a:latin typeface="Arial"/>
                <a:cs typeface="Arial"/>
              </a:rPr>
              <a:t>information</a:t>
            </a:r>
            <a:r>
              <a:rPr spc="53" dirty="0">
                <a:solidFill>
                  <a:srgbClr val="231F20"/>
                </a:solidFill>
                <a:latin typeface="Arial"/>
                <a:cs typeface="Arial"/>
              </a:rPr>
              <a:t> </a:t>
            </a:r>
            <a:r>
              <a:rPr dirty="0">
                <a:solidFill>
                  <a:srgbClr val="231F20"/>
                </a:solidFill>
                <a:latin typeface="Arial"/>
                <a:cs typeface="Arial"/>
              </a:rPr>
              <a:t>captured</a:t>
            </a:r>
            <a:r>
              <a:rPr spc="53" dirty="0">
                <a:solidFill>
                  <a:srgbClr val="231F20"/>
                </a:solidFill>
                <a:latin typeface="Arial"/>
                <a:cs typeface="Arial"/>
              </a:rPr>
              <a:t> </a:t>
            </a:r>
            <a:r>
              <a:rPr dirty="0">
                <a:solidFill>
                  <a:srgbClr val="231F20"/>
                </a:solidFill>
                <a:latin typeface="Arial"/>
                <a:cs typeface="Arial"/>
              </a:rPr>
              <a:t>on</a:t>
            </a:r>
            <a:r>
              <a:rPr spc="53" dirty="0">
                <a:solidFill>
                  <a:srgbClr val="231F20"/>
                </a:solidFill>
                <a:latin typeface="Arial"/>
                <a:cs typeface="Arial"/>
              </a:rPr>
              <a:t> </a:t>
            </a:r>
            <a:r>
              <a:rPr dirty="0">
                <a:solidFill>
                  <a:srgbClr val="231F20"/>
                </a:solidFill>
                <a:latin typeface="Arial"/>
                <a:cs typeface="Arial"/>
              </a:rPr>
              <a:t>this</a:t>
            </a:r>
            <a:r>
              <a:rPr spc="83" dirty="0">
                <a:solidFill>
                  <a:srgbClr val="231F20"/>
                </a:solidFill>
                <a:latin typeface="Arial"/>
                <a:cs typeface="Arial"/>
              </a:rPr>
              <a:t> </a:t>
            </a:r>
            <a:r>
              <a:rPr spc="-12" dirty="0">
                <a:solidFill>
                  <a:srgbClr val="231F20"/>
                </a:solidFill>
                <a:latin typeface="Arial"/>
                <a:cs typeface="Arial"/>
              </a:rPr>
              <a:t>screen </a:t>
            </a:r>
            <a:r>
              <a:rPr dirty="0">
                <a:solidFill>
                  <a:srgbClr val="231F20"/>
                </a:solidFill>
                <a:latin typeface="Arial"/>
                <a:cs typeface="Arial"/>
              </a:rPr>
              <a:t>will</a:t>
            </a:r>
            <a:r>
              <a:rPr spc="35" dirty="0">
                <a:solidFill>
                  <a:srgbClr val="231F20"/>
                </a:solidFill>
                <a:latin typeface="Arial"/>
                <a:cs typeface="Arial"/>
              </a:rPr>
              <a:t> </a:t>
            </a:r>
            <a:r>
              <a:rPr dirty="0">
                <a:solidFill>
                  <a:srgbClr val="231F20"/>
                </a:solidFill>
                <a:latin typeface="Arial"/>
                <a:cs typeface="Arial"/>
              </a:rPr>
              <a:t>be</a:t>
            </a:r>
            <a:r>
              <a:rPr spc="35" dirty="0">
                <a:solidFill>
                  <a:srgbClr val="231F20"/>
                </a:solidFill>
                <a:latin typeface="Arial"/>
                <a:cs typeface="Arial"/>
              </a:rPr>
              <a:t> </a:t>
            </a:r>
            <a:r>
              <a:rPr dirty="0">
                <a:solidFill>
                  <a:srgbClr val="231F20"/>
                </a:solidFill>
                <a:latin typeface="Arial"/>
                <a:cs typeface="Arial"/>
              </a:rPr>
              <a:t>used</a:t>
            </a:r>
            <a:r>
              <a:rPr spc="41" dirty="0">
                <a:solidFill>
                  <a:srgbClr val="231F20"/>
                </a:solidFill>
                <a:latin typeface="Arial"/>
                <a:cs typeface="Arial"/>
              </a:rPr>
              <a:t> </a:t>
            </a:r>
            <a:r>
              <a:rPr dirty="0">
                <a:solidFill>
                  <a:srgbClr val="231F20"/>
                </a:solidFill>
                <a:latin typeface="Arial"/>
                <a:cs typeface="Arial"/>
              </a:rPr>
              <a:t>to</a:t>
            </a:r>
            <a:r>
              <a:rPr spc="35" dirty="0">
                <a:solidFill>
                  <a:srgbClr val="231F20"/>
                </a:solidFill>
                <a:latin typeface="Arial"/>
                <a:cs typeface="Arial"/>
              </a:rPr>
              <a:t> </a:t>
            </a:r>
            <a:r>
              <a:rPr dirty="0">
                <a:solidFill>
                  <a:srgbClr val="231F20"/>
                </a:solidFill>
                <a:latin typeface="Arial"/>
                <a:cs typeface="Arial"/>
              </a:rPr>
              <a:t>send</a:t>
            </a:r>
            <a:r>
              <a:rPr spc="41" dirty="0">
                <a:solidFill>
                  <a:srgbClr val="231F20"/>
                </a:solidFill>
                <a:latin typeface="Arial"/>
                <a:cs typeface="Arial"/>
              </a:rPr>
              <a:t> </a:t>
            </a:r>
            <a:r>
              <a:rPr dirty="0">
                <a:solidFill>
                  <a:srgbClr val="231F20"/>
                </a:solidFill>
                <a:latin typeface="Arial"/>
                <a:cs typeface="Arial"/>
              </a:rPr>
              <a:t>the</a:t>
            </a:r>
            <a:r>
              <a:rPr spc="35" dirty="0">
                <a:solidFill>
                  <a:srgbClr val="231F20"/>
                </a:solidFill>
                <a:latin typeface="Arial"/>
                <a:cs typeface="Arial"/>
              </a:rPr>
              <a:t> </a:t>
            </a:r>
            <a:r>
              <a:rPr dirty="0">
                <a:solidFill>
                  <a:srgbClr val="231F20"/>
                </a:solidFill>
                <a:latin typeface="Arial"/>
                <a:cs typeface="Arial"/>
              </a:rPr>
              <a:t>12-</a:t>
            </a:r>
            <a:r>
              <a:rPr spc="-30" dirty="0">
                <a:solidFill>
                  <a:srgbClr val="231F20"/>
                </a:solidFill>
                <a:latin typeface="Arial"/>
                <a:cs typeface="Arial"/>
              </a:rPr>
              <a:t>Day </a:t>
            </a:r>
            <a:r>
              <a:rPr spc="-12" dirty="0">
                <a:solidFill>
                  <a:srgbClr val="231F20"/>
                </a:solidFill>
                <a:latin typeface="Arial"/>
                <a:cs typeface="Arial"/>
              </a:rPr>
              <a:t>disclosure.</a:t>
            </a:r>
            <a:endParaRPr dirty="0">
              <a:latin typeface="Arial"/>
              <a:cs typeface="Arial"/>
            </a:endParaRPr>
          </a:p>
        </p:txBody>
      </p:sp>
      <p:sp>
        <p:nvSpPr>
          <p:cNvPr id="3" name="object 3" descr="$PPTXTitle"/>
          <p:cNvSpPr txBox="1">
            <a:spLocks noGrp="1"/>
          </p:cNvSpPr>
          <p:nvPr>
            <p:ph type="title"/>
          </p:nvPr>
        </p:nvSpPr>
        <p:spPr>
          <a:xfrm>
            <a:off x="518197" y="515127"/>
            <a:ext cx="11155606" cy="763781"/>
          </a:xfrm>
          <a:prstGeom prst="rect">
            <a:avLst/>
          </a:prstGeom>
        </p:spPr>
        <p:txBody>
          <a:bodyPr vert="horz" wrap="square" lIns="0" tIns="171178" rIns="0" bIns="0" rtlCol="0" anchor="ctr">
            <a:spAutoFit/>
          </a:bodyPr>
          <a:lstStyle/>
          <a:p>
            <a:pPr marL="288872">
              <a:lnSpc>
                <a:spcPct val="100000"/>
              </a:lnSpc>
              <a:spcBef>
                <a:spcPts val="154"/>
              </a:spcBef>
            </a:pPr>
            <a:r>
              <a:rPr spc="-12" dirty="0"/>
              <a:t>Texas</a:t>
            </a:r>
            <a:r>
              <a:rPr spc="-47" dirty="0"/>
              <a:t> </a:t>
            </a:r>
            <a:r>
              <a:rPr dirty="0"/>
              <a:t>Cash</a:t>
            </a:r>
            <a:r>
              <a:rPr spc="-30" dirty="0"/>
              <a:t> </a:t>
            </a:r>
            <a:r>
              <a:rPr dirty="0"/>
              <a:t>Out50(a)(6)</a:t>
            </a:r>
            <a:r>
              <a:rPr spc="24" dirty="0"/>
              <a:t> </a:t>
            </a:r>
            <a:r>
              <a:rPr dirty="0"/>
              <a:t>&amp;</a:t>
            </a:r>
            <a:r>
              <a:rPr spc="-18" dirty="0"/>
              <a:t> </a:t>
            </a:r>
            <a:r>
              <a:rPr spc="-12" dirty="0"/>
              <a:t>50(f)(2)</a:t>
            </a:r>
          </a:p>
        </p:txBody>
      </p:sp>
      <p:pic>
        <p:nvPicPr>
          <p:cNvPr id="4" name="object 4"/>
          <p:cNvPicPr/>
          <p:nvPr/>
        </p:nvPicPr>
        <p:blipFill>
          <a:blip r:embed="rId2" cstate="print"/>
          <a:stretch>
            <a:fillRect/>
          </a:stretch>
        </p:blipFill>
        <p:spPr>
          <a:xfrm>
            <a:off x="711063" y="1448134"/>
            <a:ext cx="10962740" cy="3781654"/>
          </a:xfrm>
          <a:prstGeom prst="rect">
            <a:avLst/>
          </a:prstGeom>
        </p:spPr>
      </p:pic>
    </p:spTree>
    <p:extLst>
      <p:ext uri="{BB962C8B-B14F-4D97-AF65-F5344CB8AC3E}">
        <p14:creationId xmlns:p14="http://schemas.microsoft.com/office/powerpoint/2010/main" val="2313179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530862" y="508172"/>
            <a:ext cx="3122866" cy="555370"/>
          </a:xfrm>
          <a:prstGeom prst="rect">
            <a:avLst/>
          </a:prstGeom>
        </p:spPr>
        <p:txBody>
          <a:bodyPr vert="horz" wrap="square" lIns="0" tIns="18758" rIns="0" bIns="0" rtlCol="0" anchor="ctr">
            <a:spAutoFit/>
          </a:bodyPr>
          <a:lstStyle/>
          <a:p>
            <a:pPr marL="15006">
              <a:lnSpc>
                <a:spcPct val="100000"/>
              </a:lnSpc>
              <a:spcBef>
                <a:spcPts val="148"/>
              </a:spcBef>
            </a:pPr>
            <a:r>
              <a:rPr sz="3486" dirty="0"/>
              <a:t>Price</a:t>
            </a:r>
            <a:r>
              <a:rPr sz="3486" spc="18" dirty="0"/>
              <a:t> </a:t>
            </a:r>
            <a:r>
              <a:rPr sz="3486" spc="-12" dirty="0"/>
              <a:t>Scenario</a:t>
            </a:r>
            <a:endParaRPr sz="3486"/>
          </a:p>
        </p:txBody>
      </p:sp>
      <p:sp>
        <p:nvSpPr>
          <p:cNvPr id="3" name="object 3"/>
          <p:cNvSpPr txBox="1"/>
          <p:nvPr/>
        </p:nvSpPr>
        <p:spPr>
          <a:xfrm>
            <a:off x="153401" y="1254358"/>
            <a:ext cx="11885199" cy="615235"/>
          </a:xfrm>
          <a:prstGeom prst="rect">
            <a:avLst/>
          </a:prstGeom>
        </p:spPr>
        <p:txBody>
          <a:bodyPr vert="horz" wrap="square" lIns="0" tIns="20259" rIns="0" bIns="0" rtlCol="0">
            <a:spAutoFit/>
          </a:bodyPr>
          <a:lstStyle/>
          <a:p>
            <a:pPr algn="ctr">
              <a:spcBef>
                <a:spcPts val="160"/>
              </a:spcBef>
            </a:pPr>
            <a:r>
              <a:rPr sz="1891" dirty="0">
                <a:solidFill>
                  <a:srgbClr val="231F20"/>
                </a:solidFill>
                <a:latin typeface="Arial"/>
                <a:cs typeface="Arial"/>
              </a:rPr>
              <a:t>Key in</a:t>
            </a:r>
            <a:r>
              <a:rPr sz="1891" spc="-12" dirty="0">
                <a:solidFill>
                  <a:srgbClr val="231F20"/>
                </a:solidFill>
                <a:latin typeface="Arial"/>
                <a:cs typeface="Arial"/>
              </a:rPr>
              <a:t> </a:t>
            </a:r>
            <a:r>
              <a:rPr sz="1891" dirty="0">
                <a:solidFill>
                  <a:srgbClr val="231F20"/>
                </a:solidFill>
                <a:latin typeface="Arial"/>
                <a:cs typeface="Arial"/>
              </a:rPr>
              <a:t>your</a:t>
            </a:r>
            <a:r>
              <a:rPr sz="1891" spc="12" dirty="0">
                <a:solidFill>
                  <a:srgbClr val="231F20"/>
                </a:solidFill>
                <a:latin typeface="Arial"/>
                <a:cs typeface="Arial"/>
              </a:rPr>
              <a:t> </a:t>
            </a:r>
            <a:r>
              <a:rPr sz="1891" spc="-24" dirty="0">
                <a:solidFill>
                  <a:srgbClr val="231F20"/>
                </a:solidFill>
                <a:latin typeface="Arial"/>
                <a:cs typeface="Arial"/>
              </a:rPr>
              <a:t>Loan</a:t>
            </a:r>
            <a:r>
              <a:rPr sz="1891" spc="-142" dirty="0">
                <a:solidFill>
                  <a:srgbClr val="231F20"/>
                </a:solidFill>
                <a:latin typeface="Arial"/>
                <a:cs typeface="Arial"/>
              </a:rPr>
              <a:t> </a:t>
            </a:r>
            <a:r>
              <a:rPr sz="1891" spc="-12" dirty="0">
                <a:solidFill>
                  <a:srgbClr val="231F20"/>
                </a:solidFill>
                <a:latin typeface="Arial"/>
                <a:cs typeface="Arial"/>
              </a:rPr>
              <a:t>Attributes</a:t>
            </a:r>
            <a:r>
              <a:rPr sz="1891" spc="-53" dirty="0">
                <a:solidFill>
                  <a:srgbClr val="231F20"/>
                </a:solidFill>
                <a:latin typeface="Arial"/>
                <a:cs typeface="Arial"/>
              </a:rPr>
              <a:t> </a:t>
            </a:r>
            <a:r>
              <a:rPr sz="1891" dirty="0">
                <a:solidFill>
                  <a:srgbClr val="231F20"/>
                </a:solidFill>
                <a:latin typeface="Arial"/>
                <a:cs typeface="Arial"/>
              </a:rPr>
              <a:t>to</a:t>
            </a:r>
            <a:r>
              <a:rPr sz="1891" spc="-12" dirty="0">
                <a:solidFill>
                  <a:srgbClr val="231F20"/>
                </a:solidFill>
                <a:latin typeface="Arial"/>
                <a:cs typeface="Arial"/>
              </a:rPr>
              <a:t> </a:t>
            </a:r>
            <a:r>
              <a:rPr sz="1891" dirty="0">
                <a:solidFill>
                  <a:srgbClr val="231F20"/>
                </a:solidFill>
                <a:latin typeface="Arial"/>
                <a:cs typeface="Arial"/>
              </a:rPr>
              <a:t>run</a:t>
            </a:r>
            <a:r>
              <a:rPr sz="1891" spc="-12" dirty="0">
                <a:solidFill>
                  <a:srgbClr val="231F20"/>
                </a:solidFill>
                <a:latin typeface="Arial"/>
                <a:cs typeface="Arial"/>
              </a:rPr>
              <a:t> pricing</a:t>
            </a:r>
            <a:r>
              <a:rPr sz="1891" spc="-6" dirty="0">
                <a:solidFill>
                  <a:srgbClr val="231F20"/>
                </a:solidFill>
                <a:latin typeface="Arial"/>
                <a:cs typeface="Arial"/>
              </a:rPr>
              <a:t> </a:t>
            </a:r>
            <a:r>
              <a:rPr sz="1891" dirty="0">
                <a:solidFill>
                  <a:srgbClr val="231F20"/>
                </a:solidFill>
                <a:latin typeface="Arial"/>
                <a:cs typeface="Arial"/>
              </a:rPr>
              <a:t>and</a:t>
            </a:r>
            <a:r>
              <a:rPr sz="1891" spc="-12" dirty="0">
                <a:solidFill>
                  <a:srgbClr val="231F20"/>
                </a:solidFill>
                <a:latin typeface="Arial"/>
                <a:cs typeface="Arial"/>
              </a:rPr>
              <a:t> eligibility.</a:t>
            </a:r>
            <a:endParaRPr sz="1891" dirty="0">
              <a:latin typeface="Arial"/>
              <a:cs typeface="Arial"/>
            </a:endParaRPr>
          </a:p>
          <a:p>
            <a:pPr algn="ctr">
              <a:spcBef>
                <a:spcPts val="71"/>
              </a:spcBef>
            </a:pPr>
            <a:r>
              <a:rPr sz="1891" dirty="0">
                <a:solidFill>
                  <a:srgbClr val="231F20"/>
                </a:solidFill>
                <a:latin typeface="Arial"/>
                <a:cs typeface="Arial"/>
              </a:rPr>
              <a:t>Choose between</a:t>
            </a:r>
            <a:r>
              <a:rPr sz="1891" spc="12" dirty="0">
                <a:solidFill>
                  <a:srgbClr val="231F20"/>
                </a:solidFill>
                <a:latin typeface="Arial"/>
                <a:cs typeface="Arial"/>
              </a:rPr>
              <a:t> </a:t>
            </a:r>
            <a:r>
              <a:rPr sz="1891" dirty="0">
                <a:solidFill>
                  <a:srgbClr val="231F20"/>
                </a:solidFill>
                <a:latin typeface="Arial"/>
                <a:cs typeface="Arial"/>
              </a:rPr>
              <a:t>Lender</a:t>
            </a:r>
            <a:r>
              <a:rPr sz="1891" spc="30" dirty="0">
                <a:solidFill>
                  <a:srgbClr val="231F20"/>
                </a:solidFill>
                <a:latin typeface="Arial"/>
                <a:cs typeface="Arial"/>
              </a:rPr>
              <a:t> </a:t>
            </a:r>
            <a:r>
              <a:rPr sz="1891" dirty="0">
                <a:solidFill>
                  <a:srgbClr val="231F20"/>
                </a:solidFill>
                <a:latin typeface="Arial"/>
                <a:cs typeface="Arial"/>
              </a:rPr>
              <a:t>Paid</a:t>
            </a:r>
            <a:r>
              <a:rPr sz="1891" spc="83" dirty="0">
                <a:solidFill>
                  <a:srgbClr val="231F20"/>
                </a:solidFill>
                <a:latin typeface="Arial"/>
                <a:cs typeface="Arial"/>
              </a:rPr>
              <a:t> </a:t>
            </a:r>
            <a:r>
              <a:rPr sz="1891" dirty="0">
                <a:solidFill>
                  <a:srgbClr val="231F20"/>
                </a:solidFill>
                <a:latin typeface="Arial"/>
                <a:cs typeface="Arial"/>
              </a:rPr>
              <a:t>Comp</a:t>
            </a:r>
            <a:r>
              <a:rPr sz="1891" spc="12" dirty="0">
                <a:solidFill>
                  <a:srgbClr val="231F20"/>
                </a:solidFill>
                <a:latin typeface="Arial"/>
                <a:cs typeface="Arial"/>
              </a:rPr>
              <a:t> </a:t>
            </a:r>
            <a:r>
              <a:rPr sz="1891" dirty="0">
                <a:solidFill>
                  <a:srgbClr val="231F20"/>
                </a:solidFill>
                <a:latin typeface="Arial"/>
                <a:cs typeface="Arial"/>
              </a:rPr>
              <a:t>and</a:t>
            </a:r>
            <a:r>
              <a:rPr sz="1891" spc="12" dirty="0">
                <a:solidFill>
                  <a:srgbClr val="231F20"/>
                </a:solidFill>
                <a:latin typeface="Arial"/>
                <a:cs typeface="Arial"/>
              </a:rPr>
              <a:t> </a:t>
            </a:r>
            <a:r>
              <a:rPr sz="1891" dirty="0">
                <a:solidFill>
                  <a:srgbClr val="231F20"/>
                </a:solidFill>
                <a:latin typeface="Arial"/>
                <a:cs typeface="Arial"/>
              </a:rPr>
              <a:t>Borrower</a:t>
            </a:r>
            <a:r>
              <a:rPr sz="1891" spc="-35" dirty="0">
                <a:solidFill>
                  <a:srgbClr val="231F20"/>
                </a:solidFill>
                <a:latin typeface="Arial"/>
                <a:cs typeface="Arial"/>
              </a:rPr>
              <a:t> </a:t>
            </a:r>
            <a:r>
              <a:rPr sz="1891" dirty="0">
                <a:solidFill>
                  <a:srgbClr val="231F20"/>
                </a:solidFill>
                <a:latin typeface="Arial"/>
                <a:cs typeface="Arial"/>
              </a:rPr>
              <a:t>Paid</a:t>
            </a:r>
            <a:r>
              <a:rPr sz="1891" spc="12" dirty="0">
                <a:solidFill>
                  <a:srgbClr val="231F20"/>
                </a:solidFill>
                <a:latin typeface="Arial"/>
                <a:cs typeface="Arial"/>
              </a:rPr>
              <a:t> </a:t>
            </a:r>
            <a:r>
              <a:rPr sz="1891" spc="-12" dirty="0">
                <a:solidFill>
                  <a:srgbClr val="231F20"/>
                </a:solidFill>
                <a:latin typeface="Arial"/>
                <a:cs typeface="Arial"/>
              </a:rPr>
              <a:t>Comp.</a:t>
            </a:r>
            <a:endParaRPr sz="1891" dirty="0">
              <a:latin typeface="Arial"/>
              <a:cs typeface="Arial"/>
            </a:endParaRPr>
          </a:p>
        </p:txBody>
      </p:sp>
      <p:pic>
        <p:nvPicPr>
          <p:cNvPr id="4" name="object 4"/>
          <p:cNvPicPr/>
          <p:nvPr/>
        </p:nvPicPr>
        <p:blipFill>
          <a:blip r:embed="rId2" cstate="print"/>
          <a:stretch>
            <a:fillRect/>
          </a:stretch>
        </p:blipFill>
        <p:spPr>
          <a:xfrm>
            <a:off x="1999542" y="1871847"/>
            <a:ext cx="8192917" cy="4534945"/>
          </a:xfrm>
          <a:prstGeom prst="rect">
            <a:avLst/>
          </a:prstGeom>
        </p:spPr>
      </p:pic>
    </p:spTree>
    <p:extLst>
      <p:ext uri="{BB962C8B-B14F-4D97-AF65-F5344CB8AC3E}">
        <p14:creationId xmlns:p14="http://schemas.microsoft.com/office/powerpoint/2010/main" val="2379494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518196" y="464690"/>
            <a:ext cx="11155606" cy="727040"/>
          </a:xfrm>
          <a:prstGeom prst="rect">
            <a:avLst/>
          </a:prstGeom>
        </p:spPr>
        <p:txBody>
          <a:bodyPr vert="horz" wrap="square" lIns="0" tIns="188768" rIns="0" bIns="0" rtlCol="0" anchor="ctr">
            <a:spAutoFit/>
          </a:bodyPr>
          <a:lstStyle/>
          <a:p>
            <a:pPr marL="220593">
              <a:lnSpc>
                <a:spcPct val="100000"/>
              </a:lnSpc>
              <a:spcBef>
                <a:spcPts val="148"/>
              </a:spcBef>
            </a:pPr>
            <a:r>
              <a:rPr sz="3486" dirty="0"/>
              <a:t>Create</a:t>
            </a:r>
            <a:r>
              <a:rPr sz="3486" spc="35" dirty="0"/>
              <a:t> </a:t>
            </a:r>
            <a:r>
              <a:rPr sz="3486" spc="-24" dirty="0"/>
              <a:t>Loan</a:t>
            </a:r>
            <a:endParaRPr sz="3486" dirty="0"/>
          </a:p>
        </p:txBody>
      </p:sp>
      <p:sp>
        <p:nvSpPr>
          <p:cNvPr id="3" name="object 3"/>
          <p:cNvSpPr txBox="1"/>
          <p:nvPr/>
        </p:nvSpPr>
        <p:spPr>
          <a:xfrm>
            <a:off x="518196" y="1632519"/>
            <a:ext cx="3733319" cy="3886726"/>
          </a:xfrm>
          <a:prstGeom prst="rect">
            <a:avLst/>
          </a:prstGeom>
        </p:spPr>
        <p:txBody>
          <a:bodyPr vert="horz" wrap="square" lIns="0" tIns="15007" rIns="0" bIns="0" rtlCol="0">
            <a:spAutoFit/>
          </a:bodyPr>
          <a:lstStyle/>
          <a:p>
            <a:pPr marL="222844" marR="342894" indent="-208588">
              <a:spcBef>
                <a:spcPts val="118"/>
              </a:spcBef>
              <a:buChar char="•"/>
              <a:tabLst>
                <a:tab pos="224344" algn="l"/>
              </a:tabLst>
            </a:pPr>
            <a:r>
              <a:rPr sz="1654" dirty="0">
                <a:solidFill>
                  <a:srgbClr val="231F20"/>
                </a:solidFill>
                <a:latin typeface="Arial"/>
                <a:cs typeface="Arial"/>
              </a:rPr>
              <a:t>Select</a:t>
            </a:r>
            <a:r>
              <a:rPr sz="1654" spc="-47" dirty="0">
                <a:solidFill>
                  <a:srgbClr val="231F20"/>
                </a:solidFill>
                <a:latin typeface="Arial"/>
                <a:cs typeface="Arial"/>
              </a:rPr>
              <a:t> </a:t>
            </a:r>
            <a:r>
              <a:rPr sz="1654" dirty="0">
                <a:solidFill>
                  <a:srgbClr val="231F20"/>
                </a:solidFill>
                <a:latin typeface="Arial"/>
                <a:cs typeface="Arial"/>
              </a:rPr>
              <a:t>an</a:t>
            </a:r>
            <a:r>
              <a:rPr sz="1654" spc="-12" dirty="0">
                <a:solidFill>
                  <a:srgbClr val="231F20"/>
                </a:solidFill>
                <a:latin typeface="Arial"/>
                <a:cs typeface="Arial"/>
              </a:rPr>
              <a:t> </a:t>
            </a:r>
            <a:r>
              <a:rPr sz="1654" dirty="0">
                <a:solidFill>
                  <a:srgbClr val="231F20"/>
                </a:solidFill>
                <a:latin typeface="Arial"/>
                <a:cs typeface="Arial"/>
              </a:rPr>
              <a:t>exported</a:t>
            </a:r>
            <a:r>
              <a:rPr sz="1654" spc="-12" dirty="0">
                <a:solidFill>
                  <a:srgbClr val="231F20"/>
                </a:solidFill>
                <a:latin typeface="Arial"/>
                <a:cs typeface="Arial"/>
              </a:rPr>
              <a:t> FNMA</a:t>
            </a:r>
            <a:r>
              <a:rPr sz="1654" spc="-124" dirty="0">
                <a:solidFill>
                  <a:srgbClr val="231F20"/>
                </a:solidFill>
                <a:latin typeface="Arial"/>
                <a:cs typeface="Arial"/>
              </a:rPr>
              <a:t> </a:t>
            </a:r>
            <a:r>
              <a:rPr sz="1654" dirty="0">
                <a:solidFill>
                  <a:srgbClr val="231F20"/>
                </a:solidFill>
                <a:latin typeface="Arial"/>
                <a:cs typeface="Arial"/>
              </a:rPr>
              <a:t>3.4</a:t>
            </a:r>
            <a:r>
              <a:rPr sz="1654" spc="-18" dirty="0">
                <a:solidFill>
                  <a:srgbClr val="231F20"/>
                </a:solidFill>
                <a:latin typeface="Arial"/>
                <a:cs typeface="Arial"/>
              </a:rPr>
              <a:t> </a:t>
            </a:r>
            <a:r>
              <a:rPr sz="1654" spc="-24" dirty="0">
                <a:solidFill>
                  <a:srgbClr val="231F20"/>
                </a:solidFill>
                <a:latin typeface="Arial"/>
                <a:cs typeface="Arial"/>
              </a:rPr>
              <a:t>file 	</a:t>
            </a:r>
            <a:r>
              <a:rPr sz="1654" dirty="0">
                <a:solidFill>
                  <a:srgbClr val="231F20"/>
                </a:solidFill>
                <a:latin typeface="Arial"/>
                <a:cs typeface="Arial"/>
              </a:rPr>
              <a:t>from</a:t>
            </a:r>
            <a:r>
              <a:rPr sz="1654" spc="6" dirty="0">
                <a:solidFill>
                  <a:srgbClr val="231F20"/>
                </a:solidFill>
                <a:latin typeface="Arial"/>
                <a:cs typeface="Arial"/>
              </a:rPr>
              <a:t> </a:t>
            </a:r>
            <a:r>
              <a:rPr sz="1654" dirty="0">
                <a:solidFill>
                  <a:srgbClr val="231F20"/>
                </a:solidFill>
                <a:latin typeface="Arial"/>
                <a:cs typeface="Arial"/>
              </a:rPr>
              <a:t>your</a:t>
            </a:r>
            <a:r>
              <a:rPr sz="1654" spc="-59" dirty="0">
                <a:solidFill>
                  <a:srgbClr val="231F20"/>
                </a:solidFill>
                <a:latin typeface="Arial"/>
                <a:cs typeface="Arial"/>
              </a:rPr>
              <a:t> </a:t>
            </a:r>
            <a:r>
              <a:rPr sz="1654" dirty="0">
                <a:solidFill>
                  <a:srgbClr val="231F20"/>
                </a:solidFill>
                <a:latin typeface="Arial"/>
                <a:cs typeface="Arial"/>
              </a:rPr>
              <a:t>LOS</a:t>
            </a:r>
            <a:r>
              <a:rPr sz="1654" spc="12" dirty="0">
                <a:solidFill>
                  <a:srgbClr val="231F20"/>
                </a:solidFill>
                <a:latin typeface="Arial"/>
                <a:cs typeface="Arial"/>
              </a:rPr>
              <a:t> </a:t>
            </a:r>
            <a:r>
              <a:rPr sz="1654" dirty="0">
                <a:solidFill>
                  <a:srgbClr val="231F20"/>
                </a:solidFill>
                <a:latin typeface="Arial"/>
                <a:cs typeface="Arial"/>
              </a:rPr>
              <a:t>to</a:t>
            </a:r>
            <a:r>
              <a:rPr sz="1654" spc="-12" dirty="0">
                <a:solidFill>
                  <a:srgbClr val="231F20"/>
                </a:solidFill>
                <a:latin typeface="Arial"/>
                <a:cs typeface="Arial"/>
              </a:rPr>
              <a:t> upload.</a:t>
            </a:r>
            <a:endParaRPr sz="1654" dirty="0">
              <a:latin typeface="Arial"/>
              <a:cs typeface="Arial"/>
            </a:endParaRPr>
          </a:p>
          <a:p>
            <a:pPr marL="222844" marR="231097" indent="-208588">
              <a:spcBef>
                <a:spcPts val="591"/>
              </a:spcBef>
              <a:buChar char="•"/>
              <a:tabLst>
                <a:tab pos="224344" algn="l"/>
              </a:tabLst>
            </a:pPr>
            <a:r>
              <a:rPr sz="1654" dirty="0">
                <a:solidFill>
                  <a:srgbClr val="231F20"/>
                </a:solidFill>
                <a:latin typeface="Arial"/>
                <a:cs typeface="Arial"/>
              </a:rPr>
              <a:t>Choose</a:t>
            </a:r>
            <a:r>
              <a:rPr sz="1654" spc="-41" dirty="0">
                <a:solidFill>
                  <a:srgbClr val="231F20"/>
                </a:solidFill>
                <a:latin typeface="Arial"/>
                <a:cs typeface="Arial"/>
              </a:rPr>
              <a:t> </a:t>
            </a:r>
            <a:r>
              <a:rPr sz="1654" dirty="0">
                <a:solidFill>
                  <a:srgbClr val="231F20"/>
                </a:solidFill>
                <a:latin typeface="Arial"/>
                <a:cs typeface="Arial"/>
              </a:rPr>
              <a:t>the</a:t>
            </a:r>
            <a:r>
              <a:rPr sz="1654" spc="-24" dirty="0">
                <a:solidFill>
                  <a:srgbClr val="231F20"/>
                </a:solidFill>
                <a:latin typeface="Arial"/>
                <a:cs typeface="Arial"/>
              </a:rPr>
              <a:t> </a:t>
            </a:r>
            <a:r>
              <a:rPr sz="1654" dirty="0">
                <a:solidFill>
                  <a:srgbClr val="231F20"/>
                </a:solidFill>
                <a:latin typeface="Arial"/>
                <a:cs typeface="Arial"/>
              </a:rPr>
              <a:t>assigned</a:t>
            </a:r>
            <a:r>
              <a:rPr sz="1654" spc="-24" dirty="0">
                <a:solidFill>
                  <a:srgbClr val="231F20"/>
                </a:solidFill>
                <a:latin typeface="Arial"/>
                <a:cs typeface="Arial"/>
              </a:rPr>
              <a:t> </a:t>
            </a:r>
            <a:r>
              <a:rPr sz="1654" dirty="0">
                <a:solidFill>
                  <a:srgbClr val="231F20"/>
                </a:solidFill>
                <a:latin typeface="Arial"/>
                <a:cs typeface="Arial"/>
              </a:rPr>
              <a:t>Loan</a:t>
            </a:r>
            <a:r>
              <a:rPr sz="1654" spc="-24" dirty="0">
                <a:solidFill>
                  <a:srgbClr val="231F20"/>
                </a:solidFill>
                <a:latin typeface="Arial"/>
                <a:cs typeface="Arial"/>
              </a:rPr>
              <a:t> </a:t>
            </a:r>
            <a:r>
              <a:rPr sz="1654" spc="-12" dirty="0">
                <a:solidFill>
                  <a:srgbClr val="231F20"/>
                </a:solidFill>
                <a:latin typeface="Arial"/>
                <a:cs typeface="Arial"/>
              </a:rPr>
              <a:t>Officer 	</a:t>
            </a:r>
            <a:r>
              <a:rPr sz="1654" dirty="0">
                <a:solidFill>
                  <a:srgbClr val="231F20"/>
                </a:solidFill>
                <a:latin typeface="Arial"/>
                <a:cs typeface="Arial"/>
              </a:rPr>
              <a:t>from</a:t>
            </a:r>
            <a:r>
              <a:rPr sz="1654" spc="12" dirty="0">
                <a:solidFill>
                  <a:srgbClr val="231F20"/>
                </a:solidFill>
                <a:latin typeface="Arial"/>
                <a:cs typeface="Arial"/>
              </a:rPr>
              <a:t> </a:t>
            </a:r>
            <a:r>
              <a:rPr sz="1654" dirty="0">
                <a:solidFill>
                  <a:srgbClr val="231F20"/>
                </a:solidFill>
                <a:latin typeface="Arial"/>
                <a:cs typeface="Arial"/>
              </a:rPr>
              <a:t>the </a:t>
            </a:r>
            <a:r>
              <a:rPr sz="1654" spc="-12" dirty="0">
                <a:solidFill>
                  <a:srgbClr val="231F20"/>
                </a:solidFill>
                <a:latin typeface="Arial"/>
                <a:cs typeface="Arial"/>
              </a:rPr>
              <a:t>drop-</a:t>
            </a:r>
            <a:r>
              <a:rPr sz="1654" dirty="0">
                <a:solidFill>
                  <a:srgbClr val="231F20"/>
                </a:solidFill>
                <a:latin typeface="Arial"/>
                <a:cs typeface="Arial"/>
              </a:rPr>
              <a:t>down</a:t>
            </a:r>
            <a:r>
              <a:rPr sz="1654" spc="18" dirty="0">
                <a:solidFill>
                  <a:srgbClr val="231F20"/>
                </a:solidFill>
                <a:latin typeface="Arial"/>
                <a:cs typeface="Arial"/>
              </a:rPr>
              <a:t> </a:t>
            </a:r>
            <a:r>
              <a:rPr sz="1654" spc="-12" dirty="0">
                <a:solidFill>
                  <a:srgbClr val="231F20"/>
                </a:solidFill>
                <a:latin typeface="Arial"/>
                <a:cs typeface="Arial"/>
              </a:rPr>
              <a:t>menu.</a:t>
            </a:r>
            <a:endParaRPr sz="1654" dirty="0">
              <a:latin typeface="Arial"/>
              <a:cs typeface="Arial"/>
            </a:endParaRPr>
          </a:p>
          <a:p>
            <a:pPr marL="670783" marR="228096" lvl="1" indent="-210088">
              <a:spcBef>
                <a:spcPts val="591"/>
              </a:spcBef>
              <a:buSzPct val="85714"/>
              <a:buChar char="•"/>
              <a:tabLst>
                <a:tab pos="670783" algn="l"/>
                <a:tab pos="672283" algn="l"/>
              </a:tabLst>
            </a:pPr>
            <a:r>
              <a:rPr sz="1654" dirty="0">
                <a:solidFill>
                  <a:srgbClr val="231F20"/>
                </a:solidFill>
                <a:latin typeface="Arial"/>
                <a:cs typeface="Arial"/>
              </a:rPr>
              <a:t>	Depending on</a:t>
            </a:r>
            <a:r>
              <a:rPr sz="1654" spc="6" dirty="0">
                <a:solidFill>
                  <a:srgbClr val="231F20"/>
                </a:solidFill>
                <a:latin typeface="Arial"/>
                <a:cs typeface="Arial"/>
              </a:rPr>
              <a:t> </a:t>
            </a:r>
            <a:r>
              <a:rPr sz="1654" dirty="0">
                <a:solidFill>
                  <a:srgbClr val="231F20"/>
                </a:solidFill>
                <a:latin typeface="Arial"/>
                <a:cs typeface="Arial"/>
              </a:rPr>
              <a:t>your</a:t>
            </a:r>
            <a:r>
              <a:rPr sz="1654" spc="-18" dirty="0">
                <a:solidFill>
                  <a:srgbClr val="231F20"/>
                </a:solidFill>
                <a:latin typeface="Arial"/>
                <a:cs typeface="Arial"/>
              </a:rPr>
              <a:t> </a:t>
            </a:r>
            <a:r>
              <a:rPr sz="1654" dirty="0">
                <a:solidFill>
                  <a:srgbClr val="231F20"/>
                </a:solidFill>
                <a:latin typeface="Arial"/>
                <a:cs typeface="Arial"/>
              </a:rPr>
              <a:t>role, </a:t>
            </a:r>
            <a:r>
              <a:rPr sz="1654" spc="-24" dirty="0">
                <a:solidFill>
                  <a:srgbClr val="231F20"/>
                </a:solidFill>
                <a:latin typeface="Arial"/>
                <a:cs typeface="Arial"/>
              </a:rPr>
              <a:t>from </a:t>
            </a:r>
            <a:r>
              <a:rPr sz="1654" dirty="0">
                <a:solidFill>
                  <a:srgbClr val="231F20"/>
                </a:solidFill>
                <a:latin typeface="Arial"/>
                <a:cs typeface="Arial"/>
              </a:rPr>
              <a:t>the</a:t>
            </a:r>
            <a:r>
              <a:rPr sz="1654" spc="18" dirty="0">
                <a:solidFill>
                  <a:srgbClr val="231F20"/>
                </a:solidFill>
                <a:latin typeface="Arial"/>
                <a:cs typeface="Arial"/>
              </a:rPr>
              <a:t> </a:t>
            </a:r>
            <a:r>
              <a:rPr sz="1654" spc="-12" dirty="0">
                <a:solidFill>
                  <a:srgbClr val="231F20"/>
                </a:solidFill>
                <a:latin typeface="Arial"/>
                <a:cs typeface="Arial"/>
              </a:rPr>
              <a:t>drop-</a:t>
            </a:r>
            <a:r>
              <a:rPr sz="1654" dirty="0">
                <a:solidFill>
                  <a:srgbClr val="231F20"/>
                </a:solidFill>
                <a:latin typeface="Arial"/>
                <a:cs typeface="Arial"/>
              </a:rPr>
              <a:t>down</a:t>
            </a:r>
            <a:r>
              <a:rPr sz="1654" spc="24" dirty="0">
                <a:solidFill>
                  <a:srgbClr val="231F20"/>
                </a:solidFill>
                <a:latin typeface="Arial"/>
                <a:cs typeface="Arial"/>
              </a:rPr>
              <a:t> </a:t>
            </a:r>
            <a:r>
              <a:rPr sz="1654" dirty="0">
                <a:solidFill>
                  <a:srgbClr val="231F20"/>
                </a:solidFill>
                <a:latin typeface="Arial"/>
                <a:cs typeface="Arial"/>
              </a:rPr>
              <a:t>menu</a:t>
            </a:r>
            <a:r>
              <a:rPr sz="1654" spc="-41" dirty="0">
                <a:solidFill>
                  <a:srgbClr val="231F20"/>
                </a:solidFill>
                <a:latin typeface="Arial"/>
                <a:cs typeface="Arial"/>
              </a:rPr>
              <a:t> </a:t>
            </a:r>
            <a:r>
              <a:rPr sz="1654" spc="-12" dirty="0">
                <a:solidFill>
                  <a:srgbClr val="231F20"/>
                </a:solidFill>
                <a:latin typeface="Arial"/>
                <a:cs typeface="Arial"/>
              </a:rPr>
              <a:t>choose </a:t>
            </a:r>
            <a:r>
              <a:rPr sz="1654" dirty="0">
                <a:solidFill>
                  <a:srgbClr val="231F20"/>
                </a:solidFill>
                <a:latin typeface="Arial"/>
                <a:cs typeface="Arial"/>
              </a:rPr>
              <a:t>either</a:t>
            </a:r>
            <a:r>
              <a:rPr sz="1654" spc="-18" dirty="0">
                <a:solidFill>
                  <a:srgbClr val="231F20"/>
                </a:solidFill>
                <a:latin typeface="Arial"/>
                <a:cs typeface="Arial"/>
              </a:rPr>
              <a:t> </a:t>
            </a:r>
            <a:r>
              <a:rPr sz="1654" dirty="0">
                <a:solidFill>
                  <a:srgbClr val="231F20"/>
                </a:solidFill>
                <a:latin typeface="Arial"/>
                <a:cs typeface="Arial"/>
              </a:rPr>
              <a:t>the Processor</a:t>
            </a:r>
            <a:r>
              <a:rPr sz="1654" spc="-18" dirty="0">
                <a:solidFill>
                  <a:srgbClr val="231F20"/>
                </a:solidFill>
                <a:latin typeface="Arial"/>
                <a:cs typeface="Arial"/>
              </a:rPr>
              <a:t> </a:t>
            </a:r>
            <a:r>
              <a:rPr sz="1654" dirty="0">
                <a:solidFill>
                  <a:srgbClr val="231F20"/>
                </a:solidFill>
                <a:latin typeface="Arial"/>
                <a:cs typeface="Arial"/>
              </a:rPr>
              <a:t>or</a:t>
            </a:r>
            <a:r>
              <a:rPr sz="1654" spc="-12" dirty="0">
                <a:solidFill>
                  <a:srgbClr val="231F20"/>
                </a:solidFill>
                <a:latin typeface="Arial"/>
                <a:cs typeface="Arial"/>
              </a:rPr>
              <a:t> </a:t>
            </a:r>
            <a:r>
              <a:rPr sz="1654" spc="-30" dirty="0">
                <a:solidFill>
                  <a:srgbClr val="231F20"/>
                </a:solidFill>
                <a:latin typeface="Arial"/>
                <a:cs typeface="Arial"/>
              </a:rPr>
              <a:t>LO</a:t>
            </a:r>
            <a:endParaRPr sz="1654" dirty="0">
              <a:latin typeface="Arial"/>
              <a:cs typeface="Arial"/>
            </a:endParaRPr>
          </a:p>
          <a:p>
            <a:pPr marL="670783" marR="6003" lvl="1" indent="-210088">
              <a:spcBef>
                <a:spcPts val="591"/>
              </a:spcBef>
              <a:buSzPct val="85714"/>
              <a:buChar char="•"/>
              <a:tabLst>
                <a:tab pos="670783" algn="l"/>
                <a:tab pos="672283" algn="l"/>
              </a:tabLst>
            </a:pPr>
            <a:r>
              <a:rPr sz="1654" dirty="0">
                <a:solidFill>
                  <a:srgbClr val="231F20"/>
                </a:solidFill>
                <a:latin typeface="Arial"/>
                <a:cs typeface="Arial"/>
              </a:rPr>
              <a:t>	The Primary</a:t>
            </a:r>
            <a:r>
              <a:rPr sz="1654" spc="-59" dirty="0">
                <a:solidFill>
                  <a:srgbClr val="231F20"/>
                </a:solidFill>
                <a:latin typeface="Arial"/>
                <a:cs typeface="Arial"/>
              </a:rPr>
              <a:t> </a:t>
            </a:r>
            <a:r>
              <a:rPr sz="1654" dirty="0">
                <a:solidFill>
                  <a:srgbClr val="231F20"/>
                </a:solidFill>
                <a:latin typeface="Arial"/>
                <a:cs typeface="Arial"/>
              </a:rPr>
              <a:t>Contact</a:t>
            </a:r>
            <a:r>
              <a:rPr sz="1654" spc="-6" dirty="0">
                <a:solidFill>
                  <a:srgbClr val="231F20"/>
                </a:solidFill>
                <a:latin typeface="Arial"/>
                <a:cs typeface="Arial"/>
              </a:rPr>
              <a:t> </a:t>
            </a:r>
            <a:r>
              <a:rPr sz="1654" spc="-12" dirty="0">
                <a:solidFill>
                  <a:srgbClr val="231F20"/>
                </a:solidFill>
                <a:latin typeface="Arial"/>
                <a:cs typeface="Arial"/>
              </a:rPr>
              <a:t>Person </a:t>
            </a:r>
            <a:r>
              <a:rPr sz="1654" dirty="0">
                <a:solidFill>
                  <a:srgbClr val="231F20"/>
                </a:solidFill>
                <a:latin typeface="Arial"/>
                <a:cs typeface="Arial"/>
              </a:rPr>
              <a:t>can</a:t>
            </a:r>
            <a:r>
              <a:rPr sz="1654" spc="-59" dirty="0">
                <a:solidFill>
                  <a:srgbClr val="231F20"/>
                </a:solidFill>
                <a:latin typeface="Arial"/>
                <a:cs typeface="Arial"/>
              </a:rPr>
              <a:t> </a:t>
            </a:r>
            <a:r>
              <a:rPr sz="1654" dirty="0">
                <a:solidFill>
                  <a:srgbClr val="231F20"/>
                </a:solidFill>
                <a:latin typeface="Arial"/>
                <a:cs typeface="Arial"/>
              </a:rPr>
              <a:t>be</a:t>
            </a:r>
            <a:r>
              <a:rPr sz="1654" spc="6" dirty="0">
                <a:solidFill>
                  <a:srgbClr val="231F20"/>
                </a:solidFill>
                <a:latin typeface="Arial"/>
                <a:cs typeface="Arial"/>
              </a:rPr>
              <a:t> </a:t>
            </a:r>
            <a:r>
              <a:rPr sz="1654" dirty="0">
                <a:solidFill>
                  <a:srgbClr val="231F20"/>
                </a:solidFill>
                <a:latin typeface="Arial"/>
                <a:cs typeface="Arial"/>
              </a:rPr>
              <a:t>someone</a:t>
            </a:r>
            <a:r>
              <a:rPr sz="1654" spc="12" dirty="0">
                <a:solidFill>
                  <a:srgbClr val="231F20"/>
                </a:solidFill>
                <a:latin typeface="Arial"/>
                <a:cs typeface="Arial"/>
              </a:rPr>
              <a:t> </a:t>
            </a:r>
            <a:r>
              <a:rPr sz="1654" dirty="0">
                <a:solidFill>
                  <a:srgbClr val="231F20"/>
                </a:solidFill>
                <a:latin typeface="Arial"/>
                <a:cs typeface="Arial"/>
              </a:rPr>
              <a:t>other</a:t>
            </a:r>
            <a:r>
              <a:rPr sz="1654" spc="-18" dirty="0">
                <a:solidFill>
                  <a:srgbClr val="231F20"/>
                </a:solidFill>
                <a:latin typeface="Arial"/>
                <a:cs typeface="Arial"/>
              </a:rPr>
              <a:t> </a:t>
            </a:r>
            <a:r>
              <a:rPr sz="1654" dirty="0">
                <a:solidFill>
                  <a:srgbClr val="231F20"/>
                </a:solidFill>
                <a:latin typeface="Arial"/>
                <a:cs typeface="Arial"/>
              </a:rPr>
              <a:t>than</a:t>
            </a:r>
            <a:r>
              <a:rPr sz="1654" spc="-47" dirty="0">
                <a:solidFill>
                  <a:srgbClr val="231F20"/>
                </a:solidFill>
                <a:latin typeface="Arial"/>
                <a:cs typeface="Arial"/>
              </a:rPr>
              <a:t> </a:t>
            </a:r>
            <a:r>
              <a:rPr sz="1654" spc="-30" dirty="0">
                <a:solidFill>
                  <a:srgbClr val="231F20"/>
                </a:solidFill>
                <a:latin typeface="Arial"/>
                <a:cs typeface="Arial"/>
              </a:rPr>
              <a:t>LO. </a:t>
            </a:r>
            <a:r>
              <a:rPr sz="1654" dirty="0">
                <a:solidFill>
                  <a:srgbClr val="231F20"/>
                </a:solidFill>
                <a:latin typeface="Arial"/>
                <a:cs typeface="Arial"/>
              </a:rPr>
              <a:t>Ex.</a:t>
            </a:r>
            <a:r>
              <a:rPr sz="1654" spc="-18" dirty="0">
                <a:solidFill>
                  <a:srgbClr val="231F20"/>
                </a:solidFill>
                <a:latin typeface="Arial"/>
                <a:cs typeface="Arial"/>
              </a:rPr>
              <a:t> </a:t>
            </a:r>
            <a:r>
              <a:rPr sz="1654" dirty="0">
                <a:solidFill>
                  <a:srgbClr val="231F20"/>
                </a:solidFill>
                <a:latin typeface="Arial"/>
                <a:cs typeface="Arial"/>
              </a:rPr>
              <a:t>Sales</a:t>
            </a:r>
            <a:r>
              <a:rPr sz="1654" spc="18" dirty="0">
                <a:solidFill>
                  <a:srgbClr val="231F20"/>
                </a:solidFill>
                <a:latin typeface="Arial"/>
                <a:cs typeface="Arial"/>
              </a:rPr>
              <a:t> </a:t>
            </a:r>
            <a:r>
              <a:rPr sz="1654" dirty="0">
                <a:solidFill>
                  <a:srgbClr val="231F20"/>
                </a:solidFill>
                <a:latin typeface="Arial"/>
                <a:cs typeface="Arial"/>
              </a:rPr>
              <a:t>Manager</a:t>
            </a:r>
            <a:r>
              <a:rPr sz="1654" spc="-18" dirty="0">
                <a:solidFill>
                  <a:srgbClr val="231F20"/>
                </a:solidFill>
                <a:latin typeface="Arial"/>
                <a:cs typeface="Arial"/>
              </a:rPr>
              <a:t> </a:t>
            </a:r>
            <a:r>
              <a:rPr sz="1654" spc="-30" dirty="0">
                <a:solidFill>
                  <a:srgbClr val="231F20"/>
                </a:solidFill>
                <a:latin typeface="Arial"/>
                <a:cs typeface="Arial"/>
              </a:rPr>
              <a:t>or </a:t>
            </a:r>
            <a:r>
              <a:rPr sz="1654" dirty="0">
                <a:solidFill>
                  <a:srgbClr val="231F20"/>
                </a:solidFill>
                <a:latin typeface="Arial"/>
                <a:cs typeface="Arial"/>
              </a:rPr>
              <a:t>Processing</a:t>
            </a:r>
            <a:r>
              <a:rPr sz="1654" spc="-89" dirty="0">
                <a:solidFill>
                  <a:srgbClr val="231F20"/>
                </a:solidFill>
                <a:latin typeface="Arial"/>
                <a:cs typeface="Arial"/>
              </a:rPr>
              <a:t> </a:t>
            </a:r>
            <a:r>
              <a:rPr sz="1654" dirty="0">
                <a:solidFill>
                  <a:srgbClr val="231F20"/>
                </a:solidFill>
                <a:latin typeface="Arial"/>
                <a:cs typeface="Arial"/>
              </a:rPr>
              <a:t>Manager.</a:t>
            </a:r>
            <a:r>
              <a:rPr sz="1654" spc="-30" dirty="0">
                <a:solidFill>
                  <a:srgbClr val="231F20"/>
                </a:solidFill>
                <a:latin typeface="Arial"/>
                <a:cs typeface="Arial"/>
              </a:rPr>
              <a:t> </a:t>
            </a:r>
            <a:r>
              <a:rPr sz="1654" spc="-24" dirty="0">
                <a:solidFill>
                  <a:srgbClr val="231F20"/>
                </a:solidFill>
                <a:latin typeface="Arial"/>
                <a:cs typeface="Arial"/>
              </a:rPr>
              <a:t>This </a:t>
            </a:r>
            <a:r>
              <a:rPr sz="1654" dirty="0">
                <a:solidFill>
                  <a:srgbClr val="231F20"/>
                </a:solidFill>
                <a:latin typeface="Arial"/>
                <a:cs typeface="Arial"/>
              </a:rPr>
              <a:t>person will be</a:t>
            </a:r>
            <a:r>
              <a:rPr sz="1654" spc="6" dirty="0">
                <a:solidFill>
                  <a:srgbClr val="231F20"/>
                </a:solidFill>
                <a:latin typeface="Arial"/>
                <a:cs typeface="Arial"/>
              </a:rPr>
              <a:t> </a:t>
            </a:r>
            <a:r>
              <a:rPr sz="1654" dirty="0">
                <a:solidFill>
                  <a:srgbClr val="231F20"/>
                </a:solidFill>
                <a:latin typeface="Arial"/>
                <a:cs typeface="Arial"/>
              </a:rPr>
              <a:t>main</a:t>
            </a:r>
            <a:r>
              <a:rPr sz="1654" spc="-65" dirty="0">
                <a:solidFill>
                  <a:srgbClr val="231F20"/>
                </a:solidFill>
                <a:latin typeface="Arial"/>
                <a:cs typeface="Arial"/>
              </a:rPr>
              <a:t> </a:t>
            </a:r>
            <a:r>
              <a:rPr sz="1654" dirty="0">
                <a:solidFill>
                  <a:srgbClr val="231F20"/>
                </a:solidFill>
                <a:latin typeface="Arial"/>
                <a:cs typeface="Arial"/>
              </a:rPr>
              <a:t>contact</a:t>
            </a:r>
            <a:r>
              <a:rPr sz="1654" spc="6" dirty="0">
                <a:solidFill>
                  <a:srgbClr val="231F20"/>
                </a:solidFill>
                <a:latin typeface="Arial"/>
                <a:cs typeface="Arial"/>
              </a:rPr>
              <a:t> </a:t>
            </a:r>
            <a:r>
              <a:rPr sz="1654" spc="-30" dirty="0">
                <a:solidFill>
                  <a:srgbClr val="231F20"/>
                </a:solidFill>
                <a:latin typeface="Arial"/>
                <a:cs typeface="Arial"/>
              </a:rPr>
              <a:t>for </a:t>
            </a:r>
            <a:r>
              <a:rPr sz="1654" dirty="0">
                <a:solidFill>
                  <a:srgbClr val="231F20"/>
                </a:solidFill>
                <a:latin typeface="Arial"/>
                <a:cs typeface="Arial"/>
              </a:rPr>
              <a:t>questions</a:t>
            </a:r>
            <a:r>
              <a:rPr sz="1654" spc="-59" dirty="0">
                <a:solidFill>
                  <a:srgbClr val="231F20"/>
                </a:solidFill>
                <a:latin typeface="Arial"/>
                <a:cs typeface="Arial"/>
              </a:rPr>
              <a:t> </a:t>
            </a:r>
            <a:r>
              <a:rPr sz="1654" dirty="0">
                <a:solidFill>
                  <a:srgbClr val="231F20"/>
                </a:solidFill>
                <a:latin typeface="Arial"/>
                <a:cs typeface="Arial"/>
              </a:rPr>
              <a:t>and </a:t>
            </a:r>
            <a:r>
              <a:rPr sz="1654" spc="-12" dirty="0">
                <a:solidFill>
                  <a:srgbClr val="231F20"/>
                </a:solidFill>
                <a:latin typeface="Arial"/>
                <a:cs typeface="Arial"/>
              </a:rPr>
              <a:t>updates </a:t>
            </a:r>
            <a:r>
              <a:rPr sz="1654" dirty="0">
                <a:solidFill>
                  <a:srgbClr val="231F20"/>
                </a:solidFill>
                <a:latin typeface="Arial"/>
                <a:cs typeface="Arial"/>
              </a:rPr>
              <a:t>regarding the </a:t>
            </a:r>
            <a:r>
              <a:rPr sz="1654" spc="-12" dirty="0">
                <a:solidFill>
                  <a:srgbClr val="231F20"/>
                </a:solidFill>
                <a:latin typeface="Arial"/>
                <a:cs typeface="Arial"/>
              </a:rPr>
              <a:t>loan.</a:t>
            </a:r>
            <a:endParaRPr sz="1654" dirty="0">
              <a:latin typeface="Arial"/>
              <a:cs typeface="Arial"/>
            </a:endParaRPr>
          </a:p>
          <a:p>
            <a:pPr marL="223594" indent="-208588">
              <a:spcBef>
                <a:spcPts val="591"/>
              </a:spcBef>
              <a:buChar char="•"/>
              <a:tabLst>
                <a:tab pos="223594" algn="l"/>
              </a:tabLst>
            </a:pPr>
            <a:r>
              <a:rPr sz="1654" dirty="0">
                <a:solidFill>
                  <a:srgbClr val="231F20"/>
                </a:solidFill>
                <a:latin typeface="Arial"/>
                <a:cs typeface="Arial"/>
              </a:rPr>
              <a:t>Click</a:t>
            </a:r>
            <a:r>
              <a:rPr sz="1654" spc="-12" dirty="0">
                <a:solidFill>
                  <a:srgbClr val="231F20"/>
                </a:solidFill>
                <a:latin typeface="Arial"/>
                <a:cs typeface="Arial"/>
              </a:rPr>
              <a:t> </a:t>
            </a:r>
            <a:r>
              <a:rPr sz="1654" dirty="0">
                <a:solidFill>
                  <a:srgbClr val="231F20"/>
                </a:solidFill>
                <a:latin typeface="Arial"/>
                <a:cs typeface="Arial"/>
              </a:rPr>
              <a:t>Save</a:t>
            </a:r>
            <a:r>
              <a:rPr sz="1654" spc="-30" dirty="0">
                <a:solidFill>
                  <a:srgbClr val="231F20"/>
                </a:solidFill>
                <a:latin typeface="Arial"/>
                <a:cs typeface="Arial"/>
              </a:rPr>
              <a:t> </a:t>
            </a:r>
            <a:r>
              <a:rPr sz="1654" dirty="0">
                <a:solidFill>
                  <a:srgbClr val="231F20"/>
                </a:solidFill>
                <a:latin typeface="Arial"/>
                <a:cs typeface="Arial"/>
              </a:rPr>
              <a:t>and</a:t>
            </a:r>
            <a:r>
              <a:rPr sz="1654" spc="-30" dirty="0">
                <a:solidFill>
                  <a:srgbClr val="231F20"/>
                </a:solidFill>
                <a:latin typeface="Arial"/>
                <a:cs typeface="Arial"/>
              </a:rPr>
              <a:t> </a:t>
            </a:r>
            <a:r>
              <a:rPr sz="1654" spc="-12" dirty="0">
                <a:solidFill>
                  <a:srgbClr val="231F20"/>
                </a:solidFill>
                <a:latin typeface="Arial"/>
                <a:cs typeface="Arial"/>
              </a:rPr>
              <a:t>Continue.</a:t>
            </a:r>
            <a:endParaRPr sz="1418" dirty="0">
              <a:latin typeface="Arial"/>
              <a:cs typeface="Arial"/>
            </a:endParaRPr>
          </a:p>
        </p:txBody>
      </p:sp>
      <p:pic>
        <p:nvPicPr>
          <p:cNvPr id="4" name="object 4"/>
          <p:cNvPicPr/>
          <p:nvPr/>
        </p:nvPicPr>
        <p:blipFill>
          <a:blip r:embed="rId2" cstate="print"/>
          <a:stretch>
            <a:fillRect/>
          </a:stretch>
        </p:blipFill>
        <p:spPr>
          <a:xfrm>
            <a:off x="4385252" y="1502305"/>
            <a:ext cx="7506727" cy="4012441"/>
          </a:xfrm>
          <a:prstGeom prst="rect">
            <a:avLst/>
          </a:prstGeom>
        </p:spPr>
      </p:pic>
    </p:spTree>
    <p:extLst>
      <p:ext uri="{BB962C8B-B14F-4D97-AF65-F5344CB8AC3E}">
        <p14:creationId xmlns:p14="http://schemas.microsoft.com/office/powerpoint/2010/main" val="2301425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p:nvPr/>
        </p:nvSpPr>
        <p:spPr>
          <a:xfrm>
            <a:off x="1046817" y="793676"/>
            <a:ext cx="2926280" cy="555370"/>
          </a:xfrm>
          <a:prstGeom prst="rect">
            <a:avLst/>
          </a:prstGeom>
        </p:spPr>
        <p:txBody>
          <a:bodyPr vert="horz" wrap="square" lIns="0" tIns="18758" rIns="0" bIns="0" rtlCol="0">
            <a:spAutoFit/>
          </a:bodyPr>
          <a:lstStyle/>
          <a:p>
            <a:pPr marL="15006">
              <a:spcBef>
                <a:spcPts val="148"/>
              </a:spcBef>
            </a:pPr>
            <a:r>
              <a:rPr sz="3486" b="1" dirty="0">
                <a:solidFill>
                  <a:srgbClr val="231F20"/>
                </a:solidFill>
                <a:latin typeface="Arial"/>
                <a:cs typeface="Arial"/>
              </a:rPr>
              <a:t>Credit</a:t>
            </a:r>
            <a:r>
              <a:rPr sz="3486" b="1" spc="-6" dirty="0">
                <a:solidFill>
                  <a:srgbClr val="231F20"/>
                </a:solidFill>
                <a:latin typeface="Arial"/>
                <a:cs typeface="Arial"/>
              </a:rPr>
              <a:t> </a:t>
            </a:r>
            <a:r>
              <a:rPr sz="3486" b="1" spc="-12" dirty="0">
                <a:solidFill>
                  <a:srgbClr val="231F20"/>
                </a:solidFill>
                <a:latin typeface="Arial"/>
                <a:cs typeface="Arial"/>
              </a:rPr>
              <a:t>Scores</a:t>
            </a:r>
            <a:endParaRPr sz="3486">
              <a:latin typeface="Arial"/>
              <a:cs typeface="Arial"/>
            </a:endParaRPr>
          </a:p>
        </p:txBody>
      </p:sp>
      <p:sp>
        <p:nvSpPr>
          <p:cNvPr id="3" name="object 3"/>
          <p:cNvSpPr txBox="1"/>
          <p:nvPr/>
        </p:nvSpPr>
        <p:spPr>
          <a:xfrm>
            <a:off x="3845016" y="1556095"/>
            <a:ext cx="5130744" cy="284055"/>
          </a:xfrm>
          <a:prstGeom prst="rect">
            <a:avLst/>
          </a:prstGeom>
        </p:spPr>
        <p:txBody>
          <a:bodyPr vert="horz" wrap="square" lIns="0" tIns="20259" rIns="0" bIns="0" rtlCol="0">
            <a:spAutoFit/>
          </a:bodyPr>
          <a:lstStyle/>
          <a:p>
            <a:pPr marL="15006">
              <a:spcBef>
                <a:spcPts val="160"/>
              </a:spcBef>
            </a:pPr>
            <a:r>
              <a:rPr sz="1713" dirty="0">
                <a:solidFill>
                  <a:srgbClr val="231F20"/>
                </a:solidFill>
                <a:latin typeface="Arial"/>
                <a:cs typeface="Arial"/>
              </a:rPr>
              <a:t>Enter</a:t>
            </a:r>
            <a:r>
              <a:rPr sz="1713" spc="65" dirty="0">
                <a:solidFill>
                  <a:srgbClr val="231F20"/>
                </a:solidFill>
                <a:latin typeface="Arial"/>
                <a:cs typeface="Arial"/>
              </a:rPr>
              <a:t> </a:t>
            </a:r>
            <a:r>
              <a:rPr sz="1713" dirty="0">
                <a:solidFill>
                  <a:srgbClr val="231F20"/>
                </a:solidFill>
                <a:latin typeface="Arial"/>
                <a:cs typeface="Arial"/>
              </a:rPr>
              <a:t>in</a:t>
            </a:r>
            <a:r>
              <a:rPr sz="1713" spc="41" dirty="0">
                <a:solidFill>
                  <a:srgbClr val="231F20"/>
                </a:solidFill>
                <a:latin typeface="Arial"/>
                <a:cs typeface="Arial"/>
              </a:rPr>
              <a:t> </a:t>
            </a:r>
            <a:r>
              <a:rPr sz="1713" dirty="0">
                <a:solidFill>
                  <a:srgbClr val="231F20"/>
                </a:solidFill>
                <a:latin typeface="Arial"/>
                <a:cs typeface="Arial"/>
              </a:rPr>
              <a:t>the</a:t>
            </a:r>
            <a:r>
              <a:rPr sz="1713" spc="41" dirty="0">
                <a:solidFill>
                  <a:srgbClr val="231F20"/>
                </a:solidFill>
                <a:latin typeface="Arial"/>
                <a:cs typeface="Arial"/>
              </a:rPr>
              <a:t> </a:t>
            </a:r>
            <a:r>
              <a:rPr sz="1713" dirty="0">
                <a:solidFill>
                  <a:srgbClr val="231F20"/>
                </a:solidFill>
                <a:latin typeface="Arial"/>
                <a:cs typeface="Arial"/>
              </a:rPr>
              <a:t>borrower’s</a:t>
            </a:r>
            <a:r>
              <a:rPr sz="1713" spc="-12" dirty="0">
                <a:solidFill>
                  <a:srgbClr val="231F20"/>
                </a:solidFill>
                <a:latin typeface="Arial"/>
                <a:cs typeface="Arial"/>
              </a:rPr>
              <a:t> </a:t>
            </a:r>
            <a:r>
              <a:rPr sz="1713" dirty="0">
                <a:solidFill>
                  <a:srgbClr val="231F20"/>
                </a:solidFill>
                <a:latin typeface="Arial"/>
                <a:cs typeface="Arial"/>
              </a:rPr>
              <a:t>credit</a:t>
            </a:r>
            <a:r>
              <a:rPr sz="1713" spc="95" dirty="0">
                <a:solidFill>
                  <a:srgbClr val="231F20"/>
                </a:solidFill>
                <a:latin typeface="Arial"/>
                <a:cs typeface="Arial"/>
              </a:rPr>
              <a:t> </a:t>
            </a:r>
            <a:r>
              <a:rPr sz="1713" dirty="0">
                <a:solidFill>
                  <a:srgbClr val="231F20"/>
                </a:solidFill>
                <a:latin typeface="Arial"/>
                <a:cs typeface="Arial"/>
              </a:rPr>
              <a:t>scores,</a:t>
            </a:r>
            <a:r>
              <a:rPr sz="1713" spc="89" dirty="0">
                <a:solidFill>
                  <a:srgbClr val="231F20"/>
                </a:solidFill>
                <a:latin typeface="Arial"/>
                <a:cs typeface="Arial"/>
              </a:rPr>
              <a:t> </a:t>
            </a:r>
            <a:r>
              <a:rPr sz="1713" dirty="0">
                <a:solidFill>
                  <a:srgbClr val="231F20"/>
                </a:solidFill>
                <a:latin typeface="Arial"/>
                <a:cs typeface="Arial"/>
              </a:rPr>
              <a:t>then</a:t>
            </a:r>
            <a:r>
              <a:rPr sz="1713" spc="41" dirty="0">
                <a:solidFill>
                  <a:srgbClr val="231F20"/>
                </a:solidFill>
                <a:latin typeface="Arial"/>
                <a:cs typeface="Arial"/>
              </a:rPr>
              <a:t> </a:t>
            </a:r>
            <a:r>
              <a:rPr sz="1713" dirty="0">
                <a:solidFill>
                  <a:srgbClr val="231F20"/>
                </a:solidFill>
                <a:latin typeface="Arial"/>
                <a:cs typeface="Arial"/>
              </a:rPr>
              <a:t>click</a:t>
            </a:r>
            <a:r>
              <a:rPr sz="1713" spc="-6" dirty="0">
                <a:solidFill>
                  <a:srgbClr val="231F20"/>
                </a:solidFill>
                <a:latin typeface="Arial"/>
                <a:cs typeface="Arial"/>
              </a:rPr>
              <a:t> </a:t>
            </a:r>
            <a:r>
              <a:rPr sz="1713" spc="-24" dirty="0">
                <a:solidFill>
                  <a:srgbClr val="231F20"/>
                </a:solidFill>
                <a:latin typeface="Arial"/>
                <a:cs typeface="Arial"/>
              </a:rPr>
              <a:t>next</a:t>
            </a:r>
            <a:endParaRPr sz="1713" dirty="0">
              <a:latin typeface="Arial"/>
              <a:cs typeface="Arial"/>
            </a:endParaRPr>
          </a:p>
        </p:txBody>
      </p:sp>
      <p:sp>
        <p:nvSpPr>
          <p:cNvPr id="4" name="object 4"/>
          <p:cNvSpPr txBox="1"/>
          <p:nvPr/>
        </p:nvSpPr>
        <p:spPr>
          <a:xfrm>
            <a:off x="1068474" y="434950"/>
            <a:ext cx="1397861" cy="318266"/>
          </a:xfrm>
          <a:prstGeom prst="rect">
            <a:avLst/>
          </a:prstGeom>
        </p:spPr>
        <p:txBody>
          <a:bodyPr vert="horz" wrap="square" lIns="0" tIns="18008" rIns="0" bIns="0" rtlCol="0">
            <a:spAutoFit/>
          </a:bodyPr>
          <a:lstStyle/>
          <a:p>
            <a:pPr marL="15006">
              <a:spcBef>
                <a:spcPts val="142"/>
              </a:spcBef>
            </a:pPr>
            <a:r>
              <a:rPr sz="1950" dirty="0">
                <a:solidFill>
                  <a:srgbClr val="F47824"/>
                </a:solidFill>
                <a:latin typeface="Arial"/>
                <a:cs typeface="Arial"/>
              </a:rPr>
              <a:t>Create</a:t>
            </a:r>
            <a:r>
              <a:rPr sz="1950" spc="-71" dirty="0">
                <a:solidFill>
                  <a:srgbClr val="F47824"/>
                </a:solidFill>
                <a:latin typeface="Arial"/>
                <a:cs typeface="Arial"/>
              </a:rPr>
              <a:t> </a:t>
            </a:r>
            <a:r>
              <a:rPr sz="1950" spc="-24" dirty="0">
                <a:solidFill>
                  <a:srgbClr val="F47824"/>
                </a:solidFill>
                <a:latin typeface="Arial"/>
                <a:cs typeface="Arial"/>
              </a:rPr>
              <a:t>Loan</a:t>
            </a:r>
            <a:endParaRPr sz="1950">
              <a:latin typeface="Arial"/>
              <a:cs typeface="Arial"/>
            </a:endParaRPr>
          </a:p>
        </p:txBody>
      </p:sp>
      <p:pic>
        <p:nvPicPr>
          <p:cNvPr id="9" name="Picture 8">
            <a:extLst>
              <a:ext uri="{FF2B5EF4-FFF2-40B4-BE49-F238E27FC236}">
                <a16:creationId xmlns:a16="http://schemas.microsoft.com/office/drawing/2014/main" id="{78B8BE26-790B-7C5C-76F6-CF8DDCF25BFB}"/>
              </a:ext>
            </a:extLst>
          </p:cNvPr>
          <p:cNvPicPr>
            <a:picLocks noChangeAspect="1"/>
          </p:cNvPicPr>
          <p:nvPr/>
        </p:nvPicPr>
        <p:blipFill rotWithShape="1">
          <a:blip r:embed="rId2">
            <a:extLst>
              <a:ext uri="{28A0092B-C50C-407E-A947-70E740481C1C}">
                <a14:useLocalDpi xmlns:a14="http://schemas.microsoft.com/office/drawing/2010/main" val="0"/>
              </a:ext>
            </a:extLst>
          </a:blip>
          <a:srcRect l="979" t="1" r="-1" b="-1110"/>
          <a:stretch>
            <a:fillRect/>
          </a:stretch>
        </p:blipFill>
        <p:spPr>
          <a:xfrm>
            <a:off x="1301403" y="2100818"/>
            <a:ext cx="9589195" cy="3201088"/>
          </a:xfrm>
          <a:prstGeom prst="rect">
            <a:avLst/>
          </a:prstGeom>
        </p:spPr>
      </p:pic>
    </p:spTree>
    <p:extLst>
      <p:ext uri="{BB962C8B-B14F-4D97-AF65-F5344CB8AC3E}">
        <p14:creationId xmlns:p14="http://schemas.microsoft.com/office/powerpoint/2010/main" val="2741145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897938" y="369855"/>
            <a:ext cx="4955918" cy="1014111"/>
          </a:xfrm>
          <a:prstGeom prst="rect">
            <a:avLst/>
          </a:prstGeom>
        </p:spPr>
        <p:txBody>
          <a:bodyPr vert="horz" wrap="square" lIns="0" tIns="74282" rIns="0" bIns="0" rtlCol="0" anchor="ctr">
            <a:spAutoFit/>
          </a:bodyPr>
          <a:lstStyle/>
          <a:p>
            <a:pPr marL="15006">
              <a:lnSpc>
                <a:spcPct val="100000"/>
              </a:lnSpc>
              <a:spcBef>
                <a:spcPts val="585"/>
              </a:spcBef>
            </a:pPr>
            <a:r>
              <a:rPr sz="1950" b="0" dirty="0">
                <a:solidFill>
                  <a:srgbClr val="F47824"/>
                </a:solidFill>
              </a:rPr>
              <a:t>Create</a:t>
            </a:r>
            <a:r>
              <a:rPr sz="1950" b="0" spc="-71" dirty="0">
                <a:solidFill>
                  <a:srgbClr val="F47824"/>
                </a:solidFill>
              </a:rPr>
              <a:t> </a:t>
            </a:r>
            <a:r>
              <a:rPr sz="1950" b="0" spc="-24" dirty="0">
                <a:solidFill>
                  <a:srgbClr val="F47824"/>
                </a:solidFill>
              </a:rPr>
              <a:t>Loan</a:t>
            </a:r>
            <a:endParaRPr sz="1950"/>
          </a:p>
          <a:p>
            <a:pPr marL="15006">
              <a:lnSpc>
                <a:spcPct val="100000"/>
              </a:lnSpc>
              <a:spcBef>
                <a:spcPts val="815"/>
              </a:spcBef>
            </a:pPr>
            <a:r>
              <a:rPr sz="3486" dirty="0"/>
              <a:t>REO</a:t>
            </a:r>
            <a:r>
              <a:rPr sz="3486" spc="-18" dirty="0"/>
              <a:t> </a:t>
            </a:r>
            <a:r>
              <a:rPr sz="3486" dirty="0"/>
              <a:t>&amp;</a:t>
            </a:r>
            <a:r>
              <a:rPr sz="3486" spc="41" dirty="0"/>
              <a:t> </a:t>
            </a:r>
            <a:r>
              <a:rPr sz="3486" dirty="0"/>
              <a:t>Liability</a:t>
            </a:r>
            <a:r>
              <a:rPr sz="3486" spc="41" dirty="0"/>
              <a:t> </a:t>
            </a:r>
            <a:r>
              <a:rPr sz="3486" spc="-12" dirty="0"/>
              <a:t>Linking</a:t>
            </a:r>
            <a:endParaRPr sz="3486"/>
          </a:p>
        </p:txBody>
      </p:sp>
      <p:sp>
        <p:nvSpPr>
          <p:cNvPr id="3" name="object 3"/>
          <p:cNvSpPr txBox="1"/>
          <p:nvPr/>
        </p:nvSpPr>
        <p:spPr>
          <a:xfrm>
            <a:off x="653735" y="4655310"/>
            <a:ext cx="10844629" cy="1471358"/>
          </a:xfrm>
          <a:prstGeom prst="rect">
            <a:avLst/>
          </a:prstGeom>
        </p:spPr>
        <p:txBody>
          <a:bodyPr vert="horz" wrap="square" lIns="0" tIns="143313" rIns="0" bIns="0" rtlCol="0">
            <a:spAutoFit/>
          </a:bodyPr>
          <a:lstStyle/>
          <a:p>
            <a:pPr marL="237100" indent="-222094">
              <a:spcBef>
                <a:spcPts val="1128"/>
              </a:spcBef>
              <a:buChar char="•"/>
              <a:tabLst>
                <a:tab pos="237100" algn="l"/>
              </a:tabLst>
            </a:pPr>
            <a:r>
              <a:rPr sz="1713" dirty="0">
                <a:solidFill>
                  <a:srgbClr val="231F20"/>
                </a:solidFill>
                <a:latin typeface="Arial"/>
                <a:cs typeface="Arial"/>
              </a:rPr>
              <a:t>Link</a:t>
            </a:r>
            <a:r>
              <a:rPr sz="1713" spc="71" dirty="0">
                <a:solidFill>
                  <a:srgbClr val="231F20"/>
                </a:solidFill>
                <a:latin typeface="Arial"/>
                <a:cs typeface="Arial"/>
              </a:rPr>
              <a:t> </a:t>
            </a:r>
            <a:r>
              <a:rPr sz="1713" dirty="0">
                <a:solidFill>
                  <a:srgbClr val="231F20"/>
                </a:solidFill>
                <a:latin typeface="Arial"/>
                <a:cs typeface="Arial"/>
              </a:rPr>
              <a:t>liabilities</a:t>
            </a:r>
            <a:r>
              <a:rPr sz="1713" spc="71" dirty="0">
                <a:solidFill>
                  <a:srgbClr val="231F20"/>
                </a:solidFill>
                <a:latin typeface="Arial"/>
                <a:cs typeface="Arial"/>
              </a:rPr>
              <a:t> </a:t>
            </a:r>
            <a:r>
              <a:rPr sz="1713" dirty="0">
                <a:solidFill>
                  <a:srgbClr val="231F20"/>
                </a:solidFill>
                <a:latin typeface="Arial"/>
                <a:cs typeface="Arial"/>
              </a:rPr>
              <a:t>before</a:t>
            </a:r>
            <a:r>
              <a:rPr sz="1713" spc="47" dirty="0">
                <a:solidFill>
                  <a:srgbClr val="231F20"/>
                </a:solidFill>
                <a:latin typeface="Arial"/>
                <a:cs typeface="Arial"/>
              </a:rPr>
              <a:t> </a:t>
            </a:r>
            <a:r>
              <a:rPr sz="1713" dirty="0">
                <a:solidFill>
                  <a:srgbClr val="231F20"/>
                </a:solidFill>
                <a:latin typeface="Arial"/>
                <a:cs typeface="Arial"/>
              </a:rPr>
              <a:t>importing</a:t>
            </a:r>
            <a:r>
              <a:rPr sz="1713" spc="47" dirty="0">
                <a:solidFill>
                  <a:srgbClr val="231F20"/>
                </a:solidFill>
                <a:latin typeface="Arial"/>
                <a:cs typeface="Arial"/>
              </a:rPr>
              <a:t> </a:t>
            </a:r>
            <a:r>
              <a:rPr sz="1713" dirty="0">
                <a:solidFill>
                  <a:srgbClr val="231F20"/>
                </a:solidFill>
                <a:latin typeface="Arial"/>
                <a:cs typeface="Arial"/>
              </a:rPr>
              <a:t>3.4</a:t>
            </a:r>
            <a:r>
              <a:rPr sz="1713" spc="47" dirty="0">
                <a:solidFill>
                  <a:srgbClr val="231F20"/>
                </a:solidFill>
                <a:latin typeface="Arial"/>
                <a:cs typeface="Arial"/>
              </a:rPr>
              <a:t> </a:t>
            </a:r>
            <a:r>
              <a:rPr sz="1713" dirty="0">
                <a:solidFill>
                  <a:srgbClr val="231F20"/>
                </a:solidFill>
                <a:latin typeface="Arial"/>
                <a:cs typeface="Arial"/>
              </a:rPr>
              <a:t>MISMO</a:t>
            </a:r>
            <a:r>
              <a:rPr sz="1713" spc="12" dirty="0">
                <a:solidFill>
                  <a:srgbClr val="231F20"/>
                </a:solidFill>
                <a:latin typeface="Arial"/>
                <a:cs typeface="Arial"/>
              </a:rPr>
              <a:t> </a:t>
            </a:r>
            <a:r>
              <a:rPr sz="1713" spc="-12" dirty="0">
                <a:solidFill>
                  <a:srgbClr val="231F20"/>
                </a:solidFill>
                <a:latin typeface="Arial"/>
                <a:cs typeface="Arial"/>
              </a:rPr>
              <a:t>file.</a:t>
            </a:r>
            <a:endParaRPr sz="1713" dirty="0">
              <a:latin typeface="Arial"/>
              <a:cs typeface="Arial"/>
            </a:endParaRPr>
          </a:p>
          <a:p>
            <a:pPr marL="236350" marR="6003" indent="-222094">
              <a:lnSpc>
                <a:spcPct val="103200"/>
              </a:lnSpc>
              <a:spcBef>
                <a:spcPts val="957"/>
              </a:spcBef>
              <a:buChar char="•"/>
              <a:tabLst>
                <a:tab pos="237850" algn="l"/>
              </a:tabLst>
            </a:pPr>
            <a:r>
              <a:rPr sz="1713" dirty="0">
                <a:solidFill>
                  <a:srgbClr val="231F20"/>
                </a:solidFill>
                <a:latin typeface="Arial"/>
                <a:cs typeface="Arial"/>
              </a:rPr>
              <a:t>If</a:t>
            </a:r>
            <a:r>
              <a:rPr sz="1713" spc="18" dirty="0">
                <a:solidFill>
                  <a:srgbClr val="231F20"/>
                </a:solidFill>
                <a:latin typeface="Arial"/>
                <a:cs typeface="Arial"/>
              </a:rPr>
              <a:t> </a:t>
            </a:r>
            <a:r>
              <a:rPr sz="1713" dirty="0">
                <a:solidFill>
                  <a:srgbClr val="231F20"/>
                </a:solidFill>
                <a:latin typeface="Arial"/>
                <a:cs typeface="Arial"/>
              </a:rPr>
              <a:t>there</a:t>
            </a:r>
            <a:r>
              <a:rPr sz="1713" spc="41" dirty="0">
                <a:solidFill>
                  <a:srgbClr val="231F20"/>
                </a:solidFill>
                <a:latin typeface="Arial"/>
                <a:cs typeface="Arial"/>
              </a:rPr>
              <a:t> </a:t>
            </a:r>
            <a:r>
              <a:rPr sz="1713" dirty="0">
                <a:solidFill>
                  <a:srgbClr val="231F20"/>
                </a:solidFill>
                <a:latin typeface="Arial"/>
                <a:cs typeface="Arial"/>
              </a:rPr>
              <a:t>is</a:t>
            </a:r>
            <a:r>
              <a:rPr sz="1713" spc="-6" dirty="0">
                <a:solidFill>
                  <a:srgbClr val="231F20"/>
                </a:solidFill>
                <a:latin typeface="Arial"/>
                <a:cs typeface="Arial"/>
              </a:rPr>
              <a:t> </a:t>
            </a:r>
            <a:r>
              <a:rPr sz="1713" dirty="0">
                <a:solidFill>
                  <a:srgbClr val="231F20"/>
                </a:solidFill>
                <a:latin typeface="Arial"/>
                <a:cs typeface="Arial"/>
              </a:rPr>
              <a:t>an</a:t>
            </a:r>
            <a:r>
              <a:rPr sz="1713" spc="41" dirty="0">
                <a:solidFill>
                  <a:srgbClr val="231F20"/>
                </a:solidFill>
                <a:latin typeface="Arial"/>
                <a:cs typeface="Arial"/>
              </a:rPr>
              <a:t> </a:t>
            </a:r>
            <a:r>
              <a:rPr sz="1713" dirty="0">
                <a:solidFill>
                  <a:srgbClr val="231F20"/>
                </a:solidFill>
                <a:latin typeface="Arial"/>
                <a:cs typeface="Arial"/>
              </a:rPr>
              <a:t>existing</a:t>
            </a:r>
            <a:r>
              <a:rPr sz="1713" spc="47" dirty="0">
                <a:solidFill>
                  <a:srgbClr val="231F20"/>
                </a:solidFill>
                <a:latin typeface="Arial"/>
                <a:cs typeface="Arial"/>
              </a:rPr>
              <a:t> </a:t>
            </a:r>
            <a:r>
              <a:rPr sz="1713" dirty="0">
                <a:solidFill>
                  <a:srgbClr val="231F20"/>
                </a:solidFill>
                <a:latin typeface="Arial"/>
                <a:cs typeface="Arial"/>
              </a:rPr>
              <a:t>liability</a:t>
            </a:r>
            <a:r>
              <a:rPr sz="1713" spc="-6" dirty="0">
                <a:solidFill>
                  <a:srgbClr val="231F20"/>
                </a:solidFill>
                <a:latin typeface="Arial"/>
                <a:cs typeface="Arial"/>
              </a:rPr>
              <a:t> </a:t>
            </a:r>
            <a:r>
              <a:rPr sz="1713" dirty="0">
                <a:solidFill>
                  <a:srgbClr val="231F20"/>
                </a:solidFill>
                <a:latin typeface="Arial"/>
                <a:cs typeface="Arial"/>
              </a:rPr>
              <a:t>that</a:t>
            </a:r>
            <a:r>
              <a:rPr sz="1713" spc="18" dirty="0">
                <a:solidFill>
                  <a:srgbClr val="231F20"/>
                </a:solidFill>
                <a:latin typeface="Arial"/>
                <a:cs typeface="Arial"/>
              </a:rPr>
              <a:t> </a:t>
            </a:r>
            <a:r>
              <a:rPr sz="1713" dirty="0">
                <a:solidFill>
                  <a:srgbClr val="231F20"/>
                </a:solidFill>
                <a:latin typeface="Arial"/>
                <a:cs typeface="Arial"/>
              </a:rPr>
              <a:t>was</a:t>
            </a:r>
            <a:r>
              <a:rPr sz="1713" spc="-12" dirty="0">
                <a:solidFill>
                  <a:srgbClr val="231F20"/>
                </a:solidFill>
                <a:latin typeface="Arial"/>
                <a:cs typeface="Arial"/>
              </a:rPr>
              <a:t> </a:t>
            </a:r>
            <a:r>
              <a:rPr sz="1713" dirty="0">
                <a:solidFill>
                  <a:srgbClr val="231F20"/>
                </a:solidFill>
                <a:latin typeface="Arial"/>
                <a:cs typeface="Arial"/>
              </a:rPr>
              <a:t>not</a:t>
            </a:r>
            <a:r>
              <a:rPr sz="1713" spc="24" dirty="0">
                <a:solidFill>
                  <a:srgbClr val="231F20"/>
                </a:solidFill>
                <a:latin typeface="Arial"/>
                <a:cs typeface="Arial"/>
              </a:rPr>
              <a:t> </a:t>
            </a:r>
            <a:r>
              <a:rPr sz="1713" dirty="0">
                <a:solidFill>
                  <a:srgbClr val="231F20"/>
                </a:solidFill>
                <a:latin typeface="Arial"/>
                <a:cs typeface="Arial"/>
              </a:rPr>
              <a:t>included</a:t>
            </a:r>
            <a:r>
              <a:rPr sz="1713" spc="41" dirty="0">
                <a:solidFill>
                  <a:srgbClr val="231F20"/>
                </a:solidFill>
                <a:latin typeface="Arial"/>
                <a:cs typeface="Arial"/>
              </a:rPr>
              <a:t> </a:t>
            </a:r>
            <a:r>
              <a:rPr sz="1713" dirty="0">
                <a:solidFill>
                  <a:srgbClr val="231F20"/>
                </a:solidFill>
                <a:latin typeface="Arial"/>
                <a:cs typeface="Arial"/>
              </a:rPr>
              <a:t>in</a:t>
            </a:r>
            <a:r>
              <a:rPr sz="1713" spc="41" dirty="0">
                <a:solidFill>
                  <a:srgbClr val="231F20"/>
                </a:solidFill>
                <a:latin typeface="Arial"/>
                <a:cs typeface="Arial"/>
              </a:rPr>
              <a:t> </a:t>
            </a:r>
            <a:r>
              <a:rPr sz="1713" dirty="0">
                <a:solidFill>
                  <a:srgbClr val="231F20"/>
                </a:solidFill>
                <a:latin typeface="Arial"/>
                <a:cs typeface="Arial"/>
              </a:rPr>
              <a:t>the</a:t>
            </a:r>
            <a:r>
              <a:rPr sz="1713" spc="47" dirty="0">
                <a:solidFill>
                  <a:srgbClr val="231F20"/>
                </a:solidFill>
                <a:latin typeface="Arial"/>
                <a:cs typeface="Arial"/>
              </a:rPr>
              <a:t> </a:t>
            </a:r>
            <a:r>
              <a:rPr sz="1713" dirty="0">
                <a:solidFill>
                  <a:srgbClr val="231F20"/>
                </a:solidFill>
                <a:latin typeface="Arial"/>
                <a:cs typeface="Arial"/>
              </a:rPr>
              <a:t>3.4</a:t>
            </a:r>
            <a:r>
              <a:rPr sz="1713" spc="41" dirty="0">
                <a:solidFill>
                  <a:srgbClr val="231F20"/>
                </a:solidFill>
                <a:latin typeface="Arial"/>
                <a:cs typeface="Arial"/>
              </a:rPr>
              <a:t> </a:t>
            </a:r>
            <a:r>
              <a:rPr sz="1713" dirty="0">
                <a:solidFill>
                  <a:srgbClr val="231F20"/>
                </a:solidFill>
                <a:latin typeface="Arial"/>
                <a:cs typeface="Arial"/>
              </a:rPr>
              <a:t>MISMO</a:t>
            </a:r>
            <a:r>
              <a:rPr sz="1713" spc="89" dirty="0">
                <a:solidFill>
                  <a:srgbClr val="231F20"/>
                </a:solidFill>
                <a:latin typeface="Arial"/>
                <a:cs typeface="Arial"/>
              </a:rPr>
              <a:t> </a:t>
            </a:r>
            <a:r>
              <a:rPr sz="1713" dirty="0">
                <a:solidFill>
                  <a:srgbClr val="231F20"/>
                </a:solidFill>
                <a:latin typeface="Arial"/>
                <a:cs typeface="Arial"/>
              </a:rPr>
              <a:t>file,</a:t>
            </a:r>
            <a:r>
              <a:rPr sz="1713" spc="95" dirty="0">
                <a:solidFill>
                  <a:srgbClr val="231F20"/>
                </a:solidFill>
                <a:latin typeface="Arial"/>
                <a:cs typeface="Arial"/>
              </a:rPr>
              <a:t> </a:t>
            </a:r>
            <a:r>
              <a:rPr sz="1713" dirty="0">
                <a:solidFill>
                  <a:srgbClr val="231F20"/>
                </a:solidFill>
                <a:latin typeface="Arial"/>
                <a:cs typeface="Arial"/>
              </a:rPr>
              <a:t>the</a:t>
            </a:r>
            <a:r>
              <a:rPr sz="1713" spc="47" dirty="0">
                <a:solidFill>
                  <a:srgbClr val="231F20"/>
                </a:solidFill>
                <a:latin typeface="Arial"/>
                <a:cs typeface="Arial"/>
              </a:rPr>
              <a:t> </a:t>
            </a:r>
            <a:r>
              <a:rPr sz="1713" dirty="0">
                <a:solidFill>
                  <a:srgbClr val="231F20"/>
                </a:solidFill>
                <a:latin typeface="Arial"/>
                <a:cs typeface="Arial"/>
              </a:rPr>
              <a:t>user</a:t>
            </a:r>
            <a:r>
              <a:rPr sz="1713" spc="71" dirty="0">
                <a:solidFill>
                  <a:srgbClr val="231F20"/>
                </a:solidFill>
                <a:latin typeface="Arial"/>
                <a:cs typeface="Arial"/>
              </a:rPr>
              <a:t> </a:t>
            </a:r>
            <a:r>
              <a:rPr sz="1713" dirty="0">
                <a:solidFill>
                  <a:srgbClr val="231F20"/>
                </a:solidFill>
                <a:latin typeface="Arial"/>
                <a:cs typeface="Arial"/>
              </a:rPr>
              <a:t>has</a:t>
            </a:r>
            <a:r>
              <a:rPr sz="1713" spc="-12" dirty="0">
                <a:solidFill>
                  <a:srgbClr val="231F20"/>
                </a:solidFill>
                <a:latin typeface="Arial"/>
                <a:cs typeface="Arial"/>
              </a:rPr>
              <a:t> </a:t>
            </a:r>
            <a:r>
              <a:rPr sz="1713" dirty="0">
                <a:solidFill>
                  <a:srgbClr val="231F20"/>
                </a:solidFill>
                <a:latin typeface="Arial"/>
                <a:cs typeface="Arial"/>
              </a:rPr>
              <a:t>the</a:t>
            </a:r>
            <a:r>
              <a:rPr sz="1713" spc="47" dirty="0">
                <a:solidFill>
                  <a:srgbClr val="231F20"/>
                </a:solidFill>
                <a:latin typeface="Arial"/>
                <a:cs typeface="Arial"/>
              </a:rPr>
              <a:t> </a:t>
            </a:r>
            <a:r>
              <a:rPr sz="1713" dirty="0">
                <a:solidFill>
                  <a:srgbClr val="231F20"/>
                </a:solidFill>
                <a:latin typeface="Arial"/>
                <a:cs typeface="Arial"/>
              </a:rPr>
              <a:t>option</a:t>
            </a:r>
            <a:r>
              <a:rPr sz="1713" spc="41" dirty="0">
                <a:solidFill>
                  <a:srgbClr val="231F20"/>
                </a:solidFill>
                <a:latin typeface="Arial"/>
                <a:cs typeface="Arial"/>
              </a:rPr>
              <a:t> </a:t>
            </a:r>
            <a:r>
              <a:rPr sz="1713" dirty="0">
                <a:solidFill>
                  <a:srgbClr val="231F20"/>
                </a:solidFill>
                <a:latin typeface="Arial"/>
                <a:cs typeface="Arial"/>
              </a:rPr>
              <a:t>to</a:t>
            </a:r>
            <a:r>
              <a:rPr sz="1713" spc="47" dirty="0">
                <a:solidFill>
                  <a:srgbClr val="231F20"/>
                </a:solidFill>
                <a:latin typeface="Arial"/>
                <a:cs typeface="Arial"/>
              </a:rPr>
              <a:t> </a:t>
            </a:r>
            <a:r>
              <a:rPr sz="1713" dirty="0">
                <a:solidFill>
                  <a:srgbClr val="231F20"/>
                </a:solidFill>
                <a:latin typeface="Arial"/>
                <a:cs typeface="Arial"/>
              </a:rPr>
              <a:t>reimport</a:t>
            </a:r>
            <a:r>
              <a:rPr sz="1713" spc="95" dirty="0">
                <a:solidFill>
                  <a:srgbClr val="231F20"/>
                </a:solidFill>
                <a:latin typeface="Arial"/>
                <a:cs typeface="Arial"/>
              </a:rPr>
              <a:t> </a:t>
            </a:r>
            <a:r>
              <a:rPr sz="1713" spc="-30" dirty="0">
                <a:solidFill>
                  <a:srgbClr val="231F20"/>
                </a:solidFill>
                <a:latin typeface="Arial"/>
                <a:cs typeface="Arial"/>
              </a:rPr>
              <a:t>an </a:t>
            </a:r>
            <a:r>
              <a:rPr sz="1713" dirty="0">
                <a:solidFill>
                  <a:srgbClr val="231F20"/>
                </a:solidFill>
                <a:latin typeface="Arial"/>
                <a:cs typeface="Arial"/>
              </a:rPr>
              <a:t>updated</a:t>
            </a:r>
            <a:r>
              <a:rPr sz="1713" spc="59" dirty="0">
                <a:solidFill>
                  <a:srgbClr val="231F20"/>
                </a:solidFill>
                <a:latin typeface="Arial"/>
                <a:cs typeface="Arial"/>
              </a:rPr>
              <a:t> </a:t>
            </a:r>
            <a:r>
              <a:rPr sz="1713" dirty="0">
                <a:solidFill>
                  <a:srgbClr val="231F20"/>
                </a:solidFill>
                <a:latin typeface="Arial"/>
                <a:cs typeface="Arial"/>
              </a:rPr>
              <a:t>3.4</a:t>
            </a:r>
            <a:r>
              <a:rPr sz="1713" spc="35" dirty="0">
                <a:solidFill>
                  <a:srgbClr val="231F20"/>
                </a:solidFill>
                <a:latin typeface="Arial"/>
                <a:cs typeface="Arial"/>
              </a:rPr>
              <a:t> </a:t>
            </a:r>
            <a:r>
              <a:rPr sz="1713" dirty="0">
                <a:solidFill>
                  <a:srgbClr val="231F20"/>
                </a:solidFill>
                <a:latin typeface="Arial"/>
                <a:cs typeface="Arial"/>
              </a:rPr>
              <a:t>file</a:t>
            </a:r>
            <a:r>
              <a:rPr sz="1713" spc="35" dirty="0">
                <a:solidFill>
                  <a:srgbClr val="231F20"/>
                </a:solidFill>
                <a:latin typeface="Arial"/>
                <a:cs typeface="Arial"/>
              </a:rPr>
              <a:t> </a:t>
            </a:r>
            <a:r>
              <a:rPr sz="1713" dirty="0">
                <a:solidFill>
                  <a:srgbClr val="231F20"/>
                </a:solidFill>
                <a:latin typeface="Arial"/>
                <a:cs typeface="Arial"/>
              </a:rPr>
              <a:t>or</a:t>
            </a:r>
            <a:r>
              <a:rPr sz="1713" spc="-18" dirty="0">
                <a:solidFill>
                  <a:srgbClr val="231F20"/>
                </a:solidFill>
                <a:latin typeface="Arial"/>
                <a:cs typeface="Arial"/>
              </a:rPr>
              <a:t> </a:t>
            </a:r>
            <a:r>
              <a:rPr sz="1713" dirty="0">
                <a:solidFill>
                  <a:srgbClr val="231F20"/>
                </a:solidFill>
                <a:latin typeface="Arial"/>
                <a:cs typeface="Arial"/>
              </a:rPr>
              <a:t>add</a:t>
            </a:r>
            <a:r>
              <a:rPr sz="1713" spc="30" dirty="0">
                <a:solidFill>
                  <a:srgbClr val="231F20"/>
                </a:solidFill>
                <a:latin typeface="Arial"/>
                <a:cs typeface="Arial"/>
              </a:rPr>
              <a:t> </a:t>
            </a:r>
            <a:r>
              <a:rPr sz="1713" dirty="0">
                <a:solidFill>
                  <a:srgbClr val="231F20"/>
                </a:solidFill>
                <a:latin typeface="Arial"/>
                <a:cs typeface="Arial"/>
              </a:rPr>
              <a:t>the</a:t>
            </a:r>
            <a:r>
              <a:rPr sz="1713" spc="35" dirty="0">
                <a:solidFill>
                  <a:srgbClr val="231F20"/>
                </a:solidFill>
                <a:latin typeface="Arial"/>
                <a:cs typeface="Arial"/>
              </a:rPr>
              <a:t> </a:t>
            </a:r>
            <a:r>
              <a:rPr sz="1713" dirty="0">
                <a:solidFill>
                  <a:srgbClr val="231F20"/>
                </a:solidFill>
                <a:latin typeface="Arial"/>
                <a:cs typeface="Arial"/>
              </a:rPr>
              <a:t>liability</a:t>
            </a:r>
            <a:r>
              <a:rPr sz="1713" spc="59" dirty="0">
                <a:solidFill>
                  <a:srgbClr val="231F20"/>
                </a:solidFill>
                <a:latin typeface="Arial"/>
                <a:cs typeface="Arial"/>
              </a:rPr>
              <a:t> </a:t>
            </a:r>
            <a:r>
              <a:rPr sz="1713" dirty="0">
                <a:solidFill>
                  <a:srgbClr val="231F20"/>
                </a:solidFill>
                <a:latin typeface="Arial"/>
                <a:cs typeface="Arial"/>
              </a:rPr>
              <a:t>manually</a:t>
            </a:r>
            <a:r>
              <a:rPr sz="1713" spc="-18" dirty="0">
                <a:solidFill>
                  <a:srgbClr val="231F20"/>
                </a:solidFill>
                <a:latin typeface="Arial"/>
                <a:cs typeface="Arial"/>
              </a:rPr>
              <a:t> </a:t>
            </a:r>
            <a:r>
              <a:rPr sz="1713" dirty="0">
                <a:solidFill>
                  <a:srgbClr val="231F20"/>
                </a:solidFill>
                <a:latin typeface="Arial"/>
                <a:cs typeface="Arial"/>
              </a:rPr>
              <a:t>after</a:t>
            </a:r>
            <a:r>
              <a:rPr sz="1713" spc="59" dirty="0">
                <a:solidFill>
                  <a:srgbClr val="231F20"/>
                </a:solidFill>
                <a:latin typeface="Arial"/>
                <a:cs typeface="Arial"/>
              </a:rPr>
              <a:t> </a:t>
            </a:r>
            <a:r>
              <a:rPr sz="1713" dirty="0">
                <a:solidFill>
                  <a:srgbClr val="231F20"/>
                </a:solidFill>
                <a:latin typeface="Arial"/>
                <a:cs typeface="Arial"/>
              </a:rPr>
              <a:t>the</a:t>
            </a:r>
            <a:r>
              <a:rPr sz="1713" spc="30" dirty="0">
                <a:solidFill>
                  <a:srgbClr val="231F20"/>
                </a:solidFill>
                <a:latin typeface="Arial"/>
                <a:cs typeface="Arial"/>
              </a:rPr>
              <a:t> </a:t>
            </a:r>
            <a:r>
              <a:rPr sz="1713" dirty="0">
                <a:solidFill>
                  <a:srgbClr val="231F20"/>
                </a:solidFill>
                <a:latin typeface="Arial"/>
                <a:cs typeface="Arial"/>
              </a:rPr>
              <a:t>loan</a:t>
            </a:r>
            <a:r>
              <a:rPr sz="1713" spc="35" dirty="0">
                <a:solidFill>
                  <a:srgbClr val="231F20"/>
                </a:solidFill>
                <a:latin typeface="Arial"/>
                <a:cs typeface="Arial"/>
              </a:rPr>
              <a:t> </a:t>
            </a:r>
            <a:r>
              <a:rPr sz="1713" dirty="0">
                <a:solidFill>
                  <a:srgbClr val="231F20"/>
                </a:solidFill>
                <a:latin typeface="Arial"/>
                <a:cs typeface="Arial"/>
              </a:rPr>
              <a:t>is</a:t>
            </a:r>
            <a:r>
              <a:rPr sz="1713" spc="59" dirty="0">
                <a:solidFill>
                  <a:srgbClr val="231F20"/>
                </a:solidFill>
                <a:latin typeface="Arial"/>
                <a:cs typeface="Arial"/>
              </a:rPr>
              <a:t> </a:t>
            </a:r>
            <a:r>
              <a:rPr sz="1713" dirty="0">
                <a:solidFill>
                  <a:srgbClr val="231F20"/>
                </a:solidFill>
                <a:latin typeface="Arial"/>
                <a:cs typeface="Arial"/>
              </a:rPr>
              <a:t>created</a:t>
            </a:r>
            <a:r>
              <a:rPr sz="1713" spc="35" dirty="0">
                <a:solidFill>
                  <a:srgbClr val="231F20"/>
                </a:solidFill>
                <a:latin typeface="Arial"/>
                <a:cs typeface="Arial"/>
              </a:rPr>
              <a:t> </a:t>
            </a:r>
            <a:r>
              <a:rPr sz="1713" dirty="0">
                <a:solidFill>
                  <a:srgbClr val="231F20"/>
                </a:solidFill>
                <a:latin typeface="Arial"/>
                <a:cs typeface="Arial"/>
              </a:rPr>
              <a:t>using</a:t>
            </a:r>
            <a:r>
              <a:rPr sz="1713" spc="30" dirty="0">
                <a:solidFill>
                  <a:srgbClr val="231F20"/>
                </a:solidFill>
                <a:latin typeface="Arial"/>
                <a:cs typeface="Arial"/>
              </a:rPr>
              <a:t> </a:t>
            </a:r>
            <a:r>
              <a:rPr sz="1713" dirty="0">
                <a:solidFill>
                  <a:srgbClr val="231F20"/>
                </a:solidFill>
                <a:latin typeface="Arial"/>
                <a:cs typeface="Arial"/>
              </a:rPr>
              <a:t>the</a:t>
            </a:r>
            <a:r>
              <a:rPr sz="1713" spc="35" dirty="0">
                <a:solidFill>
                  <a:srgbClr val="231F20"/>
                </a:solidFill>
                <a:latin typeface="Arial"/>
                <a:cs typeface="Arial"/>
              </a:rPr>
              <a:t> </a:t>
            </a:r>
            <a:r>
              <a:rPr sz="1713" dirty="0">
                <a:solidFill>
                  <a:srgbClr val="231F20"/>
                </a:solidFill>
                <a:latin typeface="Arial"/>
                <a:cs typeface="Arial"/>
              </a:rPr>
              <a:t>1003</a:t>
            </a:r>
            <a:r>
              <a:rPr sz="1713" spc="30" dirty="0">
                <a:solidFill>
                  <a:srgbClr val="231F20"/>
                </a:solidFill>
                <a:latin typeface="Arial"/>
                <a:cs typeface="Arial"/>
              </a:rPr>
              <a:t> </a:t>
            </a:r>
            <a:r>
              <a:rPr sz="1713" dirty="0">
                <a:solidFill>
                  <a:srgbClr val="231F20"/>
                </a:solidFill>
                <a:latin typeface="Arial"/>
                <a:cs typeface="Arial"/>
              </a:rPr>
              <a:t>screen</a:t>
            </a:r>
            <a:r>
              <a:rPr sz="1713" spc="35" dirty="0">
                <a:solidFill>
                  <a:srgbClr val="231F20"/>
                </a:solidFill>
                <a:latin typeface="Arial"/>
                <a:cs typeface="Arial"/>
              </a:rPr>
              <a:t> </a:t>
            </a:r>
            <a:r>
              <a:rPr sz="1713" dirty="0">
                <a:solidFill>
                  <a:srgbClr val="231F20"/>
                </a:solidFill>
                <a:latin typeface="Arial"/>
                <a:cs typeface="Arial"/>
              </a:rPr>
              <a:t>in</a:t>
            </a:r>
            <a:r>
              <a:rPr sz="1713" spc="35" dirty="0">
                <a:solidFill>
                  <a:srgbClr val="231F20"/>
                </a:solidFill>
                <a:latin typeface="Arial"/>
                <a:cs typeface="Arial"/>
              </a:rPr>
              <a:t> </a:t>
            </a:r>
            <a:r>
              <a:rPr sz="1713" spc="-24" dirty="0">
                <a:solidFill>
                  <a:srgbClr val="231F20"/>
                </a:solidFill>
                <a:latin typeface="Arial"/>
                <a:cs typeface="Arial"/>
              </a:rPr>
              <a:t>BLU.</a:t>
            </a:r>
            <a:endParaRPr sz="1713" dirty="0">
              <a:latin typeface="Arial"/>
              <a:cs typeface="Arial"/>
            </a:endParaRPr>
          </a:p>
          <a:p>
            <a:pPr marL="237100" indent="-222094">
              <a:spcBef>
                <a:spcPts val="1016"/>
              </a:spcBef>
              <a:buFont typeface="Arial"/>
              <a:buChar char="•"/>
              <a:tabLst>
                <a:tab pos="237100" algn="l"/>
              </a:tabLst>
            </a:pPr>
            <a:r>
              <a:rPr sz="1713" dirty="0">
                <a:solidFill>
                  <a:srgbClr val="231F20"/>
                </a:solidFill>
                <a:latin typeface="Helvetica"/>
                <a:cs typeface="Helvetica"/>
              </a:rPr>
              <a:t>If</a:t>
            </a:r>
            <a:r>
              <a:rPr sz="1713" spc="12" dirty="0">
                <a:solidFill>
                  <a:srgbClr val="231F20"/>
                </a:solidFill>
                <a:latin typeface="Helvetica"/>
                <a:cs typeface="Helvetica"/>
              </a:rPr>
              <a:t> </a:t>
            </a:r>
            <a:r>
              <a:rPr sz="1713" dirty="0">
                <a:solidFill>
                  <a:srgbClr val="231F20"/>
                </a:solidFill>
                <a:latin typeface="Helvetica"/>
                <a:cs typeface="Helvetica"/>
              </a:rPr>
              <a:t>property</a:t>
            </a:r>
            <a:r>
              <a:rPr sz="1713" spc="65" dirty="0">
                <a:solidFill>
                  <a:srgbClr val="231F20"/>
                </a:solidFill>
                <a:latin typeface="Helvetica"/>
                <a:cs typeface="Helvetica"/>
              </a:rPr>
              <a:t> </a:t>
            </a:r>
            <a:r>
              <a:rPr sz="1713" dirty="0">
                <a:solidFill>
                  <a:srgbClr val="231F20"/>
                </a:solidFill>
                <a:latin typeface="Helvetica"/>
                <a:cs typeface="Helvetica"/>
              </a:rPr>
              <a:t>is</a:t>
            </a:r>
            <a:r>
              <a:rPr sz="1713" spc="65" dirty="0">
                <a:solidFill>
                  <a:srgbClr val="231F20"/>
                </a:solidFill>
                <a:latin typeface="Helvetica"/>
                <a:cs typeface="Helvetica"/>
              </a:rPr>
              <a:t> </a:t>
            </a:r>
            <a:r>
              <a:rPr sz="1713" dirty="0">
                <a:solidFill>
                  <a:srgbClr val="231F20"/>
                </a:solidFill>
                <a:latin typeface="Helvetica"/>
                <a:cs typeface="Helvetica"/>
              </a:rPr>
              <a:t>owned</a:t>
            </a:r>
            <a:r>
              <a:rPr sz="1713" spc="35" dirty="0">
                <a:solidFill>
                  <a:srgbClr val="231F20"/>
                </a:solidFill>
                <a:latin typeface="Helvetica"/>
                <a:cs typeface="Helvetica"/>
              </a:rPr>
              <a:t> </a:t>
            </a:r>
            <a:r>
              <a:rPr sz="1713" dirty="0">
                <a:solidFill>
                  <a:srgbClr val="231F20"/>
                </a:solidFill>
                <a:latin typeface="Helvetica"/>
                <a:cs typeface="Helvetica"/>
              </a:rPr>
              <a:t>free</a:t>
            </a:r>
            <a:r>
              <a:rPr sz="1713" spc="41" dirty="0">
                <a:solidFill>
                  <a:srgbClr val="231F20"/>
                </a:solidFill>
                <a:latin typeface="Helvetica"/>
                <a:cs typeface="Helvetica"/>
              </a:rPr>
              <a:t> </a:t>
            </a:r>
            <a:r>
              <a:rPr sz="1713" dirty="0">
                <a:solidFill>
                  <a:srgbClr val="231F20"/>
                </a:solidFill>
                <a:latin typeface="Helvetica"/>
                <a:cs typeface="Helvetica"/>
              </a:rPr>
              <a:t>and</a:t>
            </a:r>
            <a:r>
              <a:rPr sz="1713" spc="35" dirty="0">
                <a:solidFill>
                  <a:srgbClr val="231F20"/>
                </a:solidFill>
                <a:latin typeface="Helvetica"/>
                <a:cs typeface="Helvetica"/>
              </a:rPr>
              <a:t> </a:t>
            </a:r>
            <a:r>
              <a:rPr sz="1713" dirty="0">
                <a:solidFill>
                  <a:srgbClr val="231F20"/>
                </a:solidFill>
                <a:latin typeface="Helvetica"/>
                <a:cs typeface="Helvetica"/>
              </a:rPr>
              <a:t>clear</a:t>
            </a:r>
            <a:r>
              <a:rPr sz="1713" spc="-12" dirty="0">
                <a:solidFill>
                  <a:srgbClr val="231F20"/>
                </a:solidFill>
                <a:latin typeface="Helvetica"/>
                <a:cs typeface="Helvetica"/>
              </a:rPr>
              <a:t> </a:t>
            </a:r>
            <a:r>
              <a:rPr sz="1713" dirty="0">
                <a:solidFill>
                  <a:srgbClr val="231F20"/>
                </a:solidFill>
                <a:latin typeface="Helvetica"/>
                <a:cs typeface="Helvetica"/>
              </a:rPr>
              <a:t>select</a:t>
            </a:r>
            <a:r>
              <a:rPr sz="1713" spc="89" dirty="0">
                <a:solidFill>
                  <a:srgbClr val="231F20"/>
                </a:solidFill>
                <a:latin typeface="Helvetica"/>
                <a:cs typeface="Helvetica"/>
              </a:rPr>
              <a:t> </a:t>
            </a:r>
            <a:r>
              <a:rPr sz="1713" dirty="0">
                <a:solidFill>
                  <a:srgbClr val="231F20"/>
                </a:solidFill>
                <a:latin typeface="Helvetica"/>
                <a:cs typeface="Helvetica"/>
              </a:rPr>
              <a:t>from</a:t>
            </a:r>
            <a:r>
              <a:rPr sz="1713" spc="-12" dirty="0">
                <a:solidFill>
                  <a:srgbClr val="231F20"/>
                </a:solidFill>
                <a:latin typeface="Helvetica"/>
                <a:cs typeface="Helvetica"/>
              </a:rPr>
              <a:t> </a:t>
            </a:r>
            <a:r>
              <a:rPr sz="1713" dirty="0">
                <a:solidFill>
                  <a:srgbClr val="231F20"/>
                </a:solidFill>
                <a:latin typeface="Helvetica"/>
                <a:cs typeface="Helvetica"/>
              </a:rPr>
              <a:t>the</a:t>
            </a:r>
            <a:r>
              <a:rPr sz="1713" spc="41" dirty="0">
                <a:solidFill>
                  <a:srgbClr val="231F20"/>
                </a:solidFill>
                <a:latin typeface="Helvetica"/>
                <a:cs typeface="Helvetica"/>
              </a:rPr>
              <a:t> </a:t>
            </a:r>
            <a:r>
              <a:rPr sz="1713" spc="-12" dirty="0">
                <a:solidFill>
                  <a:srgbClr val="231F20"/>
                </a:solidFill>
                <a:latin typeface="Helvetica"/>
                <a:cs typeface="Helvetica"/>
              </a:rPr>
              <a:t>dropdown.</a:t>
            </a:r>
            <a:endParaRPr sz="1713" dirty="0">
              <a:latin typeface="Helvetica"/>
              <a:cs typeface="Helvetica"/>
            </a:endParaRPr>
          </a:p>
        </p:txBody>
      </p:sp>
      <p:pic>
        <p:nvPicPr>
          <p:cNvPr id="6" name="Picture 5">
            <a:extLst>
              <a:ext uri="{FF2B5EF4-FFF2-40B4-BE49-F238E27FC236}">
                <a16:creationId xmlns:a16="http://schemas.microsoft.com/office/drawing/2014/main" id="{9A4B988A-17FD-3A44-0E97-9B83386FFBAE}"/>
              </a:ext>
            </a:extLst>
          </p:cNvPr>
          <p:cNvPicPr>
            <a:picLocks noChangeAspect="1"/>
          </p:cNvPicPr>
          <p:nvPr/>
        </p:nvPicPr>
        <p:blipFill rotWithShape="1">
          <a:blip r:embed="rId2">
            <a:extLst>
              <a:ext uri="{28A0092B-C50C-407E-A947-70E740481C1C}">
                <a14:useLocalDpi xmlns:a14="http://schemas.microsoft.com/office/drawing/2010/main" val="0"/>
              </a:ext>
            </a:extLst>
          </a:blip>
          <a:srcRect t="-1" b="16107"/>
          <a:stretch>
            <a:fillRect/>
          </a:stretch>
        </p:blipFill>
        <p:spPr>
          <a:xfrm>
            <a:off x="1261846" y="1444055"/>
            <a:ext cx="9184018" cy="3211254"/>
          </a:xfrm>
          <a:prstGeom prst="rect">
            <a:avLst/>
          </a:prstGeom>
        </p:spPr>
      </p:pic>
    </p:spTree>
    <p:extLst>
      <p:ext uri="{BB962C8B-B14F-4D97-AF65-F5344CB8AC3E}">
        <p14:creationId xmlns:p14="http://schemas.microsoft.com/office/powerpoint/2010/main" val="3307921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6174736" y="2243692"/>
            <a:ext cx="5492404" cy="1876800"/>
          </a:xfrm>
          <a:prstGeom prst="rect">
            <a:avLst/>
          </a:prstGeom>
        </p:spPr>
        <p:txBody>
          <a:bodyPr vert="horz" wrap="square" lIns="0" tIns="12005" rIns="0" bIns="0" rtlCol="0">
            <a:spAutoFit/>
          </a:bodyPr>
          <a:lstStyle/>
          <a:p>
            <a:pPr marL="349647" marR="208588" indent="-335391">
              <a:lnSpc>
                <a:spcPct val="103299"/>
              </a:lnSpc>
              <a:spcBef>
                <a:spcPts val="95"/>
              </a:spcBef>
              <a:buFont typeface="Arial"/>
              <a:buChar char="•"/>
              <a:tabLst>
                <a:tab pos="349647" algn="l"/>
              </a:tabLst>
            </a:pPr>
            <a:r>
              <a:rPr dirty="0"/>
              <a:t>Key</a:t>
            </a:r>
            <a:r>
              <a:rPr spc="65" dirty="0"/>
              <a:t> </a:t>
            </a:r>
            <a:r>
              <a:rPr dirty="0"/>
              <a:t>in</a:t>
            </a:r>
            <a:r>
              <a:rPr spc="47" dirty="0"/>
              <a:t> </a:t>
            </a:r>
            <a:r>
              <a:rPr dirty="0"/>
              <a:t>the</a:t>
            </a:r>
            <a:r>
              <a:rPr spc="47" dirty="0"/>
              <a:t> </a:t>
            </a:r>
            <a:r>
              <a:rPr dirty="0"/>
              <a:t>fees</a:t>
            </a:r>
            <a:r>
              <a:rPr spc="-12" dirty="0"/>
              <a:t> </a:t>
            </a:r>
            <a:r>
              <a:rPr dirty="0"/>
              <a:t>as</a:t>
            </a:r>
            <a:r>
              <a:rPr spc="-6" dirty="0"/>
              <a:t> </a:t>
            </a:r>
            <a:r>
              <a:rPr dirty="0"/>
              <a:t>applicable.</a:t>
            </a:r>
            <a:r>
              <a:rPr spc="100" dirty="0"/>
              <a:t> </a:t>
            </a:r>
            <a:r>
              <a:rPr dirty="0"/>
              <a:t>If</a:t>
            </a:r>
            <a:r>
              <a:rPr spc="95" dirty="0"/>
              <a:t> </a:t>
            </a:r>
            <a:r>
              <a:rPr dirty="0"/>
              <a:t>the</a:t>
            </a:r>
            <a:r>
              <a:rPr spc="41" dirty="0"/>
              <a:t> </a:t>
            </a:r>
            <a:r>
              <a:rPr dirty="0"/>
              <a:t>fee</a:t>
            </a:r>
            <a:r>
              <a:rPr spc="47" dirty="0"/>
              <a:t> </a:t>
            </a:r>
            <a:r>
              <a:rPr spc="-12" dirty="0"/>
              <a:t>doesn’t </a:t>
            </a:r>
            <a:r>
              <a:rPr dirty="0"/>
              <a:t>apply</a:t>
            </a:r>
            <a:r>
              <a:rPr spc="53" dirty="0"/>
              <a:t> </a:t>
            </a:r>
            <a:r>
              <a:rPr dirty="0"/>
              <a:t>you</a:t>
            </a:r>
            <a:r>
              <a:rPr spc="30" dirty="0"/>
              <a:t> </a:t>
            </a:r>
            <a:r>
              <a:rPr dirty="0"/>
              <a:t>must</a:t>
            </a:r>
            <a:r>
              <a:rPr spc="6" dirty="0"/>
              <a:t> </a:t>
            </a:r>
            <a:r>
              <a:rPr dirty="0"/>
              <a:t>enter</a:t>
            </a:r>
            <a:r>
              <a:rPr spc="-18" dirty="0"/>
              <a:t> </a:t>
            </a:r>
            <a:r>
              <a:rPr dirty="0"/>
              <a:t>in</a:t>
            </a:r>
            <a:r>
              <a:rPr spc="35" dirty="0"/>
              <a:t> </a:t>
            </a:r>
            <a:r>
              <a:rPr dirty="0"/>
              <a:t>0</a:t>
            </a:r>
            <a:r>
              <a:rPr spc="30" dirty="0"/>
              <a:t> </a:t>
            </a:r>
            <a:r>
              <a:rPr spc="-12" dirty="0"/>
              <a:t>(zero).</a:t>
            </a:r>
          </a:p>
          <a:p>
            <a:pPr marL="346646" marR="6003" indent="-332390">
              <a:lnSpc>
                <a:spcPct val="103299"/>
              </a:lnSpc>
              <a:spcBef>
                <a:spcPts val="945"/>
              </a:spcBef>
              <a:tabLst>
                <a:tab pos="349647" algn="l"/>
              </a:tabLst>
            </a:pPr>
            <a:r>
              <a:rPr dirty="0">
                <a:latin typeface="Arial"/>
                <a:cs typeface="Arial"/>
              </a:rPr>
              <a:t>If</a:t>
            </a:r>
            <a:r>
              <a:rPr spc="6" dirty="0">
                <a:latin typeface="Arial"/>
                <a:cs typeface="Arial"/>
              </a:rPr>
              <a:t> </a:t>
            </a:r>
            <a:r>
              <a:rPr dirty="0">
                <a:latin typeface="Arial"/>
                <a:cs typeface="Arial"/>
              </a:rPr>
              <a:t>there</a:t>
            </a:r>
            <a:r>
              <a:rPr spc="41" dirty="0">
                <a:latin typeface="Arial"/>
                <a:cs typeface="Arial"/>
              </a:rPr>
              <a:t> </a:t>
            </a:r>
            <a:r>
              <a:rPr dirty="0">
                <a:latin typeface="Arial"/>
                <a:cs typeface="Arial"/>
              </a:rPr>
              <a:t>is</a:t>
            </a:r>
            <a:r>
              <a:rPr spc="-18" dirty="0">
                <a:latin typeface="Arial"/>
                <a:cs typeface="Arial"/>
              </a:rPr>
              <a:t> </a:t>
            </a:r>
            <a:r>
              <a:rPr dirty="0">
                <a:latin typeface="Arial"/>
                <a:cs typeface="Arial"/>
              </a:rPr>
              <a:t>a</a:t>
            </a:r>
            <a:r>
              <a:rPr spc="41" dirty="0">
                <a:latin typeface="Arial"/>
                <a:cs typeface="Arial"/>
              </a:rPr>
              <a:t> </a:t>
            </a:r>
            <a:r>
              <a:rPr dirty="0">
                <a:latin typeface="Arial"/>
                <a:cs typeface="Arial"/>
              </a:rPr>
              <a:t>fee</a:t>
            </a:r>
            <a:r>
              <a:rPr spc="35" dirty="0">
                <a:latin typeface="Arial"/>
                <a:cs typeface="Arial"/>
              </a:rPr>
              <a:t> </a:t>
            </a:r>
            <a:r>
              <a:rPr dirty="0">
                <a:latin typeface="Arial"/>
                <a:cs typeface="Arial"/>
              </a:rPr>
              <a:t>that</a:t>
            </a:r>
            <a:r>
              <a:rPr spc="12" dirty="0">
                <a:latin typeface="Arial"/>
                <a:cs typeface="Arial"/>
              </a:rPr>
              <a:t> </a:t>
            </a:r>
            <a:r>
              <a:rPr dirty="0">
                <a:latin typeface="Arial"/>
                <a:cs typeface="Arial"/>
              </a:rPr>
              <a:t>is</a:t>
            </a:r>
            <a:r>
              <a:rPr spc="59" dirty="0">
                <a:latin typeface="Arial"/>
                <a:cs typeface="Arial"/>
              </a:rPr>
              <a:t> </a:t>
            </a:r>
            <a:r>
              <a:rPr dirty="0">
                <a:latin typeface="Arial"/>
                <a:cs typeface="Arial"/>
              </a:rPr>
              <a:t>not</a:t>
            </a:r>
            <a:r>
              <a:rPr spc="12" dirty="0">
                <a:latin typeface="Arial"/>
                <a:cs typeface="Arial"/>
              </a:rPr>
              <a:t> </a:t>
            </a:r>
            <a:r>
              <a:rPr dirty="0">
                <a:latin typeface="Arial"/>
                <a:cs typeface="Arial"/>
              </a:rPr>
              <a:t>listed</a:t>
            </a:r>
            <a:r>
              <a:rPr spc="41" dirty="0">
                <a:latin typeface="Arial"/>
                <a:cs typeface="Arial"/>
              </a:rPr>
              <a:t> </a:t>
            </a:r>
            <a:r>
              <a:rPr dirty="0">
                <a:latin typeface="Arial"/>
                <a:cs typeface="Arial"/>
              </a:rPr>
              <a:t>but</a:t>
            </a:r>
            <a:r>
              <a:rPr spc="83" dirty="0">
                <a:latin typeface="Arial"/>
                <a:cs typeface="Arial"/>
              </a:rPr>
              <a:t> </a:t>
            </a:r>
            <a:r>
              <a:rPr dirty="0">
                <a:latin typeface="Arial"/>
                <a:cs typeface="Arial"/>
              </a:rPr>
              <a:t>it</a:t>
            </a:r>
            <a:r>
              <a:rPr spc="12" dirty="0">
                <a:latin typeface="Arial"/>
                <a:cs typeface="Arial"/>
              </a:rPr>
              <a:t> </a:t>
            </a:r>
            <a:r>
              <a:rPr dirty="0">
                <a:latin typeface="Arial"/>
                <a:cs typeface="Arial"/>
              </a:rPr>
              <a:t>does</a:t>
            </a:r>
            <a:r>
              <a:rPr spc="65" dirty="0">
                <a:latin typeface="Arial"/>
                <a:cs typeface="Arial"/>
              </a:rPr>
              <a:t> </a:t>
            </a:r>
            <a:r>
              <a:rPr spc="-12" dirty="0">
                <a:latin typeface="Arial"/>
                <a:cs typeface="Arial"/>
              </a:rPr>
              <a:t>apply, 	</a:t>
            </a:r>
            <a:r>
              <a:rPr dirty="0">
                <a:latin typeface="Arial"/>
                <a:cs typeface="Arial"/>
              </a:rPr>
              <a:t>key</a:t>
            </a:r>
            <a:r>
              <a:rPr spc="65" dirty="0">
                <a:latin typeface="Arial"/>
                <a:cs typeface="Arial"/>
              </a:rPr>
              <a:t> </a:t>
            </a:r>
            <a:r>
              <a:rPr dirty="0">
                <a:latin typeface="Arial"/>
                <a:cs typeface="Arial"/>
              </a:rPr>
              <a:t>in</a:t>
            </a:r>
            <a:r>
              <a:rPr spc="47" dirty="0">
                <a:latin typeface="Arial"/>
                <a:cs typeface="Arial"/>
              </a:rPr>
              <a:t> </a:t>
            </a:r>
            <a:r>
              <a:rPr dirty="0">
                <a:latin typeface="Arial"/>
                <a:cs typeface="Arial"/>
              </a:rPr>
              <a:t>the</a:t>
            </a:r>
            <a:r>
              <a:rPr spc="41" dirty="0">
                <a:latin typeface="Arial"/>
                <a:cs typeface="Arial"/>
              </a:rPr>
              <a:t> </a:t>
            </a:r>
            <a:r>
              <a:rPr dirty="0">
                <a:latin typeface="Arial"/>
                <a:cs typeface="Arial"/>
              </a:rPr>
              <a:t>fee</a:t>
            </a:r>
            <a:r>
              <a:rPr spc="41" dirty="0">
                <a:latin typeface="Arial"/>
                <a:cs typeface="Arial"/>
              </a:rPr>
              <a:t> </a:t>
            </a:r>
            <a:r>
              <a:rPr dirty="0">
                <a:latin typeface="Arial"/>
                <a:cs typeface="Arial"/>
              </a:rPr>
              <a:t>description</a:t>
            </a:r>
            <a:r>
              <a:rPr spc="47" dirty="0">
                <a:latin typeface="Arial"/>
                <a:cs typeface="Arial"/>
              </a:rPr>
              <a:t> </a:t>
            </a:r>
            <a:r>
              <a:rPr dirty="0">
                <a:latin typeface="Arial"/>
                <a:cs typeface="Arial"/>
              </a:rPr>
              <a:t>and</a:t>
            </a:r>
            <a:r>
              <a:rPr spc="41" dirty="0">
                <a:latin typeface="Arial"/>
                <a:cs typeface="Arial"/>
              </a:rPr>
              <a:t> </a:t>
            </a:r>
            <a:r>
              <a:rPr dirty="0">
                <a:latin typeface="Arial"/>
                <a:cs typeface="Arial"/>
              </a:rPr>
              <a:t>then</a:t>
            </a:r>
            <a:r>
              <a:rPr spc="41" dirty="0">
                <a:latin typeface="Arial"/>
                <a:cs typeface="Arial"/>
              </a:rPr>
              <a:t> </a:t>
            </a:r>
            <a:r>
              <a:rPr dirty="0">
                <a:latin typeface="Arial"/>
                <a:cs typeface="Arial"/>
              </a:rPr>
              <a:t>key</a:t>
            </a:r>
            <a:r>
              <a:rPr spc="71" dirty="0">
                <a:latin typeface="Arial"/>
                <a:cs typeface="Arial"/>
              </a:rPr>
              <a:t> </a:t>
            </a:r>
            <a:r>
              <a:rPr dirty="0">
                <a:latin typeface="Arial"/>
                <a:cs typeface="Arial"/>
              </a:rPr>
              <a:t>in</a:t>
            </a:r>
            <a:r>
              <a:rPr spc="47" dirty="0">
                <a:latin typeface="Arial"/>
                <a:cs typeface="Arial"/>
              </a:rPr>
              <a:t> </a:t>
            </a:r>
            <a:r>
              <a:rPr dirty="0">
                <a:latin typeface="Arial"/>
                <a:cs typeface="Arial"/>
              </a:rPr>
              <a:t>the</a:t>
            </a:r>
            <a:r>
              <a:rPr spc="41" dirty="0">
                <a:latin typeface="Arial"/>
                <a:cs typeface="Arial"/>
              </a:rPr>
              <a:t> </a:t>
            </a:r>
            <a:r>
              <a:rPr spc="-30" dirty="0">
                <a:latin typeface="Arial"/>
                <a:cs typeface="Arial"/>
              </a:rPr>
              <a:t>fee 	</a:t>
            </a:r>
            <a:r>
              <a:rPr dirty="0">
                <a:latin typeface="Arial"/>
                <a:cs typeface="Arial"/>
              </a:rPr>
              <a:t>amount</a:t>
            </a:r>
            <a:r>
              <a:rPr spc="112" dirty="0">
                <a:latin typeface="Arial"/>
                <a:cs typeface="Arial"/>
              </a:rPr>
              <a:t> </a:t>
            </a:r>
            <a:r>
              <a:rPr dirty="0">
                <a:latin typeface="Arial"/>
                <a:cs typeface="Arial"/>
              </a:rPr>
              <a:t>in</a:t>
            </a:r>
            <a:r>
              <a:rPr spc="65" dirty="0">
                <a:latin typeface="Arial"/>
                <a:cs typeface="Arial"/>
              </a:rPr>
              <a:t> </a:t>
            </a:r>
            <a:r>
              <a:rPr spc="-30" dirty="0">
                <a:latin typeface="Arial"/>
                <a:cs typeface="Arial"/>
              </a:rPr>
              <a:t>the</a:t>
            </a:r>
          </a:p>
          <a:p>
            <a:pPr marL="347396" indent="-332390">
              <a:lnSpc>
                <a:spcPct val="100000"/>
              </a:lnSpc>
              <a:spcBef>
                <a:spcPts val="1022"/>
              </a:spcBef>
              <a:tabLst>
                <a:tab pos="347396" algn="l"/>
              </a:tabLst>
            </a:pPr>
            <a:r>
              <a:rPr dirty="0">
                <a:latin typeface="Arial"/>
                <a:cs typeface="Arial"/>
              </a:rPr>
              <a:t>Click</a:t>
            </a:r>
            <a:r>
              <a:rPr spc="77" dirty="0">
                <a:latin typeface="Arial"/>
                <a:cs typeface="Arial"/>
              </a:rPr>
              <a:t> </a:t>
            </a:r>
            <a:r>
              <a:rPr spc="-12" dirty="0">
                <a:latin typeface="Arial"/>
                <a:cs typeface="Arial"/>
              </a:rPr>
              <a:t>next.</a:t>
            </a:r>
          </a:p>
        </p:txBody>
      </p:sp>
      <p:sp>
        <p:nvSpPr>
          <p:cNvPr id="3" name="object 3"/>
          <p:cNvSpPr txBox="1"/>
          <p:nvPr/>
        </p:nvSpPr>
        <p:spPr>
          <a:xfrm>
            <a:off x="6174736" y="1438074"/>
            <a:ext cx="4392421" cy="555370"/>
          </a:xfrm>
          <a:prstGeom prst="rect">
            <a:avLst/>
          </a:prstGeom>
        </p:spPr>
        <p:txBody>
          <a:bodyPr vert="horz" wrap="square" lIns="0" tIns="18758" rIns="0" bIns="0" rtlCol="0">
            <a:spAutoFit/>
          </a:bodyPr>
          <a:lstStyle/>
          <a:p>
            <a:pPr marL="15006">
              <a:spcBef>
                <a:spcPts val="148"/>
              </a:spcBef>
            </a:pPr>
            <a:r>
              <a:rPr sz="3486" b="1" dirty="0">
                <a:solidFill>
                  <a:srgbClr val="231F20"/>
                </a:solidFill>
                <a:latin typeface="Arial"/>
                <a:cs typeface="Arial"/>
              </a:rPr>
              <a:t>Borrower</a:t>
            </a:r>
            <a:r>
              <a:rPr sz="3486" b="1" spc="6" dirty="0">
                <a:solidFill>
                  <a:srgbClr val="231F20"/>
                </a:solidFill>
                <a:latin typeface="Arial"/>
                <a:cs typeface="Arial"/>
              </a:rPr>
              <a:t> </a:t>
            </a:r>
            <a:r>
              <a:rPr sz="3486" b="1" dirty="0">
                <a:solidFill>
                  <a:srgbClr val="231F20"/>
                </a:solidFill>
                <a:latin typeface="Arial"/>
                <a:cs typeface="Arial"/>
              </a:rPr>
              <a:t>Shop</a:t>
            </a:r>
            <a:r>
              <a:rPr sz="3486" b="1" spc="30" dirty="0">
                <a:solidFill>
                  <a:srgbClr val="231F20"/>
                </a:solidFill>
                <a:latin typeface="Arial"/>
                <a:cs typeface="Arial"/>
              </a:rPr>
              <a:t> </a:t>
            </a:r>
            <a:r>
              <a:rPr sz="3486" b="1" spc="-24" dirty="0">
                <a:solidFill>
                  <a:srgbClr val="231F20"/>
                </a:solidFill>
                <a:latin typeface="Arial"/>
                <a:cs typeface="Arial"/>
              </a:rPr>
              <a:t>Fees</a:t>
            </a:r>
            <a:endParaRPr sz="3486">
              <a:latin typeface="Arial"/>
              <a:cs typeface="Arial"/>
            </a:endParaRPr>
          </a:p>
        </p:txBody>
      </p:sp>
      <p:sp>
        <p:nvSpPr>
          <p:cNvPr id="4" name="object 4" descr="$PPTXTitle"/>
          <p:cNvSpPr txBox="1">
            <a:spLocks noGrp="1"/>
          </p:cNvSpPr>
          <p:nvPr>
            <p:ph type="title"/>
          </p:nvPr>
        </p:nvSpPr>
        <p:spPr>
          <a:xfrm>
            <a:off x="6174736" y="1025998"/>
            <a:ext cx="1395611" cy="318266"/>
          </a:xfrm>
          <a:prstGeom prst="rect">
            <a:avLst/>
          </a:prstGeom>
        </p:spPr>
        <p:txBody>
          <a:bodyPr vert="horz" wrap="square" lIns="0" tIns="18008" rIns="0" bIns="0" rtlCol="0" anchor="ctr">
            <a:spAutoFit/>
          </a:bodyPr>
          <a:lstStyle/>
          <a:p>
            <a:pPr marL="15006">
              <a:lnSpc>
                <a:spcPct val="100000"/>
              </a:lnSpc>
              <a:spcBef>
                <a:spcPts val="142"/>
              </a:spcBef>
            </a:pPr>
            <a:r>
              <a:rPr sz="1950" b="0" dirty="0">
                <a:solidFill>
                  <a:srgbClr val="F47824"/>
                </a:solidFill>
              </a:rPr>
              <a:t>Create</a:t>
            </a:r>
            <a:r>
              <a:rPr sz="1950" b="0" spc="-77" dirty="0">
                <a:solidFill>
                  <a:srgbClr val="F47824"/>
                </a:solidFill>
              </a:rPr>
              <a:t> </a:t>
            </a:r>
            <a:r>
              <a:rPr sz="1950" b="0" spc="-24" dirty="0">
                <a:solidFill>
                  <a:srgbClr val="F47824"/>
                </a:solidFill>
              </a:rPr>
              <a:t>Loan</a:t>
            </a:r>
            <a:endParaRPr sz="1950"/>
          </a:p>
        </p:txBody>
      </p:sp>
      <p:pic>
        <p:nvPicPr>
          <p:cNvPr id="7" name="Picture 6">
            <a:extLst>
              <a:ext uri="{FF2B5EF4-FFF2-40B4-BE49-F238E27FC236}">
                <a16:creationId xmlns:a16="http://schemas.microsoft.com/office/drawing/2014/main" id="{42979E94-6E74-0CA4-585F-20D1437026DE}"/>
              </a:ext>
            </a:extLst>
          </p:cNvPr>
          <p:cNvPicPr>
            <a:picLocks noChangeAspect="1"/>
          </p:cNvPicPr>
          <p:nvPr/>
        </p:nvPicPr>
        <p:blipFill>
          <a:blip r:embed="rId2">
            <a:extLst>
              <a:ext uri="{28A0092B-C50C-407E-A947-70E740481C1C}">
                <a14:useLocalDpi xmlns:a14="http://schemas.microsoft.com/office/drawing/2010/main" val="0"/>
              </a:ext>
            </a:extLst>
          </a:blip>
          <a:srcRect r="40196"/>
          <a:stretch>
            <a:fillRect/>
          </a:stretch>
        </p:blipFill>
        <p:spPr>
          <a:xfrm>
            <a:off x="524862" y="981791"/>
            <a:ext cx="5492403" cy="5281269"/>
          </a:xfrm>
          <a:prstGeom prst="rect">
            <a:avLst/>
          </a:prstGeom>
        </p:spPr>
      </p:pic>
    </p:spTree>
    <p:extLst>
      <p:ext uri="{BB962C8B-B14F-4D97-AF65-F5344CB8AC3E}">
        <p14:creationId xmlns:p14="http://schemas.microsoft.com/office/powerpoint/2010/main" val="4082020261"/>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DDE1E4"/>
      </a:dk2>
      <a:lt2>
        <a:srgbClr val="5A5C5D"/>
      </a:lt2>
      <a:accent1>
        <a:srgbClr val="0365B2"/>
      </a:accent1>
      <a:accent2>
        <a:srgbClr val="F37820"/>
      </a:accent2>
      <a:accent3>
        <a:srgbClr val="104A89"/>
      </a:accent3>
      <a:accent4>
        <a:srgbClr val="FFC30F"/>
      </a:accent4>
      <a:accent5>
        <a:srgbClr val="008DCF"/>
      </a:accent5>
      <a:accent6>
        <a:srgbClr val="F08C05"/>
      </a:accent6>
      <a:hlink>
        <a:srgbClr val="104A89"/>
      </a:hlink>
      <a:folHlink>
        <a:srgbClr val="EF782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01EA34E6-F94E-054A-8C47-D2C4B0B0C0F8}" vid="{7D98485C-2792-A44E-BF17-FDC51D8824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7FD352B8027B47B650B4564A3D2B3B" ma:contentTypeVersion="12" ma:contentTypeDescription="Create a new document." ma:contentTypeScope="" ma:versionID="7b102a2a2b3daf10434c6e06547b8779">
  <xsd:schema xmlns:xsd="http://www.w3.org/2001/XMLSchema" xmlns:xs="http://www.w3.org/2001/XMLSchema" xmlns:p="http://schemas.microsoft.com/office/2006/metadata/properties" xmlns:ns2="53eb6512-05e6-4b44-9c1e-81cdb9e4586e" xmlns:ns3="98956555-bedb-497d-bd6d-91d0af86acb8" targetNamespace="http://schemas.microsoft.com/office/2006/metadata/properties" ma:root="true" ma:fieldsID="f08c7d651cd02fba5a0b1d51dc48a4a1" ns2:_="" ns3:_="">
    <xsd:import namespace="53eb6512-05e6-4b44-9c1e-81cdb9e4586e"/>
    <xsd:import namespace="98956555-bedb-497d-bd6d-91d0af86acb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eb6512-05e6-4b44-9c1e-81cdb9e458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c67e084-a431-49e6-b537-b845a668f9c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956555-bedb-497d-bd6d-91d0af86acb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bd657cc-4b5d-419e-a7d4-3fd9402659d3}" ma:internalName="TaxCatchAll" ma:showField="CatchAllData" ma:web="98956555-bedb-497d-bd6d-91d0af86ac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3eb6512-05e6-4b44-9c1e-81cdb9e4586e">
      <Terms xmlns="http://schemas.microsoft.com/office/infopath/2007/PartnerControls"/>
    </lcf76f155ced4ddcb4097134ff3c332f>
    <TaxCatchAll xmlns="98956555-bedb-497d-bd6d-91d0af86acb8" xsi:nil="true"/>
  </documentManagement>
</p:properties>
</file>

<file path=customXml/itemProps1.xml><?xml version="1.0" encoding="utf-8"?>
<ds:datastoreItem xmlns:ds="http://schemas.openxmlformats.org/officeDocument/2006/customXml" ds:itemID="{1EF962C9-694A-4BEB-8B96-13276FC5F85A}">
  <ds:schemaRefs>
    <ds:schemaRef ds:uri="http://schemas.microsoft.com/sharepoint/v3/contenttype/forms"/>
  </ds:schemaRefs>
</ds:datastoreItem>
</file>

<file path=customXml/itemProps2.xml><?xml version="1.0" encoding="utf-8"?>
<ds:datastoreItem xmlns:ds="http://schemas.openxmlformats.org/officeDocument/2006/customXml" ds:itemID="{752EC91F-9F3D-45AD-879E-8CF0E84A1F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eb6512-05e6-4b44-9c1e-81cdb9e4586e"/>
    <ds:schemaRef ds:uri="98956555-bedb-497d-bd6d-91d0af86ac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AE4A10-F6B0-4AB6-89D9-97B75D4D1640}">
  <ds:schemaRefs>
    <ds:schemaRef ds:uri="http://purl.org/dc/elements/1.1/"/>
    <ds:schemaRef ds:uri="http://schemas.microsoft.com/office/infopath/2007/PartnerControls"/>
    <ds:schemaRef ds:uri="http://purl.org/dc/dcmitype/"/>
    <ds:schemaRef ds:uri="http://www.w3.org/XML/1998/namespace"/>
    <ds:schemaRef ds:uri="http://schemas.microsoft.com/office/2006/metadata/properties"/>
    <ds:schemaRef ds:uri="http://schemas.microsoft.com/office/2006/documentManagement/types"/>
    <ds:schemaRef ds:uri="98956555-bedb-497d-bd6d-91d0af86acb8"/>
    <ds:schemaRef ds:uri="http://purl.org/dc/terms/"/>
    <ds:schemaRef ds:uri="http://schemas.openxmlformats.org/package/2006/metadata/core-properties"/>
    <ds:schemaRef ds:uri="53eb6512-05e6-4b44-9c1e-81cdb9e4586e"/>
  </ds:schemaRefs>
</ds:datastoreItem>
</file>

<file path=docProps/app.xml><?xml version="1.0" encoding="utf-8"?>
<Properties xmlns="http://schemas.openxmlformats.org/officeDocument/2006/extended-properties" xmlns:vt="http://schemas.openxmlformats.org/officeDocument/2006/docPropsVTypes">
  <Template>Office Theme</Template>
  <TotalTime>355</TotalTime>
  <Words>2086</Words>
  <Application>Microsoft Macintosh PowerPoint</Application>
  <PresentationFormat>Widescreen</PresentationFormat>
  <Paragraphs>219</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-apple-system</vt:lpstr>
      <vt:lpstr>Arial</vt:lpstr>
      <vt:lpstr>Calibri</vt:lpstr>
      <vt:lpstr>Helvetica</vt:lpstr>
      <vt:lpstr>Symbol</vt:lpstr>
      <vt:lpstr>Office Theme</vt:lpstr>
      <vt:lpstr>BLU Portal User Guide </vt:lpstr>
      <vt:lpstr>Login Screen</vt:lpstr>
      <vt:lpstr>Home Screen</vt:lpstr>
      <vt:lpstr>Pipeline View</vt:lpstr>
      <vt:lpstr>Price Scenario</vt:lpstr>
      <vt:lpstr>Create Loan</vt:lpstr>
      <vt:lpstr>PowerPoint Presentation</vt:lpstr>
      <vt:lpstr>Create Loan REO &amp; Liability Linking</vt:lpstr>
      <vt:lpstr>Create Loan</vt:lpstr>
      <vt:lpstr>Create Loan Mortgage Applied For</vt:lpstr>
      <vt:lpstr>Create Loan Address Validation</vt:lpstr>
      <vt:lpstr>Create Loan Confirmation</vt:lpstr>
      <vt:lpstr>Create Loan Product and Pricing Selection-</vt:lpstr>
      <vt:lpstr>Create Loan Product and Pricing Selection-</vt:lpstr>
      <vt:lpstr>Create Loan Pricing Results-Eligible</vt:lpstr>
      <vt:lpstr>Create Loan Pricing Results - Ineligible</vt:lpstr>
      <vt:lpstr>Create Loan Register Loan</vt:lpstr>
      <vt:lpstr>Create Loan Register Loan</vt:lpstr>
      <vt:lpstr>lnstantLE</vt:lpstr>
      <vt:lpstr>PowerPoint Presentation</vt:lpstr>
      <vt:lpstr>PowerPoint Presentation</vt:lpstr>
      <vt:lpstr>Create Loan Create LE &amp; Initial Disclosures</vt:lpstr>
      <vt:lpstr>LE Confirmation</vt:lpstr>
      <vt:lpstr>FNMA AUS (Automated Underwriting System)</vt:lpstr>
      <vt:lpstr>FNMA AUS (Automated Underwriting System)</vt:lpstr>
      <vt:lpstr>1003</vt:lpstr>
      <vt:lpstr>Inputting Scores Manually</vt:lpstr>
      <vt:lpstr>Upload Initial Submission Package</vt:lpstr>
      <vt:lpstr>Appraisal Ordering</vt:lpstr>
      <vt:lpstr>Procedure for Uploading Conditions</vt:lpstr>
      <vt:lpstr>Procedure for Uploading Conditions</vt:lpstr>
      <vt:lpstr>Conditions Management</vt:lpstr>
      <vt:lpstr>View Documents</vt:lpstr>
      <vt:lpstr>Change in Circumstance</vt:lpstr>
      <vt:lpstr>Doc Order Request</vt:lpstr>
      <vt:lpstr>Doc Order Request</vt:lpstr>
      <vt:lpstr>Doc Order Request</vt:lpstr>
      <vt:lpstr>Reimporting MISMO 3.4 Loan File</vt:lpstr>
      <vt:lpstr>Reimporting MISMO 3.4 Loan File</vt:lpstr>
      <vt:lpstr>Reimporting MISMO 3.4 Loan File</vt:lpstr>
      <vt:lpstr>Texas Cash Out50(a)(6) &amp; 50(f)(2)</vt:lpstr>
      <vt:lpstr>Texas Cash Out50(a)(6) &amp; 50(f)(2)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Bridgid Thomas</dc:creator>
  <cp:lastModifiedBy>Bridgid Thomas</cp:lastModifiedBy>
  <cp:revision>29</cp:revision>
  <dcterms:created xsi:type="dcterms:W3CDTF">2023-01-24T16:25:24Z</dcterms:created>
  <dcterms:modified xsi:type="dcterms:W3CDTF">2026-03-25T14:25:40Z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0x010100197FD352B8027B47B650B4564A3D2B3B</vt:lpwstr>
  </property>
  <property fmtid="{D5CDD505-2E9C-101B-9397-08002B2CF9AE}" pid="3" name="MediaServiceImageTags">
    <vt:lpwstr/>
  </property>
</Properties>
</file>